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sldIdLst>
    <p:sldId id="347" r:id="rId2"/>
    <p:sldId id="348" r:id="rId3"/>
    <p:sldId id="311" r:id="rId4"/>
    <p:sldId id="289" r:id="rId5"/>
    <p:sldId id="272" r:id="rId6"/>
    <p:sldId id="273" r:id="rId7"/>
    <p:sldId id="274" r:id="rId8"/>
    <p:sldId id="275" r:id="rId9"/>
    <p:sldId id="290" r:id="rId10"/>
    <p:sldId id="264" r:id="rId11"/>
    <p:sldId id="309" r:id="rId12"/>
    <p:sldId id="277" r:id="rId13"/>
    <p:sldId id="2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Ques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6D68"/>
    <a:srgbClr val="2E7B86"/>
    <a:srgbClr val="707163"/>
    <a:srgbClr val="B0BFB7"/>
    <a:srgbClr val="3A2B1C"/>
    <a:srgbClr val="26272C"/>
    <a:srgbClr val="B7E7FE"/>
    <a:srgbClr val="C2F0FF"/>
    <a:srgbClr val="AB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2366" autoAdjust="0"/>
  </p:normalViewPr>
  <p:slideViewPr>
    <p:cSldViewPr snapToGrid="0">
      <p:cViewPr varScale="1">
        <p:scale>
          <a:sx n="83" d="100"/>
          <a:sy n="83" d="100"/>
        </p:scale>
        <p:origin x="-984" y="-11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369C-3547-44B9-8717-0879532134CF}" type="datetimeFigureOut">
              <a:rPr lang="en-US" smtClean="0"/>
              <a:t>2/25/19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F3EFF-DA9F-4212-A26A-687F1B408B91}" type="slidenum">
              <a:rPr lang="en-US" smtClean="0"/>
              <a:t>‹#›</a:t>
            </a:fld>
            <a:endParaRPr lang="en-US" dirty="0"/>
          </a:p>
        </p:txBody>
      </p:sp>
    </p:spTree>
    <p:extLst>
      <p:ext uri="{BB962C8B-B14F-4D97-AF65-F5344CB8AC3E}">
        <p14:creationId xmlns:p14="http://schemas.microsoft.com/office/powerpoint/2010/main" val="352853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7828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74036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325744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482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16151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26249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233140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CF1780D-3439-4345-B4C5-FEF9D652717C}" type="datetime1">
              <a:rPr lang="en-US" smtClean="0"/>
              <a:t>2/25/19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883A55-06E1-41CB-B0C7-CD6983F056DA}"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C417BA-79C1-43E2-990A-D8B352CE8D5E}"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063C9C-98E1-484F-AD61-067882633F30}"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8AD5D4-945F-436B-8550-1446B8165A38}"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D3BFC6B-7C94-4780-94B1-C5C34BFC8FED}" type="datetime1">
              <a:rPr lang="en-US" smtClean="0"/>
              <a:t>2/25/19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8096C0-DD86-496F-B4C5-2CB68C374976}" type="datetime1">
              <a:rPr lang="en-US" smtClean="0"/>
              <a:t>2/25/19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F1A498-8F81-4A5C-B993-2F656F2C6BD5}" type="datetime1">
              <a:rPr lang="en-US" smtClean="0"/>
              <a:t>2/25/19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E4349D-0FBA-43D5-B745-B9ABED9080F1}" type="datetime1">
              <a:rPr lang="en-US" smtClean="0"/>
              <a:t>2/25/19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2" name="Shape 12"/>
          <p:cNvSpPr txBox="1">
            <a:spLocks noGrp="1"/>
          </p:cNvSpPr>
          <p:nvPr>
            <p:ph type="sldNum" idx="12"/>
          </p:nvPr>
        </p:nvSpPr>
        <p:spPr>
          <a:xfrm>
            <a:off x="11296609" y="6217622"/>
            <a:ext cx="731600" cy="524700"/>
          </a:xfrm>
          <a:prstGeom prst="rect">
            <a:avLst/>
          </a:prstGeom>
        </p:spPr>
        <p:txBody>
          <a:bodyPr lIns="91425" tIns="91425" rIns="91425" bIns="91425" anchor="ctr" anchorCtr="0">
            <a:noAutofit/>
          </a:bodyPr>
          <a:lstStyle/>
          <a:p>
            <a:fld id="{00000000-1234-1234-1234-123412341234}" type="slidenum">
              <a:rPr lang="en" smtClean="0"/>
              <a:pPr/>
              <a:t>‹#›</a:t>
            </a:fld>
            <a:endParaRPr lang="en" dirty="0"/>
          </a:p>
        </p:txBody>
      </p:sp>
    </p:spTree>
    <p:extLst>
      <p:ext uri="{BB962C8B-B14F-4D97-AF65-F5344CB8AC3E}">
        <p14:creationId xmlns:p14="http://schemas.microsoft.com/office/powerpoint/2010/main" val="361166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9F666-2B21-46B1-ACB0-5389825B1614}" type="datetime1">
              <a:rPr lang="en-US" smtClean="0"/>
              <a:t>2/25/19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E01D11-4DD6-4FC7-A224-C2B83A0A0C86}" type="datetime1">
              <a:rPr lang="en-US" smtClean="0"/>
              <a:t>2/25/19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88C861-C46E-4749-B6E4-B9C1C66E5E48}"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1E79EB-484E-45C2-8627-F93B5CF5F4DD}" type="datetime1">
              <a:rPr lang="en-US" smtClean="0"/>
              <a:t>2/25/19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E8C5C9-23AD-43F2-B024-B7D512A03472}" type="datetime1">
              <a:rPr lang="en-US" smtClean="0"/>
              <a:t>2/25/19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6D4E5-5FF9-4B04-BD43-F4F80531D1E9}" type="datetime1">
              <a:rPr lang="en-US" smtClean="0"/>
              <a:t>2/25/19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971A3-C71C-40DC-979C-D9B7E1E4F903}"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F8BA1C-3AD8-45F5-95ED-577AEA09EA5A}" type="datetime1">
              <a:rPr lang="en-US" smtClean="0"/>
              <a:t>2/25/19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C1B76E9-A7AB-4F56-8EF4-762EF1375A5C}" type="datetime1">
              <a:rPr lang="en-US" smtClean="0"/>
              <a:t>2/25/19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 Id="rId3" Type="http://schemas.openxmlformats.org/officeDocument/2006/relationships/image" Target="../media/image2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4" name="Shape 64"/>
          <p:cNvSpPr txBox="1">
            <a:spLocks noGrp="1"/>
          </p:cNvSpPr>
          <p:nvPr>
            <p:ph type="ctrTitle" idx="4294967295"/>
          </p:nvPr>
        </p:nvSpPr>
        <p:spPr>
          <a:xfrm>
            <a:off x="4624654" y="1573855"/>
            <a:ext cx="5651460" cy="2693346"/>
          </a:xfrm>
          <a:prstGeom prst="rect">
            <a:avLst/>
          </a:prstGeom>
          <a:noFill/>
        </p:spPr>
        <p:txBody>
          <a:bodyPr vert="horz" lIns="91425" tIns="91425" rIns="91425" bIns="91425" rtlCol="0" anchor="t" anchorCtr="0">
            <a:noAutofit/>
          </a:bodyPr>
          <a:lstStyle/>
          <a:p>
            <a:pPr>
              <a:spcBef>
                <a:spcPts val="0"/>
              </a:spcBef>
              <a:buClr>
                <a:srgbClr val="000000"/>
              </a:buClr>
              <a:buSzPct val="33333"/>
            </a:pPr>
            <a:r>
              <a:rPr lang="en-US" sz="3600" b="1" dirty="0" smtClean="0"/>
              <a:t>Introduction to </a:t>
            </a:r>
            <a:r>
              <a:rPr lang="en-US" sz="3600" b="1" dirty="0" smtClean="0"/>
              <a:t>Weather Ready Nations Program</a:t>
            </a:r>
            <a:r>
              <a:rPr lang="en-US" sz="3200" b="1" dirty="0"/>
              <a:t/>
            </a:r>
            <a:br>
              <a:rPr lang="en-US" sz="3200" b="1" dirty="0"/>
            </a:br>
            <a:r>
              <a:rPr lang="en-US" sz="3200" b="1" dirty="0" smtClean="0"/>
              <a:t>Dr</a:t>
            </a:r>
            <a:r>
              <a:rPr lang="en-US" sz="3200" b="1" dirty="0"/>
              <a:t>. </a:t>
            </a:r>
            <a:r>
              <a:rPr lang="en-US" sz="3200" b="1" dirty="0" smtClean="0"/>
              <a:t>Elizabeth Page</a:t>
            </a:r>
            <a:endParaRPr lang="en" sz="3200" b="1" dirty="0">
              <a:solidFill>
                <a:srgbClr val="FFFFFF"/>
              </a:solidFill>
              <a:latin typeface="Lato"/>
              <a:ea typeface="Lato"/>
              <a:cs typeface="Lato"/>
              <a:sym typeface="Lato"/>
            </a:endParaRPr>
          </a:p>
        </p:txBody>
      </p:sp>
      <p:pic>
        <p:nvPicPr>
          <p:cNvPr id="9" name="Picture 5" descr="C:\Documents and Settings\eugene.poolman\My Documents\Doc1 SlideShows Archive\Wx pics\Snow\200809 snow_bulwer.jpg"/>
          <p:cNvPicPr>
            <a:picLocks noChangeAspect="1" noChangeArrowheads="1"/>
          </p:cNvPicPr>
          <p:nvPr/>
        </p:nvPicPr>
        <p:blipFill>
          <a:blip r:embed="rId3">
            <a:extLst>
              <a:ext uri="{28A0092B-C50C-407E-A947-70E740481C1C}">
                <a14:useLocalDpi xmlns:a14="http://schemas.microsoft.com/office/drawing/2010/main" val="0"/>
              </a:ext>
            </a:extLst>
          </a:blip>
          <a:srcRect t="22188" b="7550"/>
          <a:stretch>
            <a:fillRect/>
          </a:stretch>
        </p:blipFill>
        <p:spPr bwMode="auto">
          <a:xfrm>
            <a:off x="0" y="128314"/>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descr="soweto flood pi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03203"/>
            <a:ext cx="27432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Documents and Settings\eugene.poolman\My Documents\Doc1 SlideShows Archive\Wx pics\Flood pics\Suidkus Nov 2007\Grootbrak4jpg[1].JPG"/>
          <p:cNvPicPr>
            <a:picLocks noChangeAspect="1" noChangeArrowheads="1"/>
          </p:cNvPicPr>
          <p:nvPr/>
        </p:nvPicPr>
        <p:blipFill>
          <a:blip r:embed="rId5">
            <a:extLst>
              <a:ext uri="{28A0092B-C50C-407E-A947-70E740481C1C}">
                <a14:useLocalDpi xmlns:a14="http://schemas.microsoft.com/office/drawing/2010/main" val="0"/>
              </a:ext>
            </a:extLst>
          </a:blip>
          <a:srcRect b="29630"/>
          <a:stretch>
            <a:fillRect/>
          </a:stretch>
        </p:blipFill>
        <p:spPr bwMode="auto">
          <a:xfrm>
            <a:off x="0" y="4547914"/>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Documents and Settings\eugene.poolman\My Documents\Doc1 SlideShows Archive\Wx pics\Fires\20090208 CT fires\mount.jpg"/>
          <p:cNvPicPr>
            <a:picLocks noChangeAspect="1" noChangeArrowheads="1"/>
          </p:cNvPicPr>
          <p:nvPr/>
        </p:nvPicPr>
        <p:blipFill>
          <a:blip r:embed="rId6">
            <a:extLst>
              <a:ext uri="{28A0092B-C50C-407E-A947-70E740481C1C}">
                <a14:useLocalDpi xmlns:a14="http://schemas.microsoft.com/office/drawing/2010/main" val="0"/>
              </a:ext>
            </a:extLst>
          </a:blip>
          <a:srcRect t="14815" b="14815"/>
          <a:stretch>
            <a:fillRect/>
          </a:stretch>
        </p:blipFill>
        <p:spPr bwMode="auto">
          <a:xfrm>
            <a:off x="0" y="1576114"/>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61"/>
          <p:cNvPicPr preferRelativeResize="0"/>
          <p:nvPr/>
        </p:nvPicPr>
        <p:blipFill>
          <a:blip r:embed="rId7">
            <a:alphaModFix/>
          </a:blip>
          <a:stretch>
            <a:fillRect/>
          </a:stretch>
        </p:blipFill>
        <p:spPr>
          <a:xfrm>
            <a:off x="5378547" y="5457058"/>
            <a:ext cx="1551925" cy="1289553"/>
          </a:xfrm>
          <a:prstGeom prst="rect">
            <a:avLst/>
          </a:prstGeom>
          <a:noFill/>
          <a:ln>
            <a:noFill/>
          </a:ln>
        </p:spPr>
      </p:pic>
      <p:pic>
        <p:nvPicPr>
          <p:cNvPr id="13" name="Shape 62" descr="NWS Logo.png"/>
          <p:cNvPicPr preferRelativeResize="0"/>
          <p:nvPr/>
        </p:nvPicPr>
        <p:blipFill>
          <a:blip r:embed="rId8">
            <a:alphaModFix/>
          </a:blip>
          <a:stretch>
            <a:fillRect/>
          </a:stretch>
        </p:blipFill>
        <p:spPr>
          <a:xfrm>
            <a:off x="7014768" y="5638362"/>
            <a:ext cx="1004359" cy="933500"/>
          </a:xfrm>
          <a:prstGeom prst="rect">
            <a:avLst/>
          </a:prstGeom>
          <a:noFill/>
          <a:ln>
            <a:noFill/>
          </a:ln>
        </p:spPr>
      </p:pic>
      <p:pic>
        <p:nvPicPr>
          <p:cNvPr id="1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60916" y="5638362"/>
            <a:ext cx="1015267" cy="9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7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599" y="859706"/>
            <a:ext cx="10938652" cy="2909501"/>
          </a:xfrm>
        </p:spPr>
        <p:txBody>
          <a:bodyPr>
            <a:normAutofit/>
          </a:bodyPr>
          <a:lstStyle/>
          <a:p>
            <a:pPr lvl="1"/>
            <a:r>
              <a:rPr lang="en-US" sz="2200" dirty="0"/>
              <a:t>NMHS forecasters  and </a:t>
            </a:r>
            <a:r>
              <a:rPr lang="en-US" sz="2200" dirty="0" smtClean="0"/>
              <a:t>civil </a:t>
            </a:r>
            <a:r>
              <a:rPr lang="en-US" sz="2200" dirty="0"/>
              <a:t>protection commit to paradigm shift to impact-based forecasts and warnings</a:t>
            </a:r>
          </a:p>
          <a:p>
            <a:pPr lvl="1"/>
            <a:endParaRPr lang="en-US" sz="2200" dirty="0"/>
          </a:p>
          <a:p>
            <a:pPr lvl="1"/>
            <a:r>
              <a:rPr lang="en-US" sz="2200" dirty="0"/>
              <a:t>NMHS and </a:t>
            </a:r>
            <a:r>
              <a:rPr lang="en-US" sz="2200" dirty="0" smtClean="0"/>
              <a:t>civil </a:t>
            </a:r>
            <a:r>
              <a:rPr lang="en-US" sz="2200" dirty="0"/>
              <a:t>protection needs to </a:t>
            </a:r>
            <a:r>
              <a:rPr lang="en-US" sz="2200" dirty="0" smtClean="0"/>
              <a:t>build staffing </a:t>
            </a:r>
            <a:r>
              <a:rPr lang="en-US" sz="2200" dirty="0"/>
              <a:t>skills to </a:t>
            </a:r>
            <a:r>
              <a:rPr lang="en-US" sz="2200" dirty="0" smtClean="0"/>
              <a:t>create and use </a:t>
            </a:r>
            <a:r>
              <a:rPr lang="en-US" sz="2200" dirty="0"/>
              <a:t>impact-based </a:t>
            </a:r>
            <a:r>
              <a:rPr lang="en-US" sz="2200" dirty="0" smtClean="0"/>
              <a:t>forecasts</a:t>
            </a:r>
            <a:endParaRPr lang="en-US" sz="2200" dirty="0"/>
          </a:p>
          <a:p>
            <a:pPr lvl="1"/>
            <a:endParaRPr lang="en-US" sz="2200" dirty="0"/>
          </a:p>
          <a:p>
            <a:pPr lvl="1"/>
            <a:r>
              <a:rPr lang="en-US" sz="2200" dirty="0"/>
              <a:t>NMHS and </a:t>
            </a:r>
            <a:r>
              <a:rPr lang="en-US" sz="2200" dirty="0" smtClean="0"/>
              <a:t>civil </a:t>
            </a:r>
            <a:r>
              <a:rPr lang="en-US" sz="2200" dirty="0"/>
              <a:t>protection needs to incorporate social science principles in </a:t>
            </a:r>
            <a:r>
              <a:rPr lang="en-US" sz="2200" dirty="0" smtClean="0"/>
              <a:t>operations</a:t>
            </a:r>
            <a:endParaRPr lang="en-US" sz="2200"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Picture 4"/>
          <p:cNvPicPr>
            <a:picLocks noChangeAspect="1"/>
          </p:cNvPicPr>
          <p:nvPr/>
        </p:nvPicPr>
        <p:blipFill rotWithShape="1">
          <a:blip r:embed="rId2"/>
          <a:srcRect l="9651" t="40606"/>
          <a:stretch/>
        </p:blipFill>
        <p:spPr>
          <a:xfrm>
            <a:off x="5884474" y="3361321"/>
            <a:ext cx="5984947" cy="3177591"/>
          </a:xfrm>
          <a:prstGeom prst="rect">
            <a:avLst/>
          </a:prstGeom>
        </p:spPr>
      </p:pic>
      <p:sp>
        <p:nvSpPr>
          <p:cNvPr id="6" name="Content Placeholder 2"/>
          <p:cNvSpPr txBox="1">
            <a:spLocks/>
          </p:cNvSpPr>
          <p:nvPr/>
        </p:nvSpPr>
        <p:spPr>
          <a:xfrm>
            <a:off x="415148" y="3864937"/>
            <a:ext cx="5461777" cy="1535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t>NMHS and </a:t>
            </a:r>
            <a:r>
              <a:rPr lang="en-US" sz="2200" dirty="0" smtClean="0"/>
              <a:t>civil </a:t>
            </a:r>
            <a:r>
              <a:rPr lang="en-US" sz="2200" dirty="0"/>
              <a:t>protection </a:t>
            </a:r>
            <a:r>
              <a:rPr lang="en-US" sz="2200" dirty="0" smtClean="0"/>
              <a:t>collect and </a:t>
            </a:r>
            <a:r>
              <a:rPr lang="en-US" sz="2200" dirty="0" err="1" smtClean="0"/>
              <a:t>analyse</a:t>
            </a:r>
            <a:r>
              <a:rPr lang="en-US" sz="2200" dirty="0" smtClean="0"/>
              <a:t> </a:t>
            </a:r>
            <a:r>
              <a:rPr lang="en-US" sz="2200" dirty="0"/>
              <a:t>data to develop the impacts, hazard and response catalog (for the matrices)</a:t>
            </a:r>
          </a:p>
        </p:txBody>
      </p:sp>
      <p:sp>
        <p:nvSpPr>
          <p:cNvPr id="7" name="Content Placeholder 2"/>
          <p:cNvSpPr txBox="1">
            <a:spLocks/>
          </p:cNvSpPr>
          <p:nvPr/>
        </p:nvSpPr>
        <p:spPr>
          <a:xfrm>
            <a:off x="415148" y="103048"/>
            <a:ext cx="2000061" cy="523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CB11C"/>
                </a:solidFill>
              </a:rPr>
              <a:t>Challenges</a:t>
            </a:r>
          </a:p>
        </p:txBody>
      </p:sp>
    </p:spTree>
    <p:extLst>
      <p:ext uri="{BB962C8B-B14F-4D97-AF65-F5344CB8AC3E}">
        <p14:creationId xmlns:p14="http://schemas.microsoft.com/office/powerpoint/2010/main" val="37069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356634" y="62606"/>
            <a:ext cx="4126374" cy="5555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ZA" altLang="en-US" sz="2400" b="1" dirty="0">
                <a:solidFill>
                  <a:srgbClr val="FFC000"/>
                </a:solidFill>
              </a:rPr>
              <a:t>Warning Template Example</a:t>
            </a:r>
          </a:p>
        </p:txBody>
      </p:sp>
      <p:pic>
        <p:nvPicPr>
          <p:cNvPr id="5" name="Picture 2"/>
          <p:cNvPicPr>
            <a:picLocks noChangeAspect="1" noChangeArrowheads="1"/>
          </p:cNvPicPr>
          <p:nvPr/>
        </p:nvPicPr>
        <p:blipFill rotWithShape="1">
          <a:blip r:embed="rId2"/>
          <a:srcRect l="-1" t="71745" r="13859" b="4684"/>
          <a:stretch/>
        </p:blipFill>
        <p:spPr bwMode="auto">
          <a:xfrm>
            <a:off x="328708" y="4231217"/>
            <a:ext cx="5091113" cy="1482437"/>
          </a:xfrm>
          <a:prstGeom prst="rect">
            <a:avLst/>
          </a:prstGeom>
          <a:solidFill>
            <a:schemeClr val="tx1"/>
          </a:solidFill>
          <a:ln>
            <a:solidFill>
              <a:schemeClr val="tx1"/>
            </a:solidFill>
          </a:ln>
          <a:effectLst/>
        </p:spPr>
      </p:pic>
      <p:graphicFrame>
        <p:nvGraphicFramePr>
          <p:cNvPr id="2" name="Table 1"/>
          <p:cNvGraphicFramePr>
            <a:graphicFrameLocks noGrp="1"/>
          </p:cNvGraphicFramePr>
          <p:nvPr>
            <p:extLst>
              <p:ext uri="{D42A27DB-BD31-4B8C-83A1-F6EECF244321}">
                <p14:modId xmlns:p14="http://schemas.microsoft.com/office/powerpoint/2010/main" val="3251611340"/>
              </p:ext>
            </p:extLst>
          </p:nvPr>
        </p:nvGraphicFramePr>
        <p:xfrm>
          <a:off x="83127" y="694372"/>
          <a:ext cx="5929745" cy="3215639"/>
        </p:xfrm>
        <a:graphic>
          <a:graphicData uri="http://schemas.openxmlformats.org/drawingml/2006/table">
            <a:tbl>
              <a:tblPr firstRow="1" bandRow="1">
                <a:tableStyleId>{5940675A-B579-460E-94D1-54222C63F5DA}</a:tableStyleId>
              </a:tblPr>
              <a:tblGrid>
                <a:gridCol w="1287498">
                  <a:extLst>
                    <a:ext uri="{9D8B030D-6E8A-4147-A177-3AD203B41FA5}">
                      <a16:colId xmlns:a16="http://schemas.microsoft.com/office/drawing/2014/main" xmlns="" val="20000"/>
                    </a:ext>
                  </a:extLst>
                </a:gridCol>
                <a:gridCol w="4642247">
                  <a:extLst>
                    <a:ext uri="{9D8B030D-6E8A-4147-A177-3AD203B41FA5}">
                      <a16:colId xmlns:a16="http://schemas.microsoft.com/office/drawing/2014/main" xmlns="" val="20001"/>
                    </a:ext>
                  </a:extLst>
                </a:gridCol>
              </a:tblGrid>
              <a:tr h="370840">
                <a:tc>
                  <a:txBody>
                    <a:bodyPr/>
                    <a:lstStyle/>
                    <a:p>
                      <a:r>
                        <a:rPr lang="en-US" sz="1400" dirty="0"/>
                        <a:t>Date Issued</a:t>
                      </a:r>
                    </a:p>
                  </a:txBody>
                  <a:tcPr/>
                </a:tc>
                <a:tc>
                  <a:txBody>
                    <a:bodyPr/>
                    <a:lstStyle/>
                    <a:p>
                      <a:r>
                        <a:rPr lang="en-US" sz="1400" dirty="0"/>
                        <a:t>18-Oct-2017</a:t>
                      </a:r>
                    </a:p>
                  </a:txBody>
                  <a:tcPr/>
                </a:tc>
                <a:extLst>
                  <a:ext uri="{0D108BD9-81ED-4DB2-BD59-A6C34878D82A}">
                    <a16:rowId xmlns:a16="http://schemas.microsoft.com/office/drawing/2014/main" xmlns="" val="10000"/>
                  </a:ext>
                </a:extLst>
              </a:tr>
              <a:tr h="370840">
                <a:tc>
                  <a:txBody>
                    <a:bodyPr/>
                    <a:lstStyle/>
                    <a:p>
                      <a:r>
                        <a:rPr lang="en-US" sz="1400" dirty="0"/>
                        <a:t>Date Valid</a:t>
                      </a:r>
                    </a:p>
                  </a:txBody>
                  <a:tcPr/>
                </a:tc>
                <a:tc>
                  <a:txBody>
                    <a:bodyPr/>
                    <a:lstStyle/>
                    <a:p>
                      <a:r>
                        <a:rPr lang="en-US" sz="1400" dirty="0"/>
                        <a:t>18-Oct-2017</a:t>
                      </a:r>
                      <a:r>
                        <a:rPr lang="en-US" sz="1400" baseline="0" dirty="0"/>
                        <a:t> to 19-Oct-2017</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a:t>Time Valid</a:t>
                      </a:r>
                    </a:p>
                  </a:txBody>
                  <a:tcPr/>
                </a:tc>
                <a:tc>
                  <a:txBody>
                    <a:bodyPr/>
                    <a:lstStyle/>
                    <a:p>
                      <a:r>
                        <a:rPr lang="en-US" sz="1400" dirty="0"/>
                        <a:t>1100hr 18-Oct to 23oohr </a:t>
                      </a:r>
                      <a:r>
                        <a:rPr lang="en-US" sz="1400" baseline="0" dirty="0"/>
                        <a:t>19-Oct</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a:t>Warning (SMS)</a:t>
                      </a:r>
                    </a:p>
                  </a:txBody>
                  <a:tcPr/>
                </a:tc>
                <a:tc>
                  <a:txBody>
                    <a:bodyPr/>
                    <a:lstStyle/>
                    <a:p>
                      <a:r>
                        <a:rPr lang="en-US" sz="1400" dirty="0"/>
                        <a:t>Yellow Warning of Rain</a:t>
                      </a:r>
                    </a:p>
                    <a:p>
                      <a:r>
                        <a:rPr lang="en-US" sz="1400" dirty="0"/>
                        <a:t>Be aware that some low level disruption looks likely to occur</a:t>
                      </a:r>
                    </a:p>
                  </a:txBody>
                  <a:tcPr/>
                </a:tc>
                <a:extLst>
                  <a:ext uri="{0D108BD9-81ED-4DB2-BD59-A6C34878D82A}">
                    <a16:rowId xmlns:a16="http://schemas.microsoft.com/office/drawing/2014/main" xmlns="" val="10003"/>
                  </a:ext>
                </a:extLst>
              </a:tr>
              <a:tr h="370840">
                <a:tc>
                  <a:txBody>
                    <a:bodyPr/>
                    <a:lstStyle/>
                    <a:p>
                      <a:r>
                        <a:rPr lang="en-US" sz="1400" dirty="0"/>
                        <a:t>Discussion</a:t>
                      </a:r>
                    </a:p>
                  </a:txBody>
                  <a:tcPr/>
                </a:tc>
                <a:tc>
                  <a:txBody>
                    <a:bodyPr/>
                    <a:lstStyle/>
                    <a:p>
                      <a:r>
                        <a:rPr lang="en-US" sz="1400" dirty="0"/>
                        <a:t>High rain fall amounts have already been</a:t>
                      </a:r>
                      <a:r>
                        <a:rPr lang="en-US" sz="1400" baseline="0" dirty="0"/>
                        <a:t> recorded therefore the ground is likely saturated. Flooding has already been reported in flood prone areas. Any further rainfall could result in previous areas flooding again. There is a higher likelihood of minor impacts occurring over central San Salvador due to the amount of rainfall expected to occur over the area.</a:t>
                      </a:r>
                      <a:endParaRPr lang="en-US" sz="1400" dirty="0"/>
                    </a:p>
                  </a:txBody>
                  <a:tcPr/>
                </a:tc>
                <a:extLst>
                  <a:ext uri="{0D108BD9-81ED-4DB2-BD59-A6C34878D82A}">
                    <a16:rowId xmlns:a16="http://schemas.microsoft.com/office/drawing/2014/main" xmlns=""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4251031"/>
              </p:ext>
            </p:extLst>
          </p:nvPr>
        </p:nvGraphicFramePr>
        <p:xfrm>
          <a:off x="6094123" y="618191"/>
          <a:ext cx="6040582" cy="3642360"/>
        </p:xfrm>
        <a:graphic>
          <a:graphicData uri="http://schemas.openxmlformats.org/drawingml/2006/table">
            <a:tbl>
              <a:tblPr firstRow="1" bandRow="1">
                <a:tableStyleId>{5940675A-B579-460E-94D1-54222C63F5DA}</a:tableStyleId>
              </a:tblPr>
              <a:tblGrid>
                <a:gridCol w="1187524">
                  <a:extLst>
                    <a:ext uri="{9D8B030D-6E8A-4147-A177-3AD203B41FA5}">
                      <a16:colId xmlns:a16="http://schemas.microsoft.com/office/drawing/2014/main" xmlns="" val="20000"/>
                    </a:ext>
                  </a:extLst>
                </a:gridCol>
                <a:gridCol w="4853058">
                  <a:extLst>
                    <a:ext uri="{9D8B030D-6E8A-4147-A177-3AD203B41FA5}">
                      <a16:colId xmlns:a16="http://schemas.microsoft.com/office/drawing/2014/main" xmlns="" val="20001"/>
                    </a:ext>
                  </a:extLst>
                </a:gridCol>
              </a:tblGrid>
              <a:tr h="370840">
                <a:tc>
                  <a:txBody>
                    <a:bodyPr/>
                    <a:lstStyle/>
                    <a:p>
                      <a:r>
                        <a:rPr lang="en-US" sz="1400" dirty="0"/>
                        <a:t>Date Issued</a:t>
                      </a:r>
                    </a:p>
                  </a:txBody>
                  <a:tcPr/>
                </a:tc>
                <a:tc>
                  <a:txBody>
                    <a:bodyPr/>
                    <a:lstStyle/>
                    <a:p>
                      <a:r>
                        <a:rPr lang="en-US" sz="1400" dirty="0"/>
                        <a:t>18-Oct-2017</a:t>
                      </a:r>
                    </a:p>
                  </a:txBody>
                  <a:tcPr/>
                </a:tc>
                <a:extLst>
                  <a:ext uri="{0D108BD9-81ED-4DB2-BD59-A6C34878D82A}">
                    <a16:rowId xmlns:a16="http://schemas.microsoft.com/office/drawing/2014/main" xmlns="" val="10000"/>
                  </a:ext>
                </a:extLst>
              </a:tr>
              <a:tr h="370840">
                <a:tc>
                  <a:txBody>
                    <a:bodyPr/>
                    <a:lstStyle/>
                    <a:p>
                      <a:r>
                        <a:rPr lang="en-US" sz="1400" dirty="0"/>
                        <a:t>Date Valid</a:t>
                      </a:r>
                    </a:p>
                  </a:txBody>
                  <a:tcPr/>
                </a:tc>
                <a:tc>
                  <a:txBody>
                    <a:bodyPr/>
                    <a:lstStyle/>
                    <a:p>
                      <a:r>
                        <a:rPr lang="en-US" sz="1400" dirty="0"/>
                        <a:t>18-Oct-2017</a:t>
                      </a:r>
                      <a:r>
                        <a:rPr lang="en-US" sz="1400" baseline="0" dirty="0"/>
                        <a:t> to 19-Oct-2017</a:t>
                      </a:r>
                      <a:endParaRPr lang="en-US" sz="1400" dirty="0"/>
                    </a:p>
                  </a:txBody>
                  <a:tcPr/>
                </a:tc>
                <a:extLst>
                  <a:ext uri="{0D108BD9-81ED-4DB2-BD59-A6C34878D82A}">
                    <a16:rowId xmlns:a16="http://schemas.microsoft.com/office/drawing/2014/main" xmlns="" val="10001"/>
                  </a:ext>
                </a:extLst>
              </a:tr>
              <a:tr h="370840">
                <a:tc>
                  <a:txBody>
                    <a:bodyPr/>
                    <a:lstStyle/>
                    <a:p>
                      <a:r>
                        <a:rPr lang="en-US" sz="1400" dirty="0"/>
                        <a:t>Time Valid</a:t>
                      </a:r>
                    </a:p>
                  </a:txBody>
                  <a:tcPr/>
                </a:tc>
                <a:tc>
                  <a:txBody>
                    <a:bodyPr/>
                    <a:lstStyle/>
                    <a:p>
                      <a:r>
                        <a:rPr lang="en-US" sz="1400" dirty="0"/>
                        <a:t>1100hr 18-Oct to 23oohr </a:t>
                      </a:r>
                      <a:r>
                        <a:rPr lang="en-US" sz="1400" baseline="0" dirty="0"/>
                        <a:t>19-Oct</a:t>
                      </a:r>
                      <a:endParaRPr lang="en-US" sz="1400" dirty="0"/>
                    </a:p>
                  </a:txBody>
                  <a:tcPr/>
                </a:tc>
                <a:extLst>
                  <a:ext uri="{0D108BD9-81ED-4DB2-BD59-A6C34878D82A}">
                    <a16:rowId xmlns:a16="http://schemas.microsoft.com/office/drawing/2014/main" xmlns="" val="10002"/>
                  </a:ext>
                </a:extLst>
              </a:tr>
              <a:tr h="370840">
                <a:tc>
                  <a:txBody>
                    <a:bodyPr/>
                    <a:lstStyle/>
                    <a:p>
                      <a:r>
                        <a:rPr lang="en-US" sz="1400" dirty="0"/>
                        <a:t>Warning (SMS)</a:t>
                      </a:r>
                    </a:p>
                  </a:txBody>
                  <a:tcPr/>
                </a:tc>
                <a:tc>
                  <a:txBody>
                    <a:bodyPr/>
                    <a:lstStyle/>
                    <a:p>
                      <a:r>
                        <a:rPr lang="en-US" sz="1400" dirty="0"/>
                        <a:t>Orange Warning of Rain</a:t>
                      </a:r>
                    </a:p>
                    <a:p>
                      <a:r>
                        <a:rPr lang="en-US" sz="1400" dirty="0"/>
                        <a:t>Be prepared</a:t>
                      </a:r>
                      <a:r>
                        <a:rPr lang="en-US" sz="1400" baseline="0" dirty="0"/>
                        <a:t> for moderate </a:t>
                      </a:r>
                      <a:r>
                        <a:rPr lang="en-US" sz="1400" dirty="0"/>
                        <a:t>level disruption to normal daily life</a:t>
                      </a:r>
                    </a:p>
                  </a:txBody>
                  <a:tcPr/>
                </a:tc>
                <a:extLst>
                  <a:ext uri="{0D108BD9-81ED-4DB2-BD59-A6C34878D82A}">
                    <a16:rowId xmlns:a16="http://schemas.microsoft.com/office/drawing/2014/main" xmlns="" val="10003"/>
                  </a:ext>
                </a:extLst>
              </a:tr>
              <a:tr h="370840">
                <a:tc>
                  <a:txBody>
                    <a:bodyPr/>
                    <a:lstStyle/>
                    <a:p>
                      <a:r>
                        <a:rPr lang="en-US" sz="1400" dirty="0"/>
                        <a:t>Discussion</a:t>
                      </a:r>
                    </a:p>
                  </a:txBody>
                  <a:tcPr/>
                </a:tc>
                <a:tc>
                  <a:txBody>
                    <a:bodyPr/>
                    <a:lstStyle/>
                    <a:p>
                      <a:r>
                        <a:rPr lang="en-US" sz="1400" dirty="0"/>
                        <a:t>Rain fall already occurring with rainfall</a:t>
                      </a:r>
                      <a:r>
                        <a:rPr lang="en-US" sz="1400" baseline="0" dirty="0"/>
                        <a:t> amounts a</a:t>
                      </a:r>
                      <a:r>
                        <a:rPr lang="en-US" sz="1400" dirty="0"/>
                        <a:t>lready </a:t>
                      </a:r>
                      <a:r>
                        <a:rPr lang="en-US" sz="1400" baseline="0" dirty="0"/>
                        <a:t>recorded across San Salvador causing flooding. There is an indication that ore than 100mm more rainfall is possible. Areas prone to flooding need to be closely monitored over this period.</a:t>
                      </a:r>
                    </a:p>
                    <a:p>
                      <a:endParaRPr lang="en-US" sz="1400" baseline="0" dirty="0"/>
                    </a:p>
                    <a:p>
                      <a:r>
                        <a:rPr lang="en-US" sz="1400" baseline="0" dirty="0"/>
                        <a:t>Please be aware that flooding of roads is possible, disruption of municipal services, disruptions of traffic on major roads because of flooded roads and significant reduced visibility due to rainfall, possible damage to roads and bridges due to flooding.</a:t>
                      </a:r>
                      <a:endParaRPr lang="en-US" sz="1400" dirty="0"/>
                    </a:p>
                  </a:txBody>
                  <a:tcPr/>
                </a:tc>
                <a:extLst>
                  <a:ext uri="{0D108BD9-81ED-4DB2-BD59-A6C34878D82A}">
                    <a16:rowId xmlns:a16="http://schemas.microsoft.com/office/drawing/2014/main" xmlns="" val="10004"/>
                  </a:ext>
                </a:extLst>
              </a:tr>
            </a:tbl>
          </a:graphicData>
        </a:graphic>
      </p:graphicFrame>
      <p:pic>
        <p:nvPicPr>
          <p:cNvPr id="13" name="Picture 3"/>
          <p:cNvPicPr>
            <a:picLocks noChangeAspect="1" noChangeArrowheads="1"/>
          </p:cNvPicPr>
          <p:nvPr/>
        </p:nvPicPr>
        <p:blipFill rotWithShape="1">
          <a:blip r:embed="rId3"/>
          <a:srcRect t="72867" r="11236" b="3447"/>
          <a:stretch/>
        </p:blipFill>
        <p:spPr bwMode="auto">
          <a:xfrm>
            <a:off x="6813550" y="5167082"/>
            <a:ext cx="5045075" cy="1470506"/>
          </a:xfrm>
          <a:prstGeom prst="rect">
            <a:avLst/>
          </a:prstGeom>
          <a:solidFill>
            <a:schemeClr val="tx1"/>
          </a:solidFill>
          <a:ln>
            <a:solidFill>
              <a:schemeClr val="tx1"/>
            </a:solidFill>
          </a:ln>
          <a:effectLst/>
        </p:spPr>
      </p:pic>
    </p:spTree>
    <p:extLst>
      <p:ext uri="{BB962C8B-B14F-4D97-AF65-F5344CB8AC3E}">
        <p14:creationId xmlns:p14="http://schemas.microsoft.com/office/powerpoint/2010/main" val="154910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415" y="1631084"/>
            <a:ext cx="8229599" cy="2585323"/>
          </a:xfrm>
          <a:prstGeom prst="rect">
            <a:avLst/>
          </a:prstGeom>
        </p:spPr>
        <p:txBody>
          <a:bodyPr wrap="square">
            <a:spAutoFit/>
          </a:bodyPr>
          <a:lstStyle/>
          <a:p>
            <a:endParaRPr lang="en-US" sz="800" dirty="0">
              <a:latin typeface="Arial" panose="020B0604020202020204" pitchFamily="34" charset="0"/>
            </a:endParaRPr>
          </a:p>
          <a:p>
            <a:pPr marL="344488" indent="-344488"/>
            <a:r>
              <a:rPr lang="en-US" sz="2200" dirty="0"/>
              <a:t>1. </a:t>
            </a:r>
            <a:r>
              <a:rPr lang="en-US" sz="2200" dirty="0" smtClean="0"/>
              <a:t> Main </a:t>
            </a:r>
            <a:r>
              <a:rPr lang="en-US" sz="2200" dirty="0"/>
              <a:t>challenge: NMHSs and Civil protection need to work in partnership with other government agencies and stakeholders (emergency response, mapping agencies, transport, public, etc..) </a:t>
            </a:r>
          </a:p>
          <a:p>
            <a:pPr marL="344488" indent="-344488"/>
            <a:endParaRPr lang="en-US" sz="2200" dirty="0"/>
          </a:p>
          <a:p>
            <a:pPr marL="344488" indent="-344488"/>
            <a:r>
              <a:rPr lang="en-US" sz="2200" dirty="0"/>
              <a:t>2. </a:t>
            </a:r>
            <a:r>
              <a:rPr lang="en-US" sz="2200" dirty="0" smtClean="0"/>
              <a:t> Development </a:t>
            </a:r>
            <a:r>
              <a:rPr lang="en-US" sz="2200" dirty="0"/>
              <a:t>of Information and Services - data sharing among different agencies and departments vital (demographic, GIS and mapping, economic etc.) </a:t>
            </a:r>
          </a:p>
        </p:txBody>
      </p:sp>
      <p:sp>
        <p:nvSpPr>
          <p:cNvPr id="4" name="Rectangle 3"/>
          <p:cNvSpPr/>
          <p:nvPr/>
        </p:nvSpPr>
        <p:spPr>
          <a:xfrm>
            <a:off x="703289" y="315433"/>
            <a:ext cx="3259111" cy="1200329"/>
          </a:xfrm>
          <a:prstGeom prst="rect">
            <a:avLst/>
          </a:prstGeom>
        </p:spPr>
        <p:txBody>
          <a:bodyPr wrap="square">
            <a:spAutoFit/>
          </a:bodyPr>
          <a:lstStyle/>
          <a:p>
            <a:endParaRPr lang="en-US" sz="800" dirty="0">
              <a:latin typeface="Arial" panose="020B0604020202020204" pitchFamily="34" charset="0"/>
            </a:endParaRPr>
          </a:p>
          <a:p>
            <a:r>
              <a:rPr lang="en-US" sz="2800" b="1" dirty="0">
                <a:solidFill>
                  <a:srgbClr val="FCB11C"/>
                </a:solidFill>
              </a:rPr>
              <a:t>Partnerships and Collaboration </a:t>
            </a:r>
            <a:endParaRPr lang="en-US" sz="2800" dirty="0">
              <a:solidFill>
                <a:srgbClr val="FCB11C"/>
              </a:solidFill>
            </a:endParaRPr>
          </a:p>
          <a:p>
            <a:r>
              <a:rPr lang="en-US" sz="800" dirty="0">
                <a:latin typeface="Arial" panose="020B0604020202020204" pitchFamily="34" charset="0"/>
              </a:rPr>
              <a:t> </a:t>
            </a:r>
            <a:endParaRPr lang="en-US" dirty="0"/>
          </a:p>
        </p:txBody>
      </p:sp>
      <p:pic>
        <p:nvPicPr>
          <p:cNvPr id="6" name="Content Placeholder 4" descr="soweto flood 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6152" y="456711"/>
            <a:ext cx="3396773" cy="266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nts and Settings\eugene.poolman\My Documents\Doc1 SlideShows Archive\Wx pics\Flood pics\Suidkus Nov 2007\Grootbrak4jpg[1].JPG"/>
          <p:cNvPicPr>
            <a:picLocks noChangeAspect="1" noChangeArrowheads="1"/>
          </p:cNvPicPr>
          <p:nvPr/>
        </p:nvPicPr>
        <p:blipFill>
          <a:blip r:embed="rId3">
            <a:extLst>
              <a:ext uri="{28A0092B-C50C-407E-A947-70E740481C1C}">
                <a14:useLocalDpi xmlns:a14="http://schemas.microsoft.com/office/drawing/2010/main" val="0"/>
              </a:ext>
            </a:extLst>
          </a:blip>
          <a:srcRect b="29630"/>
          <a:stretch>
            <a:fillRect/>
          </a:stretch>
        </p:blipFill>
        <p:spPr bwMode="auto">
          <a:xfrm>
            <a:off x="5619162" y="4215524"/>
            <a:ext cx="4552709" cy="24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51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BBFC0D07-8142-4DAD-B86C-EC2A6026F896}" type="slidenum">
              <a:rPr lang="en-US" smtClean="0"/>
              <a:pPr>
                <a:defRPr/>
              </a:pPr>
              <a:t>13</a:t>
            </a:fld>
            <a:endParaRPr lang="en-US" dirty="0"/>
          </a:p>
        </p:txBody>
      </p:sp>
      <p:sp>
        <p:nvSpPr>
          <p:cNvPr id="4" name="Rectangle 3"/>
          <p:cNvSpPr/>
          <p:nvPr/>
        </p:nvSpPr>
        <p:spPr>
          <a:xfrm>
            <a:off x="1205719" y="930651"/>
            <a:ext cx="3055914" cy="1384995"/>
          </a:xfrm>
          <a:prstGeom prst="rect">
            <a:avLst/>
          </a:prstGeom>
        </p:spPr>
        <p:txBody>
          <a:bodyPr wrap="square">
            <a:spAutoFit/>
          </a:bodyPr>
          <a:lstStyle/>
          <a:p>
            <a:pPr algn="ctr"/>
            <a:r>
              <a:rPr lang="en-US" sz="2800" dirty="0">
                <a:latin typeface="Corbel" panose="020B0503020204020204" pitchFamily="34" charset="0"/>
              </a:rPr>
              <a:t>Thank you</a:t>
            </a:r>
          </a:p>
          <a:p>
            <a:pPr algn="ctr"/>
            <a:endParaRPr lang="en-US" sz="2800" dirty="0">
              <a:latin typeface="Corbel" panose="020B0503020204020204" pitchFamily="34" charset="0"/>
            </a:endParaRPr>
          </a:p>
          <a:p>
            <a:pPr algn="ctr"/>
            <a:r>
              <a:rPr lang="en-US" sz="2800" dirty="0">
                <a:latin typeface="Corbel" panose="020B0503020204020204" pitchFamily="34" charset="0"/>
              </a:rPr>
              <a:t>Questions?</a:t>
            </a:r>
          </a:p>
        </p:txBody>
      </p:sp>
      <p:pic>
        <p:nvPicPr>
          <p:cNvPr id="8206" name="Picture 14" descr="http://floodlist.com/wp-content/uploads/2014/09/jammu-kashmir-floods-600x3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012" y="3328986"/>
            <a:ext cx="5715000" cy="3209926"/>
          </a:xfrm>
          <a:prstGeom prst="rect">
            <a:avLst/>
          </a:prstGeom>
          <a:noFill/>
          <a:ln w="19050" cmpd="sng">
            <a:solidFill>
              <a:schemeClr val="bg1"/>
            </a:solidFill>
          </a:ln>
          <a:extLst>
            <a:ext uri="{909E8E84-426E-40dd-AFC4-6F175D3DCCD1}">
              <a14:hiddenFill xmlns:a14="http://schemas.microsoft.com/office/drawing/2010/main">
                <a:solidFill>
                  <a:srgbClr val="FFFFFF"/>
                </a:solidFill>
              </a14:hiddenFill>
            </a:ext>
          </a:extLst>
        </p:spPr>
      </p:pic>
      <p:pic>
        <p:nvPicPr>
          <p:cNvPr id="8208" name="Picture 16" descr="http://www.todayonline.com/sites/default/files/styles/photo_gallery_image_lightbox/public/16286675.JPG?itok=4J3_i-V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6498" y="1560571"/>
            <a:ext cx="6182387" cy="4121592"/>
          </a:xfrm>
          <a:prstGeom prst="rect">
            <a:avLst/>
          </a:prstGeom>
          <a:noFill/>
          <a:ln w="19050" cmpd="sng">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4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715B8-0580-124B-AC69-8C450A4963A3}"/>
              </a:ext>
            </a:extLst>
          </p:cNvPr>
          <p:cNvSpPr>
            <a:spLocks noGrp="1"/>
          </p:cNvSpPr>
          <p:nvPr>
            <p:ph type="title"/>
          </p:nvPr>
        </p:nvSpPr>
        <p:spPr/>
        <p:txBody>
          <a:bodyPr>
            <a:normAutofit/>
          </a:bodyPr>
          <a:lstStyle/>
          <a:p>
            <a:r>
              <a:rPr lang="en-US" sz="4000" b="1" dirty="0" smtClean="0">
                <a:solidFill>
                  <a:schemeClr val="accent6"/>
                </a:solidFill>
              </a:rPr>
              <a:t>Weather Ready Nations Projects</a:t>
            </a:r>
            <a:r>
              <a:rPr lang="en-US" dirty="0"/>
              <a:t>	</a:t>
            </a:r>
          </a:p>
        </p:txBody>
      </p:sp>
      <p:sp>
        <p:nvSpPr>
          <p:cNvPr id="3" name="Content Placeholder 2">
            <a:extLst>
              <a:ext uri="{FF2B5EF4-FFF2-40B4-BE49-F238E27FC236}">
                <a16:creationId xmlns="" xmlns:a16="http://schemas.microsoft.com/office/drawing/2014/main" id="{17CF0775-C674-4A4D-B6D8-C9587410B4BE}"/>
              </a:ext>
            </a:extLst>
          </p:cNvPr>
          <p:cNvSpPr>
            <a:spLocks noGrp="1"/>
          </p:cNvSpPr>
          <p:nvPr>
            <p:ph idx="1"/>
          </p:nvPr>
        </p:nvSpPr>
        <p:spPr/>
        <p:txBody>
          <a:bodyPr>
            <a:normAutofit/>
          </a:bodyPr>
          <a:lstStyle/>
          <a:p>
            <a:r>
              <a:rPr lang="en-US" dirty="0"/>
              <a:t>South Africa Weather </a:t>
            </a:r>
            <a:r>
              <a:rPr lang="en-US" dirty="0" smtClean="0"/>
              <a:t>Service</a:t>
            </a:r>
            <a:endParaRPr lang="en-US" dirty="0"/>
          </a:p>
          <a:p>
            <a:r>
              <a:rPr lang="en-US" dirty="0"/>
              <a:t>Myanmar </a:t>
            </a:r>
            <a:endParaRPr lang="en-US" dirty="0" smtClean="0"/>
          </a:p>
          <a:p>
            <a:r>
              <a:rPr lang="en-US" dirty="0" smtClean="0"/>
              <a:t>Barbados</a:t>
            </a:r>
            <a:endParaRPr lang="en-US" dirty="0"/>
          </a:p>
          <a:p>
            <a:r>
              <a:rPr lang="en-US" dirty="0"/>
              <a:t>El Salvador </a:t>
            </a:r>
          </a:p>
          <a:p>
            <a:r>
              <a:rPr lang="en-US" dirty="0" smtClean="0"/>
              <a:t>Costa Rica</a:t>
            </a:r>
            <a:endParaRPr lang="en-US" dirty="0"/>
          </a:p>
          <a:p>
            <a:r>
              <a:rPr lang="en-US" dirty="0" smtClean="0"/>
              <a:t>Guatemala</a:t>
            </a:r>
            <a:endParaRPr lang="en-US" dirty="0"/>
          </a:p>
          <a:p>
            <a:r>
              <a:rPr lang="en-US" dirty="0" smtClean="0"/>
              <a:t>Indonesia</a:t>
            </a:r>
            <a:endParaRPr lang="en-US" dirty="0"/>
          </a:p>
          <a:p>
            <a:r>
              <a:rPr lang="en-US" dirty="0" smtClean="0"/>
              <a:t>Croatia</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 xmlns:a16="http://schemas.microsoft.com/office/drawing/2014/main" id="{582CE2DB-7BAB-7F43-BEF2-9BFE3833AD81}"/>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0052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Shape 229"/>
          <p:cNvSpPr txBox="1">
            <a:spLocks noGrp="1"/>
          </p:cNvSpPr>
          <p:nvPr>
            <p:ph type="body" idx="4294967295"/>
          </p:nvPr>
        </p:nvSpPr>
        <p:spPr>
          <a:xfrm>
            <a:off x="526774" y="945573"/>
            <a:ext cx="5359676" cy="1410001"/>
          </a:xfrm>
          <a:prstGeom prst="rect">
            <a:avLst/>
          </a:prstGeom>
        </p:spPr>
        <p:txBody>
          <a:bodyPr vert="horz" lIns="91425" tIns="91425" rIns="91425" bIns="91425" rtlCol="0" anchor="t" anchorCtr="0">
            <a:noAutofit/>
          </a:bodyPr>
          <a:lstStyle/>
          <a:p>
            <a:pPr>
              <a:spcBef>
                <a:spcPts val="0"/>
              </a:spcBef>
              <a:spcAft>
                <a:spcPts val="1000"/>
              </a:spcAft>
              <a:buNone/>
            </a:pPr>
            <a:r>
              <a:rPr lang="en" b="1" dirty="0">
                <a:solidFill>
                  <a:srgbClr val="FCB11C"/>
                </a:solidFill>
              </a:rPr>
              <a:t>Phase One: </a:t>
            </a:r>
            <a:br>
              <a:rPr lang="en" b="1" dirty="0">
                <a:solidFill>
                  <a:srgbClr val="FCB11C"/>
                </a:solidFill>
              </a:rPr>
            </a:br>
            <a:r>
              <a:rPr lang="en-US" dirty="0">
                <a:solidFill>
                  <a:srgbClr val="FCB11C"/>
                </a:solidFill>
              </a:rPr>
              <a:t>Collect Data and Develop Hazard, </a:t>
            </a:r>
            <a:r>
              <a:rPr lang="en-US" dirty="0" smtClean="0">
                <a:solidFill>
                  <a:srgbClr val="FCB11C"/>
                </a:solidFill>
              </a:rPr>
              <a:t>Risk and Response Matrices </a:t>
            </a:r>
            <a:endParaRPr lang="en-US" dirty="0">
              <a:solidFill>
                <a:srgbClr val="FCB11C"/>
              </a:solidFill>
            </a:endParaRPr>
          </a:p>
          <a:p>
            <a:pPr>
              <a:spcBef>
                <a:spcPts val="0"/>
              </a:spcBef>
              <a:spcAft>
                <a:spcPts val="1000"/>
              </a:spcAft>
              <a:buNone/>
            </a:pPr>
            <a:endParaRPr lang="en" sz="2200" b="1" dirty="0">
              <a:solidFill>
                <a:srgbClr val="FFC000"/>
              </a:solidFill>
            </a:endParaRPr>
          </a:p>
        </p:txBody>
      </p:sp>
      <p:sp>
        <p:nvSpPr>
          <p:cNvPr id="232" name="Shape 232"/>
          <p:cNvSpPr txBox="1">
            <a:spLocks noGrp="1"/>
          </p:cNvSpPr>
          <p:nvPr>
            <p:ph type="body" idx="4294967295"/>
          </p:nvPr>
        </p:nvSpPr>
        <p:spPr>
          <a:xfrm>
            <a:off x="173421" y="2664507"/>
            <a:ext cx="5713029" cy="3955368"/>
          </a:xfrm>
          <a:prstGeom prst="rect">
            <a:avLst/>
          </a:prstGeom>
        </p:spPr>
        <p:txBody>
          <a:bodyPr vert="horz" lIns="91425" tIns="91425" rIns="91425" bIns="91425" rtlCol="0" anchor="t" anchorCtr="0">
            <a:noAutofit/>
          </a:bodyPr>
          <a:lstStyle/>
          <a:p>
            <a:pPr marL="457200">
              <a:spcBef>
                <a:spcPts val="0"/>
              </a:spcBef>
              <a:spcAft>
                <a:spcPts val="1000"/>
              </a:spcAft>
            </a:pPr>
            <a:r>
              <a:rPr lang="en-US" dirty="0" smtClean="0"/>
              <a:t>Analyze </a:t>
            </a:r>
            <a:r>
              <a:rPr lang="en-US" dirty="0"/>
              <a:t>available data and tools </a:t>
            </a:r>
            <a:r>
              <a:rPr lang="en-US" dirty="0" smtClean="0"/>
              <a:t>for developing </a:t>
            </a:r>
            <a:r>
              <a:rPr lang="en-US" dirty="0"/>
              <a:t>matrices </a:t>
            </a:r>
          </a:p>
          <a:p>
            <a:pPr marL="457200">
              <a:spcBef>
                <a:spcPts val="0"/>
              </a:spcBef>
              <a:spcAft>
                <a:spcPts val="1000"/>
              </a:spcAft>
            </a:pPr>
            <a:r>
              <a:rPr lang="en-US" dirty="0" smtClean="0"/>
              <a:t>Draft </a:t>
            </a:r>
            <a:r>
              <a:rPr lang="en-US" dirty="0" smtClean="0"/>
              <a:t>Hazard </a:t>
            </a:r>
            <a:r>
              <a:rPr lang="en-US" dirty="0"/>
              <a:t>and Response </a:t>
            </a:r>
            <a:r>
              <a:rPr lang="en-US" dirty="0" smtClean="0"/>
              <a:t>Matrices</a:t>
            </a:r>
          </a:p>
          <a:p>
            <a:pPr marL="457200">
              <a:spcBef>
                <a:spcPts val="0"/>
              </a:spcBef>
              <a:spcAft>
                <a:spcPts val="1000"/>
              </a:spcAft>
            </a:pPr>
            <a:r>
              <a:rPr lang="en-US" dirty="0" smtClean="0"/>
              <a:t>Finalize </a:t>
            </a:r>
            <a:r>
              <a:rPr lang="en-US" dirty="0"/>
              <a:t>Hazard and Response Matrices</a:t>
            </a:r>
          </a:p>
          <a:p>
            <a:pPr marL="457200">
              <a:spcBef>
                <a:spcPts val="0"/>
              </a:spcBef>
              <a:spcAft>
                <a:spcPts val="1000"/>
              </a:spcAft>
            </a:pPr>
            <a:endParaRPr sz="2400" b="1" dirty="0">
              <a:solidFill>
                <a:srgbClr val="00518E"/>
              </a:solidFill>
            </a:endParaRPr>
          </a:p>
        </p:txBody>
      </p:sp>
      <p:pic>
        <p:nvPicPr>
          <p:cNvPr id="231" name="Shape 231" descr="c9b6cb800fce0b1c8e2a74650a172b5e.jpg"/>
          <p:cNvPicPr preferRelativeResize="0"/>
          <p:nvPr/>
        </p:nvPicPr>
        <p:blipFill rotWithShape="1">
          <a:blip r:embed="rId3">
            <a:alphaModFix/>
          </a:blip>
          <a:srcRect t="13691" b="12616"/>
          <a:stretch/>
        </p:blipFill>
        <p:spPr>
          <a:xfrm>
            <a:off x="6068291" y="693453"/>
            <a:ext cx="4945045" cy="3546764"/>
          </a:xfrm>
          <a:prstGeom prst="rect">
            <a:avLst/>
          </a:prstGeom>
          <a:noFill/>
          <a:ln w="9525" cap="flat" cmpd="sng">
            <a:solidFill>
              <a:schemeClr val="lt1"/>
            </a:solidFill>
            <a:prstDash val="solid"/>
            <a:round/>
            <a:headEnd type="none" w="med" len="med"/>
            <a:tailEnd type="none" w="med" len="med"/>
          </a:ln>
        </p:spPr>
      </p:pic>
      <p:sp>
        <p:nvSpPr>
          <p:cNvPr id="6" name="Shape 232"/>
          <p:cNvSpPr txBox="1">
            <a:spLocks/>
          </p:cNvSpPr>
          <p:nvPr/>
        </p:nvSpPr>
        <p:spPr>
          <a:xfrm>
            <a:off x="5792016" y="4699437"/>
            <a:ext cx="5713029" cy="1461218"/>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000"/>
              </a:spcAft>
              <a:buFont typeface="Arial" panose="020B0604020202020204" pitchFamily="34" charset="0"/>
              <a:buNone/>
            </a:pPr>
            <a:endParaRPr lang="en-US" sz="2400" b="1" dirty="0">
              <a:solidFill>
                <a:srgbClr val="00518E"/>
              </a:solidFill>
            </a:endParaRPr>
          </a:p>
        </p:txBody>
      </p:sp>
    </p:spTree>
    <p:extLst>
      <p:ext uri="{BB962C8B-B14F-4D97-AF65-F5344CB8AC3E}">
        <p14:creationId xmlns:p14="http://schemas.microsoft.com/office/powerpoint/2010/main" val="414403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xmlns="" id="{F4C4C5FE-E95B-462D-9778-7EEAC2EA0153}"/>
              </a:ext>
            </a:extLst>
          </p:cNvPr>
          <p:cNvGraphicFramePr>
            <a:graphicFrameLocks noGrp="1"/>
          </p:cNvGraphicFramePr>
          <p:nvPr>
            <p:extLst>
              <p:ext uri="{D42A27DB-BD31-4B8C-83A1-F6EECF244321}">
                <p14:modId xmlns:p14="http://schemas.microsoft.com/office/powerpoint/2010/main" val="3863852431"/>
              </p:ext>
            </p:extLst>
          </p:nvPr>
        </p:nvGraphicFramePr>
        <p:xfrm>
          <a:off x="1791688" y="2206487"/>
          <a:ext cx="8608625" cy="4345056"/>
        </p:xfrm>
        <a:graphic>
          <a:graphicData uri="http://schemas.openxmlformats.org/drawingml/2006/table">
            <a:tbl>
              <a:tblPr firstRow="1" bandRow="1">
                <a:tableStyleId>{5940675A-B579-460E-94D1-54222C63F5DA}</a:tableStyleId>
              </a:tblPr>
              <a:tblGrid>
                <a:gridCol w="1739201">
                  <a:extLst>
                    <a:ext uri="{9D8B030D-6E8A-4147-A177-3AD203B41FA5}">
                      <a16:colId xmlns:a16="http://schemas.microsoft.com/office/drawing/2014/main" xmlns="" val="2456049405"/>
                    </a:ext>
                  </a:extLst>
                </a:gridCol>
                <a:gridCol w="2035277">
                  <a:extLst>
                    <a:ext uri="{9D8B030D-6E8A-4147-A177-3AD203B41FA5}">
                      <a16:colId xmlns:a16="http://schemas.microsoft.com/office/drawing/2014/main" xmlns="" val="1847513845"/>
                    </a:ext>
                  </a:extLst>
                </a:gridCol>
                <a:gridCol w="2290396">
                  <a:extLst>
                    <a:ext uri="{9D8B030D-6E8A-4147-A177-3AD203B41FA5}">
                      <a16:colId xmlns:a16="http://schemas.microsoft.com/office/drawing/2014/main" xmlns="" val="331644088"/>
                    </a:ext>
                  </a:extLst>
                </a:gridCol>
                <a:gridCol w="2543751">
                  <a:extLst>
                    <a:ext uri="{9D8B030D-6E8A-4147-A177-3AD203B41FA5}">
                      <a16:colId xmlns:a16="http://schemas.microsoft.com/office/drawing/2014/main" xmlns="" val="3725220379"/>
                    </a:ext>
                  </a:extLst>
                </a:gridCol>
              </a:tblGrid>
              <a:tr h="268356">
                <a:tc>
                  <a:txBody>
                    <a:bodyPr/>
                    <a:lstStyle/>
                    <a:p>
                      <a:pPr algn="ctr"/>
                      <a:r>
                        <a:rPr lang="es-SV" sz="1100" u="none"/>
                        <a:t>Minimal</a:t>
                      </a:r>
                      <a:endParaRPr lang="es-SV" sz="1100" b="1" u="none">
                        <a:solidFill>
                          <a:schemeClr val="bg1"/>
                        </a:solidFill>
                      </a:endParaRPr>
                    </a:p>
                  </a:txBody>
                  <a:tcPr marL="68580" marR="68580" marT="34290" marB="34290"/>
                </a:tc>
                <a:tc>
                  <a:txBody>
                    <a:bodyPr/>
                    <a:lstStyle/>
                    <a:p>
                      <a:pPr algn="ctr"/>
                      <a:r>
                        <a:rPr lang="es-SV" sz="1100" u="none" err="1"/>
                        <a:t>Minor</a:t>
                      </a:r>
                      <a:endParaRPr lang="es-SV" sz="1100" b="1" u="none">
                        <a:solidFill>
                          <a:schemeClr val="bg1"/>
                        </a:solidFill>
                      </a:endParaRPr>
                    </a:p>
                  </a:txBody>
                  <a:tcPr marL="68580" marR="68580" marT="34290" marB="34290"/>
                </a:tc>
                <a:tc>
                  <a:txBody>
                    <a:bodyPr/>
                    <a:lstStyle/>
                    <a:p>
                      <a:pPr algn="ctr"/>
                      <a:r>
                        <a:rPr lang="es-SV" sz="1100" u="none" err="1"/>
                        <a:t>Significant</a:t>
                      </a:r>
                      <a:endParaRPr lang="es-SV" sz="1100" b="1" u="none">
                        <a:solidFill>
                          <a:schemeClr val="bg1"/>
                        </a:solidFill>
                      </a:endParaRPr>
                    </a:p>
                  </a:txBody>
                  <a:tcPr marL="68580" marR="68580" marT="34290" marB="34290"/>
                </a:tc>
                <a:tc>
                  <a:txBody>
                    <a:bodyPr/>
                    <a:lstStyle/>
                    <a:p>
                      <a:pPr algn="ctr"/>
                      <a:r>
                        <a:rPr lang="es-SV" sz="1100" u="none" err="1"/>
                        <a:t>Severe</a:t>
                      </a:r>
                      <a:endParaRPr lang="es-SV" sz="1100" b="1" u="none">
                        <a:solidFill>
                          <a:schemeClr val="bg1"/>
                        </a:solidFill>
                      </a:endParaRPr>
                    </a:p>
                  </a:txBody>
                  <a:tcPr marL="68580" marR="68580" marT="34290" marB="34290"/>
                </a:tc>
                <a:extLst>
                  <a:ext uri="{0D108BD9-81ED-4DB2-BD59-A6C34878D82A}">
                    <a16:rowId xmlns:a16="http://schemas.microsoft.com/office/drawing/2014/main" xmlns="" val="3527391618"/>
                  </a:ext>
                </a:extLst>
              </a:tr>
              <a:tr h="678180">
                <a:tc>
                  <a:txBody>
                    <a:bodyPr/>
                    <a:lstStyle/>
                    <a:p>
                      <a:pPr algn="ctr"/>
                      <a:r>
                        <a:rPr lang="es-SV" sz="1100"/>
                        <a:t>Business as Usual</a:t>
                      </a:r>
                      <a:endParaRPr lang="es-SV" sz="1100" b="1">
                        <a:solidFill>
                          <a:schemeClr val="tx1"/>
                        </a:solidFill>
                      </a:endParaRPr>
                    </a:p>
                  </a:txBody>
                  <a:tcPr marL="68580" marR="68580" marT="34290" marB="34290"/>
                </a:tc>
                <a:tc>
                  <a:txBody>
                    <a:bodyPr/>
                    <a:lstStyle/>
                    <a:p>
                      <a:pPr algn="ctr"/>
                      <a:r>
                        <a:rPr lang="en-US" sz="1100" dirty="0"/>
                        <a:t>Localized = Single District Municipality  affected</a:t>
                      </a:r>
                    </a:p>
                    <a:p>
                      <a:pPr algn="ctr"/>
                      <a:endParaRPr lang="en-US" sz="1100" dirty="0"/>
                    </a:p>
                    <a:p>
                      <a:pPr algn="ctr"/>
                      <a:r>
                        <a:rPr lang="en-US" sz="1100" dirty="0"/>
                        <a:t>Business as usual</a:t>
                      </a:r>
                      <a:endParaRPr lang="en-US" sz="1100" b="1"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Localized = Single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District Municipality affected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Short term strain on emergency personnel</a:t>
                      </a:r>
                      <a:endParaRPr lang="en-US" sz="1100" b="1" dirty="0">
                        <a:solidFill>
                          <a:schemeClr val="tx1"/>
                        </a:solidFill>
                      </a:endParaRPr>
                    </a:p>
                  </a:txBody>
                  <a:tcPr marL="68580" marR="68580" marT="34290" marB="34290"/>
                </a:tc>
                <a:tc>
                  <a:txBody>
                    <a:bodyPr/>
                    <a:lstStyle/>
                    <a:p>
                      <a:pPr algn="ctr"/>
                      <a:r>
                        <a:rPr lang="en-US" sz="1100" dirty="0"/>
                        <a:t>Widespread = Multiple Districts affected</a:t>
                      </a:r>
                    </a:p>
                    <a:p>
                      <a:pPr algn="ctr"/>
                      <a:r>
                        <a:rPr lang="en-US" sz="1100" dirty="0"/>
                        <a:t>Prolonged strain on emergency personnel</a:t>
                      </a:r>
                      <a:endParaRPr lang="en-US" sz="1100" b="1" dirty="0">
                        <a:solidFill>
                          <a:schemeClr val="tx1"/>
                        </a:solidFill>
                      </a:endParaRPr>
                    </a:p>
                  </a:txBody>
                  <a:tcPr marL="68580" marR="68580" marT="34290" marB="34290"/>
                </a:tc>
                <a:extLst>
                  <a:ext uri="{0D108BD9-81ED-4DB2-BD59-A6C34878D82A}">
                    <a16:rowId xmlns:a16="http://schemas.microsoft.com/office/drawing/2014/main" xmlns="" val="1691615701"/>
                  </a:ext>
                </a:extLst>
              </a:tr>
              <a:tr h="3337560">
                <a:tc>
                  <a:txBody>
                    <a:bodyPr/>
                    <a:lstStyle/>
                    <a:p>
                      <a:pPr marL="165100" indent="-165100">
                        <a:buFont typeface="Wingdings" panose="05000000000000000000" pitchFamily="2" charset="2"/>
                        <a:buChar char="§"/>
                      </a:pPr>
                      <a:r>
                        <a:rPr lang="en-US" sz="1100" dirty="0"/>
                        <a:t>Some pooling of</a:t>
                      </a:r>
                    </a:p>
                    <a:p>
                      <a:pPr marL="0" indent="0">
                        <a:buFont typeface="Wingdings" panose="05000000000000000000" pitchFamily="2" charset="2"/>
                        <a:buNone/>
                      </a:pPr>
                      <a:r>
                        <a:rPr lang="en-US" sz="1100" dirty="0"/>
                        <a:t>     water on roads or</a:t>
                      </a:r>
                      <a:r>
                        <a:rPr lang="en-US" sz="1100" baseline="0" dirty="0"/>
                        <a:t> </a:t>
                      </a:r>
                    </a:p>
                    <a:p>
                      <a:pPr marL="0" indent="0">
                        <a:buFont typeface="Wingdings" panose="05000000000000000000" pitchFamily="2" charset="2"/>
                        <a:buNone/>
                      </a:pPr>
                      <a:r>
                        <a:rPr lang="en-US" sz="1100" baseline="0" dirty="0"/>
                        <a:t>     </a:t>
                      </a:r>
                      <a:r>
                        <a:rPr lang="en-US" sz="1100" dirty="0"/>
                        <a:t>in informal settlements</a:t>
                      </a:r>
                    </a:p>
                    <a:p>
                      <a:pPr marL="179388" indent="-179388">
                        <a:buFont typeface="Wingdings" panose="05000000000000000000" pitchFamily="2" charset="2"/>
                        <a:buChar char="§"/>
                      </a:pPr>
                      <a:r>
                        <a:rPr lang="en-US" sz="1100" dirty="0"/>
                        <a:t>Day to day activities not</a:t>
                      </a:r>
                    </a:p>
                    <a:p>
                      <a:pPr marL="0" indent="0">
                        <a:buFont typeface="Wingdings" panose="05000000000000000000" pitchFamily="2" charset="2"/>
                        <a:buNone/>
                      </a:pPr>
                      <a:r>
                        <a:rPr lang="en-US" sz="1100" dirty="0"/>
                        <a:t>     disturbed</a:t>
                      </a:r>
                    </a:p>
                    <a:p>
                      <a:pPr marL="179388" indent="-179388">
                        <a:buFont typeface="Wingdings" panose="05000000000000000000" pitchFamily="2" charset="2"/>
                        <a:buChar char="§"/>
                      </a:pPr>
                      <a:r>
                        <a:rPr lang="en-US" sz="1100" dirty="0"/>
                        <a:t>Wet roads</a:t>
                      </a:r>
                    </a:p>
                    <a:p>
                      <a:pPr marL="179388" indent="-179388">
                        <a:buFont typeface="Wingdings" panose="05000000000000000000" pitchFamily="2" charset="2"/>
                        <a:buChar char="§"/>
                      </a:pPr>
                      <a:r>
                        <a:rPr lang="en-US" sz="1100" dirty="0"/>
                        <a:t>Minimal traffic congestion</a:t>
                      </a:r>
                    </a:p>
                    <a:p>
                      <a:pPr marL="179388" indent="-179388">
                        <a:buFont typeface="Wingdings" panose="05000000000000000000" pitchFamily="2" charset="2"/>
                        <a:buChar char="§"/>
                      </a:pPr>
                      <a:r>
                        <a:rPr lang="en-US" sz="1100" dirty="0"/>
                        <a:t>Isolated mudslides</a:t>
                      </a:r>
                    </a:p>
                    <a:p>
                      <a:pPr marL="0" indent="0">
                        <a:buFont typeface="Wingdings" panose="05000000000000000000" pitchFamily="2" charset="2"/>
                        <a:buNone/>
                      </a:pPr>
                      <a:r>
                        <a:rPr lang="en-US" sz="1100" dirty="0"/>
                        <a:t>     and rock falls</a:t>
                      </a:r>
                    </a:p>
                    <a:p>
                      <a:pPr marL="342900" indent="-342900">
                        <a:buFont typeface="+mj-lt"/>
                        <a:buAutoNum type="arabicPeriod"/>
                      </a:pPr>
                      <a:endParaRPr lang="es-SV" sz="1100" b="1" dirty="0">
                        <a:solidFill>
                          <a:schemeClr val="tx1"/>
                        </a:solidFill>
                      </a:endParaRPr>
                    </a:p>
                  </a:txBody>
                  <a:tcPr marL="68580" marR="68580" marT="34290" marB="34290"/>
                </a:tc>
                <a:tc>
                  <a:txBody>
                    <a:bodyPr/>
                    <a:lstStyle/>
                    <a:p>
                      <a:pPr marL="165100" indent="-165100">
                        <a:buFont typeface="Wingdings" panose="05000000000000000000" pitchFamily="2" charset="2"/>
                        <a:buChar char="§"/>
                      </a:pPr>
                      <a:r>
                        <a:rPr lang="en-US" sz="1100" dirty="0"/>
                        <a:t>Localized flooding of</a:t>
                      </a:r>
                    </a:p>
                    <a:p>
                      <a:pPr marL="165100" indent="-165100">
                        <a:buFont typeface="Wingdings" panose="05000000000000000000" pitchFamily="2" charset="2"/>
                        <a:buNone/>
                      </a:pPr>
                      <a:r>
                        <a:rPr lang="en-US" sz="1100" dirty="0"/>
                        <a:t>     susceptible informal</a:t>
                      </a:r>
                    </a:p>
                    <a:p>
                      <a:pPr marL="165100" indent="-165100">
                        <a:buFont typeface="Wingdings" panose="05000000000000000000" pitchFamily="2" charset="2"/>
                        <a:buNone/>
                      </a:pPr>
                      <a:r>
                        <a:rPr lang="en-US" sz="1100" dirty="0"/>
                        <a:t>     settlements or roads,</a:t>
                      </a:r>
                    </a:p>
                    <a:p>
                      <a:pPr marL="165100" indent="-165100">
                        <a:buFont typeface="Wingdings" panose="05000000000000000000" pitchFamily="2" charset="2"/>
                        <a:buNone/>
                      </a:pPr>
                      <a:r>
                        <a:rPr lang="en-US" sz="1100" dirty="0"/>
                        <a:t>     low lying areas and bridges</a:t>
                      </a:r>
                    </a:p>
                    <a:p>
                      <a:pPr marL="165100" indent="-165100">
                        <a:buFont typeface="Wingdings" panose="05000000000000000000" pitchFamily="2" charset="2"/>
                        <a:buChar char="§"/>
                      </a:pPr>
                      <a:r>
                        <a:rPr lang="en-US" sz="1100" dirty="0"/>
                        <a:t>Localized and short term      disruption to municipal services (water, electricity, etc.)</a:t>
                      </a:r>
                    </a:p>
                    <a:p>
                      <a:pPr marL="179388" indent="-179388">
                        <a:buFont typeface="Wingdings" panose="05000000000000000000" pitchFamily="2" charset="2"/>
                        <a:buChar char="§"/>
                      </a:pPr>
                      <a:r>
                        <a:rPr lang="en-US" sz="1100" dirty="0"/>
                        <a:t>Major roads affected but can be used, increased travel times</a:t>
                      </a:r>
                    </a:p>
                    <a:p>
                      <a:pPr marL="179388" indent="-179388">
                        <a:buFont typeface="Wingdings" panose="05000000000000000000" pitchFamily="2" charset="2"/>
                        <a:buChar char="§"/>
                      </a:pPr>
                      <a:r>
                        <a:rPr lang="en-US" sz="1100" dirty="0"/>
                        <a:t>Minor motor vehicle accidents due to slippery roads</a:t>
                      </a:r>
                    </a:p>
                    <a:p>
                      <a:pPr marL="179388" indent="-179388">
                        <a:buFont typeface="Wingdings" panose="05000000000000000000" pitchFamily="2" charset="2"/>
                        <a:buChar char="§"/>
                      </a:pPr>
                      <a:r>
                        <a:rPr lang="en-US" sz="1100" dirty="0"/>
                        <a:t>Closure of roads crossing low water bridges</a:t>
                      </a:r>
                    </a:p>
                    <a:p>
                      <a:pPr marL="179388" indent="-179388">
                        <a:buFont typeface="Wingdings" panose="05000000000000000000" pitchFamily="2" charset="2"/>
                        <a:buChar char="§"/>
                      </a:pPr>
                      <a:r>
                        <a:rPr lang="en-US" sz="1100" dirty="0"/>
                        <a:t>Localized mudslides and rock falls</a:t>
                      </a:r>
                      <a:endParaRPr lang="en-US" sz="1100" b="1" dirty="0">
                        <a:solidFill>
                          <a:schemeClr val="tx1"/>
                        </a:solidFill>
                      </a:endParaRPr>
                    </a:p>
                  </a:txBody>
                  <a:tcPr marL="68580" marR="68580" marT="34290" marB="34290"/>
                </a:tc>
                <a:tc>
                  <a:txBody>
                    <a:bodyPr/>
                    <a:lstStyle/>
                    <a:p>
                      <a:pPr marL="179388" indent="-179388">
                        <a:buFont typeface="Wingdings" panose="05000000000000000000" pitchFamily="2" charset="2"/>
                        <a:buChar char="§"/>
                      </a:pPr>
                      <a:r>
                        <a:rPr lang="en-US" sz="1100" dirty="0"/>
                        <a:t>Flooding of roads and settlements (formal  and informal)</a:t>
                      </a:r>
                    </a:p>
                    <a:p>
                      <a:pPr marL="179388" indent="-179388">
                        <a:buFont typeface="Wingdings" panose="05000000000000000000" pitchFamily="2" charset="2"/>
                        <a:buChar char="§"/>
                      </a:pPr>
                      <a:r>
                        <a:rPr lang="en-US" sz="1100" dirty="0"/>
                        <a:t>Disruption to municipal services (water, electricity, etc.)</a:t>
                      </a:r>
                    </a:p>
                    <a:p>
                      <a:pPr marL="179388" indent="-179388">
                        <a:buFont typeface="Wingdings" panose="05000000000000000000" pitchFamily="2" charset="2"/>
                        <a:buChar char="§"/>
                      </a:pPr>
                      <a:r>
                        <a:rPr lang="en-US" sz="1100" dirty="0"/>
                        <a:t>Major disruption of traffic flow due to major roads being flooded or closed</a:t>
                      </a:r>
                    </a:p>
                    <a:p>
                      <a:pPr marL="179388" indent="-179388">
                        <a:buFont typeface="Wingdings" panose="05000000000000000000" pitchFamily="2" charset="2"/>
                        <a:buChar char="§"/>
                      </a:pPr>
                      <a:r>
                        <a:rPr lang="en-US" sz="1100" dirty="0"/>
                        <a:t>Possible damage to roads and bridges</a:t>
                      </a:r>
                    </a:p>
                    <a:p>
                      <a:pPr marL="179388" indent="-179388">
                        <a:buFont typeface="Wingdings" panose="05000000000000000000" pitchFamily="2" charset="2"/>
                        <a:buChar char="§"/>
                      </a:pPr>
                      <a:r>
                        <a:rPr lang="en-US" sz="1100" dirty="0"/>
                        <a:t>Danger to life (fast flowing streams I deep water)</a:t>
                      </a:r>
                    </a:p>
                    <a:p>
                      <a:pPr marL="179388" indent="-179388">
                        <a:buFont typeface="Wingdings" panose="05000000000000000000" pitchFamily="2" charset="2"/>
                        <a:buChar char="§"/>
                      </a:pPr>
                      <a:r>
                        <a:rPr lang="en-US" sz="1100" dirty="0"/>
                        <a:t>Some communities temporarily not accessible/ cut-off</a:t>
                      </a:r>
                    </a:p>
                    <a:p>
                      <a:pPr marL="179388" indent="-179388">
                        <a:buFont typeface="Wingdings" panose="05000000000000000000" pitchFamily="2" charset="2"/>
                        <a:buChar char="§"/>
                      </a:pPr>
                      <a:r>
                        <a:rPr lang="en-US" sz="1100" dirty="0"/>
                        <a:t>Displacement of affected communities</a:t>
                      </a:r>
                    </a:p>
                    <a:p>
                      <a:pPr marL="179388" indent="-179388">
                        <a:buFont typeface="Wingdings" panose="05000000000000000000" pitchFamily="2" charset="2"/>
                        <a:buChar char="§"/>
                      </a:pPr>
                      <a:r>
                        <a:rPr lang="en-US" sz="1100" dirty="0"/>
                        <a:t>Damage to property, infrastructure and loss of livelihood</a:t>
                      </a:r>
                    </a:p>
                    <a:p>
                      <a:pPr marL="179388" indent="-179388">
                        <a:buFont typeface="Wingdings" panose="05000000000000000000" pitchFamily="2" charset="2"/>
                        <a:buChar char="§"/>
                      </a:pPr>
                      <a:r>
                        <a:rPr lang="en-US" sz="1100" dirty="0"/>
                        <a:t>Mudslides and rock falls</a:t>
                      </a:r>
                      <a:endParaRPr lang="en-US" sz="1100" b="1" dirty="0">
                        <a:solidFill>
                          <a:schemeClr val="tx1"/>
                        </a:solidFill>
                      </a:endParaRPr>
                    </a:p>
                  </a:txBody>
                  <a:tcPr marL="68580" marR="68580" marT="34290" marB="34290"/>
                </a:tc>
                <a:tc>
                  <a:txBody>
                    <a:bodyPr/>
                    <a:lstStyle/>
                    <a:p>
                      <a:pPr marL="179388" indent="-179388">
                        <a:buFont typeface="Wingdings" panose="05000000000000000000" pitchFamily="2" charset="2"/>
                        <a:buChar char="§"/>
                      </a:pPr>
                      <a:r>
                        <a:rPr lang="en-US" sz="1100" dirty="0"/>
                        <a:t>Widespread flooding of roads and settlements</a:t>
                      </a:r>
                    </a:p>
                    <a:p>
                      <a:pPr marL="179388" indent="-179388">
                        <a:buFont typeface="Wingdings" panose="05000000000000000000" pitchFamily="2" charset="2"/>
                        <a:buChar char="§"/>
                      </a:pPr>
                      <a:r>
                        <a:rPr lang="en-US" sz="1100" dirty="0"/>
                        <a:t>Widespread, prolonged disruption to municipal services (water, electricity, etc.)</a:t>
                      </a:r>
                    </a:p>
                    <a:p>
                      <a:pPr marL="179388" indent="-179388">
                        <a:buFont typeface="Wingdings" panose="05000000000000000000" pitchFamily="2" charset="2"/>
                        <a:buChar char="§"/>
                      </a:pPr>
                      <a:r>
                        <a:rPr lang="en-US" sz="1100" dirty="0"/>
                        <a:t>Widespread transport routes and travel services severely affected</a:t>
                      </a:r>
                    </a:p>
                    <a:p>
                      <a:pPr marL="179388" indent="-179388">
                        <a:buFont typeface="Wingdings" panose="05000000000000000000" pitchFamily="2" charset="2"/>
                        <a:buChar char="§"/>
                      </a:pPr>
                      <a:r>
                        <a:rPr lang="en-US" sz="1100" dirty="0"/>
                        <a:t>Major roads and bridges damaged or washed away</a:t>
                      </a:r>
                    </a:p>
                    <a:p>
                      <a:pPr marL="179388" indent="-179388">
                        <a:buFont typeface="Wingdings" panose="05000000000000000000" pitchFamily="2" charset="2"/>
                        <a:buChar char="§"/>
                      </a:pPr>
                      <a:r>
                        <a:rPr lang="en-US" sz="1100" dirty="0"/>
                        <a:t>Danger to life (fast flowing streams I deep water)</a:t>
                      </a:r>
                    </a:p>
                    <a:p>
                      <a:pPr marL="179388" indent="-179388">
                        <a:buFont typeface="Wingdings" panose="05000000000000000000" pitchFamily="2" charset="2"/>
                        <a:buChar char="§"/>
                      </a:pPr>
                      <a:r>
                        <a:rPr lang="en-US" sz="1100" dirty="0"/>
                        <a:t>Large communities  not accessible/cut-off  for a prolonged period</a:t>
                      </a:r>
                    </a:p>
                    <a:p>
                      <a:pPr marL="179388" indent="-179388">
                        <a:buFont typeface="Wingdings" panose="05000000000000000000" pitchFamily="2" charset="2"/>
                        <a:buChar char="§"/>
                      </a:pPr>
                      <a:r>
                        <a:rPr lang="en-US" sz="1100" dirty="0"/>
                        <a:t>Widespread displacement of affected communities</a:t>
                      </a:r>
                    </a:p>
                    <a:p>
                      <a:pPr marL="179388" indent="-179388">
                        <a:buFont typeface="Wingdings" panose="05000000000000000000" pitchFamily="2" charset="2"/>
                        <a:buChar char="§"/>
                      </a:pPr>
                      <a:r>
                        <a:rPr lang="en-US" sz="1100" dirty="0"/>
                        <a:t>Widespread damage to property, buildings and loss of livelihoods</a:t>
                      </a:r>
                    </a:p>
                    <a:p>
                      <a:pPr marL="179388" indent="-179388">
                        <a:buFont typeface="Wingdings" panose="05000000000000000000" pitchFamily="2" charset="2"/>
                        <a:buChar char="§"/>
                      </a:pPr>
                      <a:r>
                        <a:rPr lang="en-US" sz="1100" dirty="0"/>
                        <a:t>Widespread mudslides and rock falls</a:t>
                      </a:r>
                      <a:endParaRPr lang="en-US" sz="1100" b="1" dirty="0">
                        <a:solidFill>
                          <a:schemeClr val="tx1"/>
                        </a:solidFill>
                      </a:endParaRPr>
                    </a:p>
                  </a:txBody>
                  <a:tcPr marL="68580" marR="68580" marT="34290" marB="34290"/>
                </a:tc>
                <a:extLst>
                  <a:ext uri="{0D108BD9-81ED-4DB2-BD59-A6C34878D82A}">
                    <a16:rowId xmlns:a16="http://schemas.microsoft.com/office/drawing/2014/main" xmlns="" val="71666485"/>
                  </a:ext>
                </a:extLst>
              </a:tr>
            </a:tbl>
          </a:graphicData>
        </a:graphic>
      </p:graphicFrame>
      <p:pic>
        <p:nvPicPr>
          <p:cNvPr id="6" name="Imagen 5">
            <a:extLst>
              <a:ext uri="{FF2B5EF4-FFF2-40B4-BE49-F238E27FC236}">
                <a16:creationId xmlns:a16="http://schemas.microsoft.com/office/drawing/2014/main" xmlns="" id="{23C80A11-00FB-418B-A8E3-2B09245EEF27}"/>
              </a:ext>
            </a:extLst>
          </p:cNvPr>
          <p:cNvPicPr>
            <a:picLocks noChangeAspect="1"/>
          </p:cNvPicPr>
          <p:nvPr/>
        </p:nvPicPr>
        <p:blipFill rotWithShape="1">
          <a:blip r:embed="rId2"/>
          <a:srcRect l="3497" t="23623" r="2794" b="50340"/>
          <a:stretch/>
        </p:blipFill>
        <p:spPr>
          <a:xfrm>
            <a:off x="1805329" y="1376569"/>
            <a:ext cx="8581342" cy="730491"/>
          </a:xfrm>
          <a:prstGeom prst="rect">
            <a:avLst/>
          </a:prstGeom>
          <a:ln>
            <a:solidFill>
              <a:schemeClr val="bg1">
                <a:lumMod val="50000"/>
              </a:schemeClr>
            </a:solidFill>
          </a:ln>
        </p:spPr>
      </p:pic>
      <p:sp>
        <p:nvSpPr>
          <p:cNvPr id="8" name="TextBox 7"/>
          <p:cNvSpPr txBox="1"/>
          <p:nvPr/>
        </p:nvSpPr>
        <p:spPr>
          <a:xfrm>
            <a:off x="1524000" y="265027"/>
            <a:ext cx="9144000" cy="830997"/>
          </a:xfrm>
          <a:prstGeom prst="rect">
            <a:avLst/>
          </a:prstGeom>
          <a:noFill/>
        </p:spPr>
        <p:txBody>
          <a:bodyPr wrap="square" rtlCol="0">
            <a:spAutoFit/>
          </a:bodyPr>
          <a:lstStyle/>
          <a:p>
            <a:pPr algn="ctr"/>
            <a:r>
              <a:rPr lang="en-US" sz="2400" b="1" dirty="0">
                <a:latin typeface="+mj-lt"/>
              </a:rPr>
              <a:t>Example of combined Heavy Rainfall: Impact, Hazard and Response Matrix </a:t>
            </a:r>
            <a:r>
              <a:rPr lang="en-US" sz="2400" b="1" i="1" dirty="0">
                <a:latin typeface="+mj-lt"/>
              </a:rPr>
              <a:t>developed by forecasters, hydrologists, and disaster managers</a:t>
            </a:r>
          </a:p>
        </p:txBody>
      </p:sp>
    </p:spTree>
    <p:extLst>
      <p:ext uri="{BB962C8B-B14F-4D97-AF65-F5344CB8AC3E}">
        <p14:creationId xmlns:p14="http://schemas.microsoft.com/office/powerpoint/2010/main" val="154159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Shape 239"/>
          <p:cNvSpPr txBox="1">
            <a:spLocks noGrp="1"/>
          </p:cNvSpPr>
          <p:nvPr>
            <p:ph type="body" idx="4294967295"/>
          </p:nvPr>
        </p:nvSpPr>
        <p:spPr>
          <a:xfrm>
            <a:off x="320534" y="474783"/>
            <a:ext cx="7240918" cy="878816"/>
          </a:xfrm>
          <a:prstGeom prst="rect">
            <a:avLst/>
          </a:prstGeom>
        </p:spPr>
        <p:txBody>
          <a:bodyPr vert="horz" lIns="91425" tIns="91425" rIns="91425" bIns="91425" rtlCol="0" anchor="t" anchorCtr="0">
            <a:noAutofit/>
          </a:bodyPr>
          <a:lstStyle/>
          <a:p>
            <a:pPr>
              <a:spcBef>
                <a:spcPts val="0"/>
              </a:spcBef>
              <a:spcAft>
                <a:spcPts val="1000"/>
              </a:spcAft>
              <a:buNone/>
            </a:pPr>
            <a:r>
              <a:rPr lang="en-US" b="1" dirty="0">
                <a:solidFill>
                  <a:srgbClr val="FCB11C"/>
                </a:solidFill>
              </a:rPr>
              <a:t>Phase Two</a:t>
            </a:r>
            <a:r>
              <a:rPr lang="en-US" sz="2200" b="1" dirty="0">
                <a:solidFill>
                  <a:srgbClr val="FCB11C"/>
                </a:solidFill>
              </a:rPr>
              <a:t>: </a:t>
            </a:r>
            <a:r>
              <a:rPr lang="en-US" b="1" dirty="0">
                <a:solidFill>
                  <a:srgbClr val="FCB11C"/>
                </a:solidFill>
              </a:rPr>
              <a:t>Expand Stakeholder Participation </a:t>
            </a:r>
          </a:p>
        </p:txBody>
      </p:sp>
      <p:sp>
        <p:nvSpPr>
          <p:cNvPr id="240" name="Shape 240"/>
          <p:cNvSpPr txBox="1">
            <a:spLocks noGrp="1"/>
          </p:cNvSpPr>
          <p:nvPr>
            <p:ph type="body" idx="4294967295"/>
          </p:nvPr>
        </p:nvSpPr>
        <p:spPr>
          <a:xfrm>
            <a:off x="5033820" y="4774278"/>
            <a:ext cx="6915807" cy="1677051"/>
          </a:xfrm>
          <a:prstGeom prst="rect">
            <a:avLst/>
          </a:prstGeom>
          <a:effectLst>
            <a:softEdge rad="63500"/>
          </a:effectLst>
        </p:spPr>
        <p:txBody>
          <a:bodyPr vert="horz" lIns="91425" tIns="91425" rIns="91425" bIns="91425" rtlCol="0" anchor="t" anchorCtr="0">
            <a:noAutofit/>
          </a:bodyPr>
          <a:lstStyle/>
          <a:p>
            <a:pPr marL="457200">
              <a:spcBef>
                <a:spcPts val="0"/>
              </a:spcBef>
              <a:spcAft>
                <a:spcPts val="1000"/>
              </a:spcAft>
            </a:pPr>
            <a:r>
              <a:rPr lang="en-US" dirty="0" smtClean="0"/>
              <a:t>Finalize </a:t>
            </a:r>
            <a:r>
              <a:rPr lang="en-US" dirty="0"/>
              <a:t>sector specific </a:t>
            </a:r>
            <a:r>
              <a:rPr lang="en-US" dirty="0" smtClean="0"/>
              <a:t>matrices</a:t>
            </a:r>
            <a:endParaRPr lang="en-US" dirty="0"/>
          </a:p>
        </p:txBody>
      </p:sp>
      <p:pic>
        <p:nvPicPr>
          <p:cNvPr id="6" name="Imagen 7">
            <a:extLst>
              <a:ext uri="{FF2B5EF4-FFF2-40B4-BE49-F238E27FC236}">
                <a16:creationId xmlns:a16="http://schemas.microsoft.com/office/drawing/2014/main" xmlns="" id="{013C26B6-C39E-4117-92CD-935BDB9CF580}"/>
              </a:ext>
            </a:extLst>
          </p:cNvPr>
          <p:cNvPicPr>
            <a:picLocks noChangeAspect="1"/>
          </p:cNvPicPr>
          <p:nvPr/>
        </p:nvPicPr>
        <p:blipFill rotWithShape="1">
          <a:blip r:embed="rId3"/>
          <a:srcRect l="10518" r="9975"/>
          <a:stretch/>
        </p:blipFill>
        <p:spPr>
          <a:xfrm>
            <a:off x="7770173" y="767278"/>
            <a:ext cx="4087479" cy="3580564"/>
          </a:xfrm>
          <a:prstGeom prst="rect">
            <a:avLst/>
          </a:prstGeom>
          <a:effectLst>
            <a:softEdge rad="31750"/>
          </a:effectLst>
        </p:spPr>
      </p:pic>
      <p:pic>
        <p:nvPicPr>
          <p:cNvPr id="7" name="Picture 2" descr="Resultado de imagen para 12E E inundaciones el salvador">
            <a:extLst>
              <a:ext uri="{FF2B5EF4-FFF2-40B4-BE49-F238E27FC236}">
                <a16:creationId xmlns:a16="http://schemas.microsoft.com/office/drawing/2014/main" xmlns="" id="{E0D1200F-12AE-4821-9925-150E8B16B9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84" r="16671"/>
          <a:stretch/>
        </p:blipFill>
        <p:spPr bwMode="auto">
          <a:xfrm>
            <a:off x="1286635" y="3624623"/>
            <a:ext cx="3499380" cy="29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Shape 240"/>
          <p:cNvSpPr txBox="1">
            <a:spLocks/>
          </p:cNvSpPr>
          <p:nvPr/>
        </p:nvSpPr>
        <p:spPr>
          <a:xfrm>
            <a:off x="854366" y="1566817"/>
            <a:ext cx="6915807" cy="1727851"/>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spcAft>
                <a:spcPts val="1000"/>
              </a:spcAft>
            </a:pPr>
            <a:r>
              <a:rPr lang="en-US" dirty="0" smtClean="0"/>
              <a:t>Draft </a:t>
            </a:r>
            <a:r>
              <a:rPr lang="en-US" dirty="0" smtClean="0"/>
              <a:t>sector </a:t>
            </a:r>
            <a:r>
              <a:rPr lang="en-US" dirty="0"/>
              <a:t>specific matrices (e.g. health, public works, transportation and other key partners) </a:t>
            </a:r>
          </a:p>
        </p:txBody>
      </p:sp>
    </p:spTree>
    <p:extLst>
      <p:ext uri="{BB962C8B-B14F-4D97-AF65-F5344CB8AC3E}">
        <p14:creationId xmlns:p14="http://schemas.microsoft.com/office/powerpoint/2010/main" val="301662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Shape 255"/>
          <p:cNvSpPr txBox="1">
            <a:spLocks noGrp="1"/>
          </p:cNvSpPr>
          <p:nvPr>
            <p:ph type="body" idx="4294967295"/>
          </p:nvPr>
        </p:nvSpPr>
        <p:spPr>
          <a:xfrm>
            <a:off x="238540" y="185700"/>
            <a:ext cx="5993295" cy="842795"/>
          </a:xfrm>
          <a:prstGeom prst="rect">
            <a:avLst/>
          </a:prstGeom>
        </p:spPr>
        <p:txBody>
          <a:bodyPr vert="horz" lIns="91425" tIns="91425" rIns="91425" bIns="91425" rtlCol="0" anchor="t" anchorCtr="0">
            <a:noAutofit/>
          </a:bodyPr>
          <a:lstStyle/>
          <a:p>
            <a:pPr indent="0">
              <a:spcBef>
                <a:spcPts val="0"/>
              </a:spcBef>
              <a:spcAft>
                <a:spcPts val="1000"/>
              </a:spcAft>
              <a:buNone/>
            </a:pPr>
            <a:r>
              <a:rPr lang="en-US" b="1" dirty="0">
                <a:solidFill>
                  <a:srgbClr val="FCB11C"/>
                </a:solidFill>
              </a:rPr>
              <a:t>Phase Three: Forecaster and Disaster Management Interface</a:t>
            </a:r>
            <a:r>
              <a:rPr lang="en-US" dirty="0">
                <a:solidFill>
                  <a:srgbClr val="FFC000"/>
                </a:solidFill>
              </a:rPr>
              <a:t> </a:t>
            </a:r>
          </a:p>
        </p:txBody>
      </p:sp>
      <p:sp>
        <p:nvSpPr>
          <p:cNvPr id="256" name="Shape 256"/>
          <p:cNvSpPr txBox="1">
            <a:spLocks noGrp="1"/>
          </p:cNvSpPr>
          <p:nvPr>
            <p:ph type="body" idx="4294967295"/>
          </p:nvPr>
        </p:nvSpPr>
        <p:spPr>
          <a:xfrm>
            <a:off x="7488534" y="3732732"/>
            <a:ext cx="4621440" cy="2275250"/>
          </a:xfrm>
          <a:prstGeom prst="rect">
            <a:avLst/>
          </a:prstGeom>
          <a:noFill/>
        </p:spPr>
        <p:txBody>
          <a:bodyPr vert="horz" lIns="91425" tIns="91425" rIns="91425" bIns="91425" rtlCol="0" anchor="t" anchorCtr="0">
            <a:noAutofit/>
          </a:bodyPr>
          <a:lstStyle/>
          <a:p>
            <a:pPr marL="457200">
              <a:spcBef>
                <a:spcPts val="0"/>
              </a:spcBef>
              <a:spcAft>
                <a:spcPts val="1000"/>
              </a:spcAft>
            </a:pPr>
            <a:r>
              <a:rPr lang="en-US" dirty="0" smtClean="0"/>
              <a:t>Develop </a:t>
            </a:r>
            <a:r>
              <a:rPr lang="en-US" dirty="0" smtClean="0"/>
              <a:t>display </a:t>
            </a:r>
            <a:r>
              <a:rPr lang="en-US" dirty="0"/>
              <a:t>system to share information between forecasters and disaster managers </a:t>
            </a:r>
          </a:p>
        </p:txBody>
      </p:sp>
      <p:pic>
        <p:nvPicPr>
          <p:cNvPr id="2" name="Picture 1"/>
          <p:cNvPicPr>
            <a:picLocks noChangeAspect="1"/>
          </p:cNvPicPr>
          <p:nvPr/>
        </p:nvPicPr>
        <p:blipFill>
          <a:blip r:embed="rId3"/>
          <a:stretch>
            <a:fillRect/>
          </a:stretch>
        </p:blipFill>
        <p:spPr>
          <a:xfrm>
            <a:off x="2579888" y="2949426"/>
            <a:ext cx="5126651" cy="3769596"/>
          </a:xfrm>
          <a:prstGeom prst="rect">
            <a:avLst/>
          </a:prstGeom>
        </p:spPr>
      </p:pic>
      <p:pic>
        <p:nvPicPr>
          <p:cNvPr id="10" name="Picture 2">
            <a:extLst>
              <a:ext uri="{FF2B5EF4-FFF2-40B4-BE49-F238E27FC236}">
                <a16:creationId xmlns:a16="http://schemas.microsoft.com/office/drawing/2014/main" xmlns="" id="{C1A76218-0957-4302-ADC1-6515D4CD33EF}"/>
              </a:ext>
            </a:extLst>
          </p:cNvPr>
          <p:cNvPicPr>
            <a:picLocks noChangeAspect="1" noChangeArrowheads="1"/>
          </p:cNvPicPr>
          <p:nvPr/>
        </p:nvPicPr>
        <p:blipFill>
          <a:blip r:embed="rId4" cstate="print"/>
          <a:srcRect/>
          <a:stretch>
            <a:fillRect/>
          </a:stretch>
        </p:blipFill>
        <p:spPr bwMode="auto">
          <a:xfrm>
            <a:off x="286240" y="1064628"/>
            <a:ext cx="4520235" cy="2825148"/>
          </a:xfrm>
          <a:prstGeom prst="rect">
            <a:avLst/>
          </a:prstGeom>
          <a:noFill/>
          <a:ln w="9525">
            <a:noFill/>
            <a:miter lim="800000"/>
            <a:headEnd/>
            <a:tailEnd/>
          </a:ln>
        </p:spPr>
      </p:pic>
      <p:pic>
        <p:nvPicPr>
          <p:cNvPr id="11" name="Imagen 1">
            <a:extLst>
              <a:ext uri="{FF2B5EF4-FFF2-40B4-BE49-F238E27FC236}">
                <a16:creationId xmlns:a16="http://schemas.microsoft.com/office/drawing/2014/main" xmlns="" id="{AADC1335-000A-4DF1-9381-56053BE7207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8669"/>
          <a:stretch/>
        </p:blipFill>
        <p:spPr bwMode="auto">
          <a:xfrm>
            <a:off x="6402670" y="213426"/>
            <a:ext cx="4308387" cy="273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631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txBox="1">
            <a:spLocks noGrp="1"/>
          </p:cNvSpPr>
          <p:nvPr>
            <p:ph type="body" idx="4294967295"/>
          </p:nvPr>
        </p:nvSpPr>
        <p:spPr>
          <a:xfrm>
            <a:off x="489528" y="534266"/>
            <a:ext cx="8275738" cy="721879"/>
          </a:xfrm>
          <a:prstGeom prst="rect">
            <a:avLst/>
          </a:prstGeom>
        </p:spPr>
        <p:txBody>
          <a:bodyPr vert="horz" lIns="91425" tIns="91425" rIns="91425" bIns="91425" rtlCol="0" anchor="t" anchorCtr="0">
            <a:noAutofit/>
          </a:bodyPr>
          <a:lstStyle/>
          <a:p>
            <a:pPr marL="0" indent="0">
              <a:buSzPts val="2800"/>
              <a:buNone/>
            </a:pPr>
            <a:r>
              <a:rPr lang="en-US" b="1" dirty="0">
                <a:solidFill>
                  <a:srgbClr val="FCB11C"/>
                </a:solidFill>
                <a:latin typeface="Corbel" panose="020B0503020204020204" pitchFamily="34" charset="0"/>
              </a:rPr>
              <a:t>Phase Four</a:t>
            </a:r>
            <a:r>
              <a:rPr lang="en-US" sz="2400" b="1" dirty="0">
                <a:solidFill>
                  <a:srgbClr val="FCB11C"/>
                </a:solidFill>
                <a:latin typeface="Corbel" panose="020B0503020204020204" pitchFamily="34" charset="0"/>
              </a:rPr>
              <a:t>: </a:t>
            </a:r>
            <a:r>
              <a:rPr lang="en-US" b="1" dirty="0">
                <a:solidFill>
                  <a:srgbClr val="FCB11C"/>
                </a:solidFill>
                <a:latin typeface="Corbel" panose="020B0503020204020204" pitchFamily="34" charset="0"/>
              </a:rPr>
              <a:t>Standard Operating Procedures (SOP) </a:t>
            </a:r>
          </a:p>
        </p:txBody>
      </p:sp>
      <p:sp>
        <p:nvSpPr>
          <p:cNvPr id="248" name="Shape 248"/>
          <p:cNvSpPr txBox="1">
            <a:spLocks noGrp="1"/>
          </p:cNvSpPr>
          <p:nvPr>
            <p:ph type="body" idx="4294967295"/>
          </p:nvPr>
        </p:nvSpPr>
        <p:spPr>
          <a:xfrm>
            <a:off x="381081" y="1580662"/>
            <a:ext cx="6629320" cy="1870075"/>
          </a:xfrm>
          <a:prstGeom prst="rect">
            <a:avLst/>
          </a:prstGeom>
        </p:spPr>
        <p:txBody>
          <a:bodyPr vert="horz" lIns="91425" tIns="91425" rIns="91425" bIns="91425" rtlCol="0" anchor="t" anchorCtr="0">
            <a:noAutofit/>
          </a:bodyPr>
          <a:lstStyle/>
          <a:p>
            <a:pPr marL="457200">
              <a:spcBef>
                <a:spcPts val="0"/>
              </a:spcBef>
              <a:spcAft>
                <a:spcPts val="1000"/>
              </a:spcAft>
            </a:pPr>
            <a:r>
              <a:rPr lang="en-US" dirty="0" smtClean="0"/>
              <a:t>Draft </a:t>
            </a:r>
            <a:r>
              <a:rPr lang="en-US" dirty="0"/>
              <a:t>the Standard Operating </a:t>
            </a:r>
            <a:r>
              <a:rPr lang="en-US" dirty="0" smtClean="0"/>
              <a:t>Procedures</a:t>
            </a:r>
            <a:endParaRPr lang="en-US" dirty="0"/>
          </a:p>
        </p:txBody>
      </p:sp>
      <p:sp>
        <p:nvSpPr>
          <p:cNvPr id="7" name="Shape 248"/>
          <p:cNvSpPr txBox="1">
            <a:spLocks/>
          </p:cNvSpPr>
          <p:nvPr/>
        </p:nvSpPr>
        <p:spPr>
          <a:xfrm>
            <a:off x="2982913" y="5648600"/>
            <a:ext cx="8054975" cy="108426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spcAft>
                <a:spcPts val="1000"/>
              </a:spcAft>
            </a:pPr>
            <a:r>
              <a:rPr lang="en-US" dirty="0" smtClean="0"/>
              <a:t>Finalize </a:t>
            </a:r>
            <a:r>
              <a:rPr lang="en-US" dirty="0" smtClean="0"/>
              <a:t>Standard </a:t>
            </a:r>
            <a:r>
              <a:rPr lang="en-US" dirty="0"/>
              <a:t>Operating Procedures </a:t>
            </a:r>
          </a:p>
        </p:txBody>
      </p:sp>
      <p:pic>
        <p:nvPicPr>
          <p:cNvPr id="8" name="Imagen 15"/>
          <p:cNvPicPr>
            <a:picLocks noChangeAspect="1" noChangeArrowheads="1"/>
          </p:cNvPicPr>
          <p:nvPr/>
        </p:nvPicPr>
        <p:blipFill>
          <a:blip r:embed="rId3" cstate="email">
            <a:extLst>
              <a:ext uri="{28A0092B-C50C-407E-A947-70E740481C1C}">
                <a14:useLocalDpi xmlns:a14="http://schemas.microsoft.com/office/drawing/2010/main"/>
              </a:ext>
            </a:extLst>
          </a:blip>
          <a:srcRect t="7095" b="10564"/>
          <a:stretch>
            <a:fillRect/>
          </a:stretch>
        </p:blipFill>
        <p:spPr bwMode="auto">
          <a:xfrm>
            <a:off x="1006088" y="2687729"/>
            <a:ext cx="4544597" cy="2883276"/>
          </a:xfrm>
          <a:prstGeom prst="rect">
            <a:avLst/>
          </a:prstGeom>
          <a:noFill/>
          <a:ln w="9525">
            <a:noFill/>
            <a:miter lim="800000"/>
            <a:headEnd/>
            <a:tailEnd/>
          </a:ln>
        </p:spPr>
      </p:pic>
    </p:spTree>
    <p:extLst>
      <p:ext uri="{BB962C8B-B14F-4D97-AF65-F5344CB8AC3E}">
        <p14:creationId xmlns:p14="http://schemas.microsoft.com/office/powerpoint/2010/main" val="125647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4294967295"/>
          </p:nvPr>
        </p:nvSpPr>
        <p:spPr>
          <a:xfrm>
            <a:off x="317569" y="474312"/>
            <a:ext cx="3417888" cy="1023808"/>
          </a:xfrm>
          <a:prstGeom prst="rect">
            <a:avLst/>
          </a:prstGeom>
        </p:spPr>
        <p:txBody>
          <a:bodyPr vert="horz" lIns="91425" tIns="91425" rIns="91425" bIns="91425" rtlCol="0" anchor="t" anchorCtr="0">
            <a:noAutofit/>
          </a:bodyPr>
          <a:lstStyle/>
          <a:p>
            <a:pPr indent="0">
              <a:spcBef>
                <a:spcPts val="0"/>
              </a:spcBef>
              <a:spcAft>
                <a:spcPts val="1000"/>
              </a:spcAft>
              <a:buNone/>
            </a:pPr>
            <a:r>
              <a:rPr lang="en-US" b="1" dirty="0">
                <a:solidFill>
                  <a:srgbClr val="FCB11C"/>
                </a:solidFill>
              </a:rPr>
              <a:t>Phase Five</a:t>
            </a:r>
            <a:r>
              <a:rPr lang="en-US" sz="2200" b="1" dirty="0">
                <a:solidFill>
                  <a:srgbClr val="FCB11C"/>
                </a:solidFill>
              </a:rPr>
              <a:t>: </a:t>
            </a:r>
            <a:r>
              <a:rPr lang="en-US" b="1" dirty="0">
                <a:solidFill>
                  <a:srgbClr val="FCB11C"/>
                </a:solidFill>
              </a:rPr>
              <a:t>Demonstration Test </a:t>
            </a:r>
          </a:p>
        </p:txBody>
      </p:sp>
      <p:sp>
        <p:nvSpPr>
          <p:cNvPr id="265" name="Shape 265"/>
          <p:cNvSpPr txBox="1">
            <a:spLocks noGrp="1"/>
          </p:cNvSpPr>
          <p:nvPr>
            <p:ph type="body" idx="4294967295"/>
          </p:nvPr>
        </p:nvSpPr>
        <p:spPr>
          <a:xfrm>
            <a:off x="4929809" y="4528245"/>
            <a:ext cx="6553202" cy="1205326"/>
          </a:xfrm>
          <a:prstGeom prst="rect">
            <a:avLst/>
          </a:prstGeom>
        </p:spPr>
        <p:txBody>
          <a:bodyPr vert="horz" lIns="91425" tIns="91425" rIns="91425" bIns="91425" rtlCol="0" anchor="t" anchorCtr="0">
            <a:noAutofit/>
          </a:bodyPr>
          <a:lstStyle/>
          <a:p>
            <a:pPr marL="457200">
              <a:spcBef>
                <a:spcPts val="0"/>
              </a:spcBef>
              <a:spcAft>
                <a:spcPts val="1000"/>
              </a:spcAft>
            </a:pPr>
            <a:r>
              <a:rPr lang="en-US" dirty="0" smtClean="0"/>
              <a:t>Simulation </a:t>
            </a:r>
            <a:r>
              <a:rPr lang="en-US" dirty="0"/>
              <a:t>test in conjunction with </a:t>
            </a:r>
            <a:r>
              <a:rPr lang="en-US" dirty="0" smtClean="0"/>
              <a:t>civil </a:t>
            </a:r>
            <a:r>
              <a:rPr lang="en-US" dirty="0"/>
              <a:t>protection and NMHSs </a:t>
            </a:r>
          </a:p>
        </p:txBody>
      </p:sp>
      <p:sp>
        <p:nvSpPr>
          <p:cNvPr id="9" name="Shape 265"/>
          <p:cNvSpPr txBox="1">
            <a:spLocks/>
          </p:cNvSpPr>
          <p:nvPr/>
        </p:nvSpPr>
        <p:spPr>
          <a:xfrm>
            <a:off x="99254" y="1966488"/>
            <a:ext cx="3727311" cy="1966114"/>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spcAft>
                <a:spcPts val="1000"/>
              </a:spcAft>
            </a:pPr>
            <a:r>
              <a:rPr lang="en-US" dirty="0" smtClean="0"/>
              <a:t>Train </a:t>
            </a:r>
            <a:r>
              <a:rPr lang="en-US" dirty="0"/>
              <a:t>Forecast and Civil Protection Staff </a:t>
            </a:r>
            <a:r>
              <a:rPr lang="en-US" dirty="0" smtClean="0"/>
              <a:t> </a:t>
            </a:r>
            <a:endParaRPr lang="en-US" dirty="0"/>
          </a:p>
        </p:txBody>
      </p:sp>
      <p:pic>
        <p:nvPicPr>
          <p:cNvPr id="3" name="Picture 2"/>
          <p:cNvPicPr>
            <a:picLocks noChangeAspect="1"/>
          </p:cNvPicPr>
          <p:nvPr/>
        </p:nvPicPr>
        <p:blipFill>
          <a:blip r:embed="rId3"/>
          <a:stretch>
            <a:fillRect/>
          </a:stretch>
        </p:blipFill>
        <p:spPr>
          <a:xfrm>
            <a:off x="3924300" y="329824"/>
            <a:ext cx="8001000" cy="3895725"/>
          </a:xfrm>
          <a:prstGeom prst="rect">
            <a:avLst/>
          </a:prstGeom>
        </p:spPr>
      </p:pic>
      <p:sp>
        <p:nvSpPr>
          <p:cNvPr id="10" name="Shape 265"/>
          <p:cNvSpPr txBox="1">
            <a:spLocks/>
          </p:cNvSpPr>
          <p:nvPr/>
        </p:nvSpPr>
        <p:spPr>
          <a:xfrm>
            <a:off x="317569" y="4528245"/>
            <a:ext cx="3636204" cy="1559757"/>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spcAft>
                <a:spcPts val="1000"/>
              </a:spcAft>
            </a:pPr>
            <a:r>
              <a:rPr lang="en-US" dirty="0" smtClean="0"/>
              <a:t>Train </a:t>
            </a:r>
            <a:r>
              <a:rPr lang="en-US" dirty="0"/>
              <a:t>the media and </a:t>
            </a:r>
            <a:r>
              <a:rPr lang="en-US" dirty="0" smtClean="0"/>
              <a:t>other stakeholders</a:t>
            </a:r>
            <a:endParaRPr lang="en-US" dirty="0"/>
          </a:p>
          <a:p>
            <a:pPr indent="0">
              <a:spcBef>
                <a:spcPts val="0"/>
              </a:spcBef>
              <a:spcAft>
                <a:spcPts val="1000"/>
              </a:spcAft>
              <a:buNone/>
            </a:pPr>
            <a:endParaRPr lang="en-US" dirty="0"/>
          </a:p>
        </p:txBody>
      </p:sp>
    </p:spTree>
    <p:extLst>
      <p:ext uri="{BB962C8B-B14F-4D97-AF65-F5344CB8AC3E}">
        <p14:creationId xmlns:p14="http://schemas.microsoft.com/office/powerpoint/2010/main" val="42647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4294967295"/>
          </p:nvPr>
        </p:nvSpPr>
        <p:spPr>
          <a:xfrm>
            <a:off x="246993" y="626089"/>
            <a:ext cx="7008572" cy="665998"/>
          </a:xfrm>
          <a:prstGeom prst="rect">
            <a:avLst/>
          </a:prstGeom>
        </p:spPr>
        <p:txBody>
          <a:bodyPr vert="horz" lIns="91425" tIns="91425" rIns="91425" bIns="91425" rtlCol="0" anchor="t" anchorCtr="0">
            <a:noAutofit/>
          </a:bodyPr>
          <a:lstStyle/>
          <a:p>
            <a:pPr indent="0">
              <a:spcBef>
                <a:spcPts val="0"/>
              </a:spcBef>
              <a:spcAft>
                <a:spcPts val="1000"/>
              </a:spcAft>
              <a:buNone/>
            </a:pPr>
            <a:r>
              <a:rPr lang="en-US" b="1" dirty="0">
                <a:solidFill>
                  <a:srgbClr val="FCB11C"/>
                </a:solidFill>
              </a:rPr>
              <a:t>Phase Six: Public Awareness and Outreach </a:t>
            </a:r>
          </a:p>
        </p:txBody>
      </p:sp>
      <p:sp>
        <p:nvSpPr>
          <p:cNvPr id="9" name="Shape 265"/>
          <p:cNvSpPr txBox="1">
            <a:spLocks/>
          </p:cNvSpPr>
          <p:nvPr/>
        </p:nvSpPr>
        <p:spPr>
          <a:xfrm>
            <a:off x="884445" y="1193318"/>
            <a:ext cx="9899511" cy="1390857"/>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spcBef>
                <a:spcPts val="0"/>
              </a:spcBef>
              <a:spcAft>
                <a:spcPts val="1000"/>
              </a:spcAft>
            </a:pPr>
            <a:r>
              <a:rPr lang="en-US" dirty="0" smtClean="0"/>
              <a:t>Develop </a:t>
            </a:r>
            <a:r>
              <a:rPr lang="en-US" dirty="0" smtClean="0"/>
              <a:t>outreach material and raise public awareness to recruit volunteers </a:t>
            </a:r>
            <a:r>
              <a:rPr lang="en-US" dirty="0"/>
              <a:t>to assist with communication and mitigation efforts.</a:t>
            </a:r>
          </a:p>
          <a:p>
            <a:pPr indent="0">
              <a:spcBef>
                <a:spcPts val="0"/>
              </a:spcBef>
              <a:spcAft>
                <a:spcPts val="1000"/>
              </a:spcAft>
              <a:buNone/>
            </a:pPr>
            <a:endParaRPr lang="en-US" dirty="0"/>
          </a:p>
        </p:txBody>
      </p:sp>
      <p:pic>
        <p:nvPicPr>
          <p:cNvPr id="6" name="Picture 5"/>
          <p:cNvPicPr>
            <a:picLocks noChangeAspect="1"/>
          </p:cNvPicPr>
          <p:nvPr/>
        </p:nvPicPr>
        <p:blipFill>
          <a:blip r:embed="rId3"/>
          <a:stretch>
            <a:fillRect/>
          </a:stretch>
        </p:blipFill>
        <p:spPr>
          <a:xfrm>
            <a:off x="498028" y="2716072"/>
            <a:ext cx="5132757" cy="3495883"/>
          </a:xfrm>
          <a:prstGeom prst="rect">
            <a:avLst/>
          </a:prstGeom>
        </p:spPr>
      </p:pic>
      <p:pic>
        <p:nvPicPr>
          <p:cNvPr id="7" name="Picture 6"/>
          <p:cNvPicPr>
            <a:picLocks noChangeAspect="1"/>
          </p:cNvPicPr>
          <p:nvPr/>
        </p:nvPicPr>
        <p:blipFill>
          <a:blip r:embed="rId4"/>
          <a:stretch>
            <a:fillRect/>
          </a:stretch>
        </p:blipFill>
        <p:spPr>
          <a:xfrm>
            <a:off x="6034825" y="2716073"/>
            <a:ext cx="5431620" cy="3495883"/>
          </a:xfrm>
          <a:prstGeom prst="rect">
            <a:avLst/>
          </a:prstGeom>
        </p:spPr>
      </p:pic>
    </p:spTree>
    <p:extLst>
      <p:ext uri="{BB962C8B-B14F-4D97-AF65-F5344CB8AC3E}">
        <p14:creationId xmlns:p14="http://schemas.microsoft.com/office/powerpoint/2010/main" val="24383641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28574</TotalTime>
  <Words>862</Words>
  <Application>Microsoft Macintosh PowerPoint</Application>
  <PresentationFormat>Custom</PresentationFormat>
  <Paragraphs>123</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Depth</vt:lpstr>
      <vt:lpstr>Introduction to Weather Ready Nations Program Dr. Elizabeth Page</vt:lpstr>
      <vt:lpstr>Weather Ready Nations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Ready Nations</dc:title>
  <dc:creator>Robert Jubach</dc:creator>
  <cp:lastModifiedBy>Liz</cp:lastModifiedBy>
  <cp:revision>171</cp:revision>
  <dcterms:created xsi:type="dcterms:W3CDTF">2017-07-06T23:48:45Z</dcterms:created>
  <dcterms:modified xsi:type="dcterms:W3CDTF">2019-02-26T05:26:29Z</dcterms:modified>
</cp:coreProperties>
</file>