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550" r:id="rId3"/>
    <p:sldId id="552" r:id="rId4"/>
    <p:sldId id="553" r:id="rId5"/>
    <p:sldId id="554" r:id="rId6"/>
    <p:sldId id="537" r:id="rId7"/>
    <p:sldId id="466" r:id="rId8"/>
    <p:sldId id="467" r:id="rId9"/>
    <p:sldId id="457" r:id="rId10"/>
    <p:sldId id="458" r:id="rId11"/>
    <p:sldId id="547" r:id="rId12"/>
    <p:sldId id="545" r:id="rId13"/>
    <p:sldId id="548" r:id="rId14"/>
    <p:sldId id="549" r:id="rId15"/>
    <p:sldId id="527" r:id="rId16"/>
    <p:sldId id="542" r:id="rId17"/>
    <p:sldId id="528" r:id="rId18"/>
    <p:sldId id="538" r:id="rId19"/>
    <p:sldId id="526" r:id="rId20"/>
    <p:sldId id="435" r:id="rId21"/>
    <p:sldId id="529" r:id="rId22"/>
    <p:sldId id="481" r:id="rId23"/>
    <p:sldId id="462" r:id="rId24"/>
    <p:sldId id="541" r:id="rId25"/>
    <p:sldId id="443" r:id="rId26"/>
    <p:sldId id="534" r:id="rId27"/>
    <p:sldId id="535" r:id="rId28"/>
    <p:sldId id="495" r:id="rId29"/>
    <p:sldId id="539" r:id="rId30"/>
    <p:sldId id="503" r:id="rId31"/>
    <p:sldId id="505" r:id="rId32"/>
    <p:sldId id="531" r:id="rId33"/>
    <p:sldId id="532" r:id="rId34"/>
    <p:sldId id="533" r:id="rId35"/>
    <p:sldId id="324" r:id="rId36"/>
  </p:sldIdLst>
  <p:sldSz cx="9144000" cy="5143500" type="screen16x9"/>
  <p:notesSz cx="6858000" cy="9144000"/>
  <p:defaultTextStyle>
    <a:defPPr>
      <a:defRPr lang="th-TH"/>
    </a:defPPr>
    <a:lvl1pPr marL="0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9462" autoAdjust="0"/>
  </p:normalViewPr>
  <p:slideViewPr>
    <p:cSldViewPr>
      <p:cViewPr varScale="1">
        <p:scale>
          <a:sx n="81" d="100"/>
          <a:sy n="81" d="100"/>
        </p:scale>
        <p:origin x="-102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9A71E-BFBE-4740-B485-791EDDB8E96C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87A29-88CD-4475-A343-5ABC654230A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842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GB" sz="1200" b="1" dirty="0"/>
              <a:t>1986</a:t>
            </a:r>
            <a:r>
              <a:rPr lang="en-GB" sz="1200" dirty="0"/>
              <a:t>: ADPC was established </a:t>
            </a:r>
            <a:r>
              <a:rPr lang="en-GB" sz="1200" i="0" baseline="0" dirty="0" smtClean="0"/>
              <a:t>as a training agency</a:t>
            </a:r>
            <a:r>
              <a:rPr lang="en-GB" sz="1200" dirty="0" smtClean="0"/>
              <a:t> in partnership </a:t>
            </a:r>
            <a:r>
              <a:rPr lang="en-GB" sz="1200" dirty="0"/>
              <a:t>with 3 </a:t>
            </a:r>
            <a:r>
              <a:rPr lang="en-GB" sz="1200" dirty="0" smtClean="0"/>
              <a:t>agencies, UNDP,</a:t>
            </a:r>
            <a:r>
              <a:rPr lang="en-GB" sz="1200" baseline="0" dirty="0" smtClean="0"/>
              <a:t> </a:t>
            </a:r>
            <a:r>
              <a:rPr lang="en-US" sz="1200" dirty="0" smtClean="0"/>
              <a:t>UNOCHA</a:t>
            </a:r>
            <a:r>
              <a:rPr lang="en-US" sz="1200" dirty="0"/>
              <a:t>, </a:t>
            </a:r>
            <a:r>
              <a:rPr lang="en-US" sz="1200" dirty="0" smtClean="0"/>
              <a:t>WMO.</a:t>
            </a:r>
            <a:r>
              <a:rPr lang="en-GB" sz="1200" dirty="0" smtClean="0"/>
              <a:t>  It</a:t>
            </a:r>
            <a:r>
              <a:rPr lang="en-GB" sz="1200" baseline="0" dirty="0" smtClean="0"/>
              <a:t> was established to answer to the need to have a regional agency focusing on disaster </a:t>
            </a:r>
            <a:r>
              <a:rPr lang="en-GB" sz="1200" i="1" baseline="0" dirty="0" smtClean="0"/>
              <a:t>preparedness</a:t>
            </a:r>
            <a:r>
              <a:rPr lang="en-GB" sz="1200" baseline="0" dirty="0" smtClean="0"/>
              <a:t> whereas previously the focus of most actors in the region had been mostly on </a:t>
            </a:r>
            <a:r>
              <a:rPr lang="en-GB" sz="1200" i="1" baseline="0" dirty="0" smtClean="0"/>
              <a:t>disaster relief</a:t>
            </a:r>
            <a:r>
              <a:rPr lang="en-GB" sz="1200" i="0" baseline="0" dirty="0" smtClean="0"/>
              <a:t>. [click]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b="1" dirty="0" smtClean="0"/>
              <a:t>In the 1990s</a:t>
            </a:r>
            <a:r>
              <a:rPr lang="en-GB" sz="1200" b="0" dirty="0" smtClean="0"/>
              <a:t>,</a:t>
            </a:r>
            <a:r>
              <a:rPr lang="en-GB" sz="1200" b="0" baseline="0" dirty="0" smtClean="0"/>
              <a:t> b</a:t>
            </a:r>
            <a:r>
              <a:rPr lang="en-GB" sz="1200" dirty="0" smtClean="0"/>
              <a:t>ecause </a:t>
            </a:r>
            <a:r>
              <a:rPr lang="en-GB" sz="1200" dirty="0"/>
              <a:t>of the onset of severe </a:t>
            </a:r>
            <a:r>
              <a:rPr lang="en-GB" sz="1200" dirty="0" smtClean="0"/>
              <a:t>disasters, </a:t>
            </a:r>
            <a:r>
              <a:rPr lang="en-GB" sz="1200" dirty="0"/>
              <a:t>ADPC wanted to extend its work to technical </a:t>
            </a:r>
            <a:r>
              <a:rPr lang="en-GB" sz="1200" dirty="0" smtClean="0"/>
              <a:t>services adding </a:t>
            </a:r>
            <a:r>
              <a:rPr lang="en-GB" sz="1200" dirty="0"/>
              <a:t>project implementation and technical advisory to </a:t>
            </a:r>
            <a:r>
              <a:rPr lang="en-GB" sz="1200" dirty="0" smtClean="0"/>
              <a:t>its</a:t>
            </a:r>
            <a:r>
              <a:rPr lang="en-GB" sz="1200" baseline="0" dirty="0" smtClean="0"/>
              <a:t> </a:t>
            </a:r>
            <a:r>
              <a:rPr lang="en-GB" sz="1200" dirty="0" smtClean="0"/>
              <a:t>work. [click]</a:t>
            </a:r>
          </a:p>
          <a:p>
            <a:pPr marL="171450" lvl="0" indent="-171450">
              <a:buFont typeface="Arial"/>
              <a:buChar char="•"/>
            </a:pPr>
            <a:r>
              <a:rPr lang="en-GB" sz="1200" b="1" dirty="0" smtClean="0"/>
              <a:t>Pioneering </a:t>
            </a:r>
            <a:r>
              <a:rPr lang="en-GB" sz="1200" b="1" dirty="0"/>
              <a:t>Programs</a:t>
            </a:r>
            <a:r>
              <a:rPr lang="en-GB" sz="1200" dirty="0"/>
              <a:t>: </a:t>
            </a:r>
            <a:endParaRPr lang="en-US" sz="1200" dirty="0"/>
          </a:p>
          <a:p>
            <a:pPr marL="628650" lvl="1" indent="-171450">
              <a:buFont typeface="Arial"/>
              <a:buChar char="•"/>
            </a:pPr>
            <a:r>
              <a:rPr lang="en-GB" sz="1200" i="1" dirty="0"/>
              <a:t>Asian Urban Disaster </a:t>
            </a:r>
            <a:r>
              <a:rPr lang="en-GB" sz="1200" i="1" dirty="0" smtClean="0"/>
              <a:t>Mitigation Program: </a:t>
            </a:r>
            <a:r>
              <a:rPr lang="en-GB" sz="1200" i="0" dirty="0" smtClean="0"/>
              <a:t>It</a:t>
            </a:r>
            <a:r>
              <a:rPr lang="en-GB" sz="1200" i="0" baseline="0" dirty="0" smtClean="0"/>
              <a:t> is the </a:t>
            </a:r>
            <a:r>
              <a:rPr lang="en-GB" sz="1200" dirty="0" smtClean="0"/>
              <a:t>longest </a:t>
            </a:r>
            <a:r>
              <a:rPr lang="en-GB" sz="1200" dirty="0"/>
              <a:t>running </a:t>
            </a:r>
            <a:r>
              <a:rPr lang="en-GB" sz="1200" dirty="0" smtClean="0"/>
              <a:t>program (10 years), and it started the urban focus of DRR working</a:t>
            </a:r>
            <a:r>
              <a:rPr lang="en-GB" sz="1200" baseline="0" dirty="0" smtClean="0"/>
              <a:t> at</a:t>
            </a:r>
            <a:r>
              <a:rPr lang="en-GB" sz="1200" dirty="0" smtClean="0"/>
              <a:t> </a:t>
            </a:r>
            <a:r>
              <a:rPr lang="en-GB" sz="1200" dirty="0"/>
              <a:t>mega cities in 10 </a:t>
            </a:r>
            <a:r>
              <a:rPr lang="en-GB" sz="1200" dirty="0" smtClean="0"/>
              <a:t>countries in the region. </a:t>
            </a:r>
            <a:r>
              <a:rPr lang="en-GB" sz="1200" baseline="0" dirty="0" smtClean="0"/>
              <a:t>ADPC for example worked to mitigate the impact of </a:t>
            </a:r>
            <a:r>
              <a:rPr lang="en-GB" sz="1200" dirty="0" smtClean="0"/>
              <a:t>urban </a:t>
            </a:r>
            <a:r>
              <a:rPr lang="en-GB" sz="1200" dirty="0"/>
              <a:t>hazards such as </a:t>
            </a:r>
            <a:r>
              <a:rPr lang="en-GB" sz="1200" dirty="0" smtClean="0"/>
              <a:t>typhoons </a:t>
            </a:r>
            <a:r>
              <a:rPr lang="en-GB" sz="1200" dirty="0"/>
              <a:t>and floods in the </a:t>
            </a:r>
            <a:r>
              <a:rPr lang="en-GB" sz="1200" dirty="0" smtClean="0"/>
              <a:t>Philippines. </a:t>
            </a:r>
            <a:r>
              <a:rPr lang="en-US" sz="1200" baseline="0" dirty="0" smtClean="0"/>
              <a:t>This project also started ADPC’s cooperation with governments on the ground. [click]</a:t>
            </a:r>
            <a:endParaRPr lang="en-GB" sz="1200" dirty="0" smtClean="0"/>
          </a:p>
          <a:p>
            <a:pPr marL="457200" lvl="1" indent="0">
              <a:buFont typeface="Arial"/>
              <a:buNone/>
            </a:pPr>
            <a:endParaRPr lang="en-US" sz="1200" dirty="0"/>
          </a:p>
          <a:p>
            <a:pPr marL="628650" lvl="1" indent="-171450">
              <a:buFont typeface="Arial"/>
              <a:buChar char="•"/>
            </a:pPr>
            <a:r>
              <a:rPr lang="en-GB" sz="1200" dirty="0" smtClean="0"/>
              <a:t>With</a:t>
            </a:r>
            <a:r>
              <a:rPr lang="en-GB" sz="1200" baseline="0" dirty="0" smtClean="0"/>
              <a:t> funding from USAID, t</a:t>
            </a:r>
            <a:r>
              <a:rPr lang="en-GB" sz="1200" dirty="0" smtClean="0"/>
              <a:t>he </a:t>
            </a:r>
            <a:r>
              <a:rPr lang="en-GB" sz="1200" dirty="0"/>
              <a:t>pioneering </a:t>
            </a:r>
            <a:r>
              <a:rPr lang="en-GB" sz="1200" dirty="0" smtClean="0"/>
              <a:t>on program</a:t>
            </a:r>
            <a:r>
              <a:rPr lang="en-GB" sz="1200" baseline="0" dirty="0" smtClean="0"/>
              <a:t> on </a:t>
            </a:r>
            <a:r>
              <a:rPr lang="en-GB" sz="1200" i="1" dirty="0" smtClean="0"/>
              <a:t>Extreme </a:t>
            </a:r>
            <a:r>
              <a:rPr lang="en-GB" sz="1200" i="1" dirty="0"/>
              <a:t>Climate </a:t>
            </a:r>
            <a:r>
              <a:rPr lang="en-GB" sz="1200" i="1" dirty="0" smtClean="0"/>
              <a:t>Events </a:t>
            </a:r>
            <a:r>
              <a:rPr lang="en-GB" sz="1200" dirty="0" smtClean="0"/>
              <a:t>started ADPC’s Climate Risk Management team in 1996.</a:t>
            </a:r>
            <a:r>
              <a:rPr lang="en-US" sz="1200" baseline="0" dirty="0" smtClean="0"/>
              <a:t> At that time</a:t>
            </a:r>
            <a:r>
              <a:rPr lang="en-US" sz="1200" dirty="0" smtClean="0"/>
              <a:t>, </a:t>
            </a:r>
            <a:r>
              <a:rPr lang="en-US" sz="1200" dirty="0"/>
              <a:t>climate risk management was a very forward-thinking component of disaster risk management. ADPC took a lead to lay the foundations for this work in the region</a:t>
            </a:r>
            <a:r>
              <a:rPr lang="en-US" sz="1200" dirty="0" smtClean="0"/>
              <a:t>.</a:t>
            </a:r>
          </a:p>
          <a:p>
            <a:pPr marL="457200" lvl="1" indent="0">
              <a:buFont typeface="Arial"/>
              <a:buNone/>
            </a:pPr>
            <a:endParaRPr lang="en-US" sz="1200" dirty="0"/>
          </a:p>
          <a:p>
            <a:pPr marL="628650" lvl="1" indent="-171450">
              <a:buFont typeface="Arial"/>
              <a:buChar char="•"/>
            </a:pPr>
            <a:r>
              <a:rPr lang="en-US" sz="1200" dirty="0"/>
              <a:t>These two programs were the start of ADPC’s program implementation </a:t>
            </a:r>
            <a:r>
              <a:rPr lang="en-US" sz="1200" dirty="0" smtClean="0"/>
              <a:t>work</a:t>
            </a:r>
          </a:p>
          <a:p>
            <a:pPr marL="628650" lvl="1" indent="-171450">
              <a:buFont typeface="Arial"/>
              <a:buChar char="•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7A29-88CD-4475-A343-5ABC654230AE}" type="slidenum">
              <a:rPr lang="th-TH" smtClean="0"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432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/>
          </a:p>
          <a:p>
            <a:pPr marL="285750" lvl="0" indent="-285750">
              <a:buFont typeface="Arial"/>
              <a:buChar char="•"/>
            </a:pPr>
            <a:r>
              <a:rPr lang="en-GB" sz="1200" dirty="0"/>
              <a:t>We maximize our regional </a:t>
            </a:r>
            <a:r>
              <a:rPr lang="en-GB" sz="1200" dirty="0" smtClean="0"/>
              <a:t>presence through two </a:t>
            </a:r>
            <a:r>
              <a:rPr lang="en-GB" sz="1200" dirty="0"/>
              <a:t>country </a:t>
            </a:r>
            <a:r>
              <a:rPr lang="en-GB" sz="1200" dirty="0" smtClean="0"/>
              <a:t>offices in Bangladesh and Myanmar</a:t>
            </a:r>
            <a:r>
              <a:rPr lang="en-GB" sz="1200" dirty="0"/>
              <a:t>. Our headquarters </a:t>
            </a:r>
            <a:r>
              <a:rPr lang="en-GB" sz="1200" dirty="0" smtClean="0"/>
              <a:t>is </a:t>
            </a:r>
            <a:r>
              <a:rPr lang="en-GB" sz="1200" dirty="0"/>
              <a:t>in </a:t>
            </a:r>
            <a:r>
              <a:rPr lang="en-GB" sz="1200" dirty="0" smtClean="0"/>
              <a:t>Bangkok.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7A29-88CD-4475-A343-5ABC654230AE}" type="slidenum">
              <a:rPr lang="th-TH" smtClean="0"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280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7A29-88CD-4475-A343-5ABC654230AE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693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E5E30-D452-4D09-8AF4-CCB8911182B8}" type="slidenum">
              <a:rPr lang="en-US" smtClean="0"/>
              <a:pPr>
                <a:defRPr/>
              </a:pPr>
              <a:t>28</a:t>
            </a:fld>
            <a:endParaRPr lang="th-TH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399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E5E30-D452-4D09-8AF4-CCB8911182B8}" type="slidenum">
              <a:rPr lang="en-US" smtClean="0"/>
              <a:pPr>
                <a:defRPr/>
              </a:pPr>
              <a:t>29</a:t>
            </a:fld>
            <a:endParaRPr lang="th-TH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215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02410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96D5-4CD4-43F4-A922-398A904B325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4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985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048" y="4083919"/>
            <a:ext cx="7772400" cy="288032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  <a:latin typeface="Lane - Narrow" pitchFamily="2" charset="0"/>
              </a:defRPr>
            </a:lvl1pPr>
          </a:lstStyle>
          <a:p>
            <a:r>
              <a:rPr lang="en-US" dirty="0" smtClean="0"/>
              <a:t>Presentation Topic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4299943"/>
            <a:ext cx="7776864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itchFamily="34" charset="0"/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Headline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91846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2" y="123827"/>
            <a:ext cx="8569325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HelveticaNeueLT Std UltLt" pitchFamily="34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2" y="411512"/>
            <a:ext cx="8569325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56178" y="915989"/>
            <a:ext cx="2736850" cy="215602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56176" y="1131590"/>
            <a:ext cx="2736155" cy="647328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to describes the graph.</a:t>
            </a:r>
            <a:endParaRPr lang="th-TH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323850" y="915989"/>
            <a:ext cx="5761038" cy="3527425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312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Lane - Narrow" pitchFamily="2" charset="0"/>
              </a:defRPr>
            </a:lvl1pPr>
          </a:lstStyle>
          <a:p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392" y="1131590"/>
            <a:ext cx="4038600" cy="32403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1590"/>
            <a:ext cx="4038600" cy="32403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90" y="627535"/>
            <a:ext cx="8280400" cy="2874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5047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81"/>
            <a:ext cx="8229600" cy="349547"/>
          </a:xfrm>
        </p:spPr>
        <p:txBody>
          <a:bodyPr/>
          <a:lstStyle>
            <a:lvl1pPr>
              <a:defRPr>
                <a:latin typeface="Lane - Narrow" pitchFamily="2" charset="0"/>
              </a:defRPr>
            </a:lvl1pPr>
          </a:lstStyle>
          <a:p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884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884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5" y="483519"/>
            <a:ext cx="8207375" cy="2873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14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Lane - Narrow" pitchFamily="2" charset="0"/>
              </a:defRPr>
            </a:lvl1pPr>
          </a:lstStyle>
          <a:p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95290" y="627536"/>
            <a:ext cx="8280400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2043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14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15568"/>
            <a:ext cx="3008313" cy="520799"/>
          </a:xfrm>
        </p:spPr>
        <p:txBody>
          <a:bodyPr anchor="b"/>
          <a:lstStyle>
            <a:lvl1pPr algn="l">
              <a:defRPr sz="2000" b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915568"/>
            <a:ext cx="5111750" cy="352839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19623"/>
            <a:ext cx="3008313" cy="302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2" y="123827"/>
            <a:ext cx="8569325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Lane - Narrow" pitchFamily="2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2" y="411512"/>
            <a:ext cx="8569325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2943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3008313" cy="880839"/>
          </a:xfrm>
        </p:spPr>
        <p:txBody>
          <a:bodyPr anchor="b"/>
          <a:lstStyle>
            <a:lvl1pPr algn="l">
              <a:defRPr sz="2000" b="0" i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67494"/>
            <a:ext cx="5111750" cy="41764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31590"/>
            <a:ext cx="3008313" cy="3312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909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339452"/>
          </a:xfrm>
        </p:spPr>
        <p:txBody>
          <a:bodyPr anchor="b"/>
          <a:lstStyle>
            <a:lvl1pPr algn="l">
              <a:defRPr sz="2000" b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3559"/>
            <a:ext cx="5486400" cy="270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096" indent="0">
              <a:buNone/>
              <a:defRPr sz="2800"/>
            </a:lvl2pPr>
            <a:lvl3pPr marL="914192" indent="0">
              <a:buNone/>
              <a:defRPr sz="2400"/>
            </a:lvl3pPr>
            <a:lvl4pPr marL="1371288" indent="0">
              <a:buNone/>
              <a:defRPr sz="2000"/>
            </a:lvl4pPr>
            <a:lvl5pPr marL="1828384" indent="0">
              <a:buNone/>
              <a:defRPr sz="2000"/>
            </a:lvl5pPr>
            <a:lvl6pPr marL="2285480" indent="0">
              <a:buNone/>
              <a:defRPr sz="2000"/>
            </a:lvl6pPr>
            <a:lvl7pPr marL="2742576" indent="0">
              <a:buNone/>
              <a:defRPr sz="2000"/>
            </a:lvl7pPr>
            <a:lvl8pPr marL="3199672" indent="0">
              <a:buNone/>
              <a:defRPr sz="2000"/>
            </a:lvl8pPr>
            <a:lvl9pPr marL="3656768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399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23827"/>
            <a:ext cx="8424862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Lane - Narrow" pitchFamily="2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537" y="484190"/>
            <a:ext cx="8424614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38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096" indent="0">
              <a:buNone/>
              <a:defRPr sz="2800"/>
            </a:lvl2pPr>
            <a:lvl3pPr marL="914192" indent="0">
              <a:buNone/>
              <a:defRPr sz="2400"/>
            </a:lvl3pPr>
            <a:lvl4pPr marL="1371288" indent="0">
              <a:buNone/>
              <a:defRPr sz="2000"/>
            </a:lvl4pPr>
            <a:lvl5pPr marL="1828384" indent="0">
              <a:buNone/>
              <a:defRPr sz="2000"/>
            </a:lvl5pPr>
            <a:lvl6pPr marL="2285480" indent="0">
              <a:buNone/>
              <a:defRPr sz="2000"/>
            </a:lvl6pPr>
            <a:lvl7pPr marL="2742576" indent="0">
              <a:buNone/>
              <a:defRPr sz="2000"/>
            </a:lvl7pPr>
            <a:lvl8pPr marL="3199672" indent="0">
              <a:buNone/>
              <a:defRPr sz="2000"/>
            </a:lvl8pPr>
            <a:lvl9pPr marL="3656768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490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53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3852" y="339725"/>
            <a:ext cx="8424863" cy="41036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5886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Cov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048" y="4083919"/>
            <a:ext cx="7772400" cy="2880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ne - Narrow" pitchFamily="2" charset="0"/>
              </a:defRPr>
            </a:lvl1pPr>
          </a:lstStyle>
          <a:p>
            <a:r>
              <a:rPr lang="en-US" dirty="0" smtClean="0"/>
              <a:t>Presentation Topic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4299943"/>
            <a:ext cx="7776864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itchFamily="34" charset="0"/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Headline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8715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01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2F7028-32B4-47C9-8A83-FCAB6FA1F1EE}" type="datetimeFigureOut">
              <a:rPr lang="th-TH" smtClean="0"/>
              <a:pPr>
                <a:defRPr/>
              </a:pPr>
              <a:t>06/09/59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246B7B-A828-4C09-ADB8-823E11C0CD54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9390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29849" y="1225297"/>
            <a:ext cx="8513400" cy="3407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76"/>
              </a:spcBef>
              <a:spcAft>
                <a:spcPts val="676"/>
              </a:spcAft>
              <a:defRPr/>
            </a:lvl1pPr>
            <a:lvl2pPr rtl="0">
              <a:spcBef>
                <a:spcPts val="0"/>
              </a:spcBef>
              <a:spcAft>
                <a:spcPts val="0"/>
              </a:spcAft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0" y="571502"/>
            <a:ext cx="9144000" cy="50325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buClr>
                <a:schemeClr val="dk2"/>
              </a:buClr>
              <a:buSzPct val="100000"/>
              <a:buFont typeface="Cambria"/>
              <a:def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83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580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4817533" cy="7358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187057"/>
            <a:ext cx="8213725" cy="3295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096" marR="0" indent="-71494" algn="l" rtl="0">
              <a:spcBef>
                <a:spcPts val="480"/>
              </a:spcBef>
              <a:buClr>
                <a:srgbClr val="C00000"/>
              </a:buClr>
              <a:buFont typeface="Noto Symbol"/>
              <a:buChar char="❑"/>
              <a:defRPr/>
            </a:lvl1pPr>
            <a:lvl2pPr marL="557041" marR="0" indent="9530" algn="l" rtl="0">
              <a:spcBef>
                <a:spcPts val="420"/>
              </a:spcBef>
              <a:buClr>
                <a:srgbClr val="C00000"/>
              </a:buClr>
              <a:buFont typeface="Noto Symbol"/>
              <a:buChar char="▪"/>
              <a:defRPr/>
            </a:lvl2pPr>
            <a:lvl3pPr marL="856986" marR="0" indent="2636" algn="l" rtl="0">
              <a:spcBef>
                <a:spcPts val="360"/>
              </a:spcBef>
              <a:buClr>
                <a:srgbClr val="C00000"/>
              </a:buClr>
              <a:buFont typeface="Calibri"/>
              <a:buChar char="₋"/>
              <a:defRPr/>
            </a:lvl3pPr>
            <a:lvl4pPr marL="1199781" marR="0" indent="-17799" algn="l" rtl="0">
              <a:spcBef>
                <a:spcPts val="3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1542576" marR="0" indent="-18697" algn="l" rtl="0">
              <a:spcBef>
                <a:spcPts val="3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1885370" marR="0" indent="-19595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228165" marR="0" indent="-20495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2570960" marR="0" indent="-21395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2913753" marR="0" indent="-22293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5769" y="416874"/>
            <a:ext cx="1474768" cy="28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86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316A3-EBC2-4A40-A5DC-9AE3A9EF059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224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Lane - Narrow" pitchFamily="2" charset="0"/>
              </a:defRPr>
            </a:lvl1pPr>
          </a:lstStyle>
          <a:p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5290" y="627535"/>
            <a:ext cx="8280400" cy="28803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1"/>
          </p:nvPr>
        </p:nvSpPr>
        <p:spPr>
          <a:xfrm>
            <a:off x="395290" y="1058865"/>
            <a:ext cx="8280400" cy="33845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8229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331640" y="2139702"/>
            <a:ext cx="6264696" cy="360040"/>
          </a:xfrm>
        </p:spPr>
        <p:txBody>
          <a:bodyPr>
            <a:noAutofit/>
          </a:bodyPr>
          <a:lstStyle>
            <a:lvl1pPr>
              <a:defRPr sz="4000">
                <a:latin typeface="Arial" pitchFamily="34" charset="0"/>
              </a:defRPr>
            </a:lvl1pPr>
          </a:lstStyle>
          <a:p>
            <a:r>
              <a:rPr lang="en-US" dirty="0" smtClean="0"/>
              <a:t>Headline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31913" y="2427289"/>
            <a:ext cx="6264275" cy="504825"/>
          </a:xfrm>
        </p:spPr>
        <p:txBody>
          <a:bodyPr>
            <a:noAutofit/>
          </a:bodyPr>
          <a:lstStyle>
            <a:lvl1pPr marL="0" marR="0" indent="0" algn="l" defTabSz="9141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>
                <a:latin typeface="Lane - Narrow" pitchFamily="2" charset="0"/>
              </a:defRPr>
            </a:lvl1pPr>
          </a:lstStyle>
          <a:p>
            <a:pPr marL="0" marR="0" lvl="0" indent="0" algn="l" defTabSz="9141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Sub-Headline</a:t>
            </a: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010637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331640" y="2139702"/>
            <a:ext cx="6264696" cy="36004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Headline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31913" y="2427289"/>
            <a:ext cx="6264275" cy="504825"/>
          </a:xfrm>
        </p:spPr>
        <p:txBody>
          <a:bodyPr>
            <a:noAutofit/>
          </a:bodyPr>
          <a:lstStyle>
            <a:lvl1pPr marL="0" marR="0" indent="0" algn="l" defTabSz="9141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>
                <a:solidFill>
                  <a:schemeClr val="bg1"/>
                </a:solidFill>
                <a:latin typeface="Lane - Narrow" pitchFamily="2" charset="0"/>
              </a:defRPr>
            </a:lvl1pPr>
          </a:lstStyle>
          <a:p>
            <a:pPr marL="0" marR="0" lvl="0" indent="0" algn="l" defTabSz="9141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Sub-Headline</a:t>
            </a: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287604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Lane - Narrow" pitchFamily="2" charset="0"/>
              </a:defRPr>
            </a:lvl1pPr>
          </a:lstStyle>
          <a:p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392" y="1131591"/>
            <a:ext cx="40386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1591"/>
            <a:ext cx="40386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90" y="627535"/>
            <a:ext cx="8280400" cy="2874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219453"/>
            <a:ext cx="4032250" cy="216395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10" y="3219451"/>
            <a:ext cx="4032448" cy="216396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3435848"/>
            <a:ext cx="4032250" cy="1007567"/>
          </a:xfrm>
        </p:spPr>
        <p:txBody>
          <a:bodyPr>
            <a:normAutofit/>
          </a:bodyPr>
          <a:lstStyle>
            <a:lvl1pPr marL="0" indent="0">
              <a:buNone/>
              <a:defRPr sz="1000" b="0" baseline="0"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643438" y="3435848"/>
            <a:ext cx="4032250" cy="93612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59206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2" y="123827"/>
            <a:ext cx="8569325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Lane - Narrow" pitchFamily="2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2" y="411512"/>
            <a:ext cx="8569325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23850" y="915989"/>
            <a:ext cx="5761038" cy="3527425"/>
          </a:xfrm>
        </p:spPr>
        <p:txBody>
          <a:bodyPr/>
          <a:lstStyle/>
          <a:p>
            <a:endParaRPr lang="th-T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56325" y="915988"/>
            <a:ext cx="2736850" cy="287610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Case Topic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56327" y="1203599"/>
            <a:ext cx="2736155" cy="3239815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61243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23528" y="1779662"/>
            <a:ext cx="8569647" cy="2663751"/>
          </a:xfrm>
        </p:spPr>
        <p:txBody>
          <a:bodyPr/>
          <a:lstStyle/>
          <a:p>
            <a:endParaRPr lang="th-T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2" y="123827"/>
            <a:ext cx="8569325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HelveticaNeueLT Std UltLt" pitchFamily="34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2" y="411512"/>
            <a:ext cx="8569325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23530" y="915989"/>
            <a:ext cx="2736850" cy="215602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1132463"/>
            <a:ext cx="2736155" cy="646456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203850" y="914673"/>
            <a:ext cx="2735263" cy="216588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203850" y="1132387"/>
            <a:ext cx="2735263" cy="647153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156177" y="915566"/>
            <a:ext cx="2735263" cy="215919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6156177" y="1131590"/>
            <a:ext cx="2735263" cy="648072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4487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2" y="123827"/>
            <a:ext cx="8569325" cy="36036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HelveticaNeueLT Std UltLt" pitchFamily="34" charset="0"/>
              </a:defRPr>
            </a:lvl1pPr>
          </a:lstStyle>
          <a:p>
            <a:pPr lvl="0"/>
            <a:r>
              <a:rPr lang="en-US" dirty="0" smtClean="0"/>
              <a:t>Topic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2" y="411512"/>
            <a:ext cx="8569325" cy="2873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Sub-topic</a:t>
            </a:r>
            <a:endParaRPr lang="th-T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23530" y="915989"/>
            <a:ext cx="2736850" cy="215602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1131590"/>
            <a:ext cx="2736155" cy="647328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203577" y="915989"/>
            <a:ext cx="5689600" cy="3527425"/>
          </a:xfrm>
        </p:spPr>
        <p:txBody>
          <a:bodyPr/>
          <a:lstStyle/>
          <a:p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852" y="2138935"/>
            <a:ext cx="2735263" cy="216794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23852" y="2355726"/>
            <a:ext cx="2735263" cy="648072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3852" y="3365353"/>
            <a:ext cx="2735263" cy="214511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Case Topic / Headline</a:t>
            </a:r>
            <a:endParaRPr lang="th-TH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2" y="3579864"/>
            <a:ext cx="2735263" cy="57606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This area is for short paragraph that describes images. </a:t>
            </a:r>
            <a:r>
              <a:rPr lang="en-US" b="1" dirty="0" smtClean="0"/>
              <a:t>Size is </a:t>
            </a:r>
            <a:r>
              <a:rPr lang="en-US" b="1" dirty="0" smtClean="0">
                <a:solidFill>
                  <a:schemeClr val="accent1"/>
                </a:solidFill>
              </a:rPr>
              <a:t>adjustable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4487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80920" cy="36004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 dirty="0" smtClean="0"/>
              <a:t>ADPC Master Template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3598"/>
            <a:ext cx="8229600" cy="2664296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8864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4" r:id="rId5"/>
    <p:sldLayoutId id="2147483652" r:id="rId6"/>
    <p:sldLayoutId id="2147483669" r:id="rId7"/>
    <p:sldLayoutId id="2147483671" r:id="rId8"/>
    <p:sldLayoutId id="2147483672" r:id="rId9"/>
    <p:sldLayoutId id="2147483673" r:id="rId10"/>
    <p:sldLayoutId id="2147483668" r:id="rId11"/>
    <p:sldLayoutId id="2147483653" r:id="rId12"/>
    <p:sldLayoutId id="2147483654" r:id="rId13"/>
    <p:sldLayoutId id="2147483655" r:id="rId14"/>
    <p:sldLayoutId id="2147483656" r:id="rId15"/>
    <p:sldLayoutId id="2147483665" r:id="rId16"/>
    <p:sldLayoutId id="2147483657" r:id="rId17"/>
    <p:sldLayoutId id="2147483666" r:id="rId18"/>
    <p:sldLayoutId id="2147483674" r:id="rId19"/>
    <p:sldLayoutId id="2147483667" r:id="rId20"/>
    <p:sldLayoutId id="2147483678" r:id="rId21"/>
    <p:sldLayoutId id="2147483679" r:id="rId22"/>
    <p:sldLayoutId id="2147483680" r:id="rId23"/>
    <p:sldLayoutId id="2147483681" r:id="rId24"/>
  </p:sldLayoutIdLst>
  <p:transition/>
  <p:timing>
    <p:tnLst>
      <p:par>
        <p:cTn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Lane - Narrow" pitchFamily="2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8.png"/><Relationship Id="rId7" Type="http://schemas.openxmlformats.org/officeDocument/2006/relationships/image" Target="../media/image25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5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9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pn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emf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467544" y="3579863"/>
            <a:ext cx="8208912" cy="1152128"/>
          </a:xfrm>
          <a:prstGeom prst="rect">
            <a:avLst/>
          </a:prstGeom>
          <a:noFill/>
        </p:spPr>
        <p:txBody>
          <a:bodyPr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Helvetica" panose="020B0504020202030204" pitchFamily="34" charset="0"/>
              </a:rPr>
              <a:t>ADPC Support in Enhancing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Helvetica" panose="020B0504020202030204" pitchFamily="34" charset="0"/>
              </a:rPr>
              <a:t>Technical and Human Capacity of DMH-Myanmar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40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504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5910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327" y="699542"/>
            <a:ext cx="86941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Regional Workshop on WRF Modeling: </a:t>
            </a:r>
            <a:r>
              <a:rPr lang="en-US" sz="1400" dirty="0" smtClean="0">
                <a:solidFill>
                  <a:srgbClr val="00B050"/>
                </a:solidFill>
              </a:rPr>
              <a:t>Vietnam Sep 2012: </a:t>
            </a:r>
            <a:r>
              <a:rPr lang="en-US" sz="1400" dirty="0" smtClean="0"/>
              <a:t>In </a:t>
            </a:r>
            <a:r>
              <a:rPr lang="en-US" sz="1400" dirty="0"/>
              <a:t>collaboration with </a:t>
            </a:r>
            <a:r>
              <a:rPr lang="en-US" sz="1400" b="1" dirty="0"/>
              <a:t>NCAR-USA</a:t>
            </a:r>
            <a:r>
              <a:rPr lang="en-US" sz="1400" dirty="0"/>
              <a:t> and </a:t>
            </a:r>
            <a:r>
              <a:rPr lang="en-US" sz="1400" b="1" dirty="0" smtClean="0"/>
              <a:t>BCCR-Norway</a:t>
            </a:r>
            <a:r>
              <a:rPr lang="en-US" sz="1400" dirty="0" smtClean="0"/>
              <a:t>; </a:t>
            </a:r>
            <a:r>
              <a:rPr lang="en-US" sz="1400" dirty="0" smtClean="0">
                <a:solidFill>
                  <a:srgbClr val="0070C0"/>
                </a:solidFill>
              </a:rPr>
              <a:t>Follow </a:t>
            </a:r>
            <a:r>
              <a:rPr lang="en-US" sz="1400" dirty="0">
                <a:solidFill>
                  <a:srgbClr val="0070C0"/>
                </a:solidFill>
              </a:rPr>
              <a:t>up workshops in NPT during Nov 2012, Aug </a:t>
            </a:r>
            <a:r>
              <a:rPr lang="en-US" sz="1400" dirty="0" smtClean="0">
                <a:solidFill>
                  <a:srgbClr val="0070C0"/>
                </a:solidFill>
              </a:rPr>
              <a:t>2013, Apr/Nov 2014, Mar 2016.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Regional </a:t>
            </a:r>
            <a:r>
              <a:rPr lang="en-US" sz="1400" b="1" dirty="0">
                <a:solidFill>
                  <a:srgbClr val="FF0000"/>
                </a:solidFill>
              </a:rPr>
              <a:t>Training Workshop on Storm Surge Modeling: </a:t>
            </a:r>
            <a:r>
              <a:rPr lang="en-US" sz="1400" dirty="0" smtClean="0">
                <a:solidFill>
                  <a:srgbClr val="00B050"/>
                </a:solidFill>
              </a:rPr>
              <a:t>BKK Jun 2013</a:t>
            </a:r>
            <a:r>
              <a:rPr lang="en-US" sz="1400" b="1" dirty="0" smtClean="0">
                <a:solidFill>
                  <a:srgbClr val="00B050"/>
                </a:solidFill>
              </a:rPr>
              <a:t>: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In collaboration </a:t>
            </a:r>
            <a:r>
              <a:rPr lang="en-US" sz="1400" dirty="0"/>
              <a:t>with </a:t>
            </a:r>
            <a:r>
              <a:rPr lang="en-US" sz="1400" dirty="0" smtClean="0"/>
              <a:t>JMA-Japan; </a:t>
            </a:r>
            <a:r>
              <a:rPr lang="en-US" sz="1400" dirty="0" smtClean="0">
                <a:solidFill>
                  <a:srgbClr val="0070C0"/>
                </a:solidFill>
              </a:rPr>
              <a:t>Follow </a:t>
            </a:r>
            <a:r>
              <a:rPr lang="en-US" sz="1400" dirty="0">
                <a:solidFill>
                  <a:srgbClr val="0070C0"/>
                </a:solidFill>
              </a:rPr>
              <a:t>up workshop in NPT </a:t>
            </a:r>
            <a:r>
              <a:rPr lang="en-US" sz="1400" dirty="0" smtClean="0">
                <a:solidFill>
                  <a:srgbClr val="0070C0"/>
                </a:solidFill>
              </a:rPr>
              <a:t>in Aug 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Training and Capacity Building on </a:t>
            </a:r>
            <a:r>
              <a:rPr lang="en-US" sz="1400" b="1" dirty="0" err="1">
                <a:solidFill>
                  <a:srgbClr val="FF0000"/>
                </a:solidFill>
              </a:rPr>
              <a:t>CLIMSOFT</a:t>
            </a:r>
            <a:r>
              <a:rPr lang="en-US" sz="1400" b="1" dirty="0">
                <a:solidFill>
                  <a:srgbClr val="FF0000"/>
                </a:solidFill>
              </a:rPr>
              <a:t> (</a:t>
            </a:r>
            <a:r>
              <a:rPr lang="en-US" sz="1400" b="1" dirty="0" err="1">
                <a:solidFill>
                  <a:srgbClr val="FF0000"/>
                </a:solidFill>
              </a:rPr>
              <a:t>v2.7</a:t>
            </a:r>
            <a:r>
              <a:rPr lang="en-US" sz="1400" b="1" dirty="0">
                <a:solidFill>
                  <a:srgbClr val="FF0000"/>
                </a:solidFill>
              </a:rPr>
              <a:t>) data archiving </a:t>
            </a:r>
            <a:r>
              <a:rPr lang="en-US" sz="1400" b="1" dirty="0" smtClean="0">
                <a:solidFill>
                  <a:srgbClr val="FF0000"/>
                </a:solidFill>
              </a:rPr>
              <a:t>system: </a:t>
            </a:r>
            <a:r>
              <a:rPr lang="en-US" sz="1400" dirty="0">
                <a:solidFill>
                  <a:srgbClr val="00B050"/>
                </a:solidFill>
              </a:rPr>
              <a:t>Jun 2013 and </a:t>
            </a:r>
            <a:r>
              <a:rPr lang="en-US" sz="1400" dirty="0" smtClean="0">
                <a:solidFill>
                  <a:srgbClr val="00B050"/>
                </a:solidFill>
              </a:rPr>
              <a:t>Mar/Jul </a:t>
            </a:r>
            <a:r>
              <a:rPr lang="en-US" sz="1400" dirty="0">
                <a:solidFill>
                  <a:srgbClr val="00B050"/>
                </a:solidFill>
              </a:rPr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Training and Capacity Building on Climate </a:t>
            </a:r>
            <a:r>
              <a:rPr lang="en-US" sz="1400" b="1" dirty="0" smtClean="0">
                <a:solidFill>
                  <a:srgbClr val="FF0000"/>
                </a:solidFill>
              </a:rPr>
              <a:t>Modeling:  </a:t>
            </a:r>
            <a:r>
              <a:rPr lang="en-US" sz="1400" dirty="0">
                <a:solidFill>
                  <a:srgbClr val="00B050"/>
                </a:solidFill>
              </a:rPr>
              <a:t>Jul 2013, Oct 2015 and Jul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Training and Capacity Building on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</a:rPr>
              <a:t>limate </a:t>
            </a:r>
            <a:r>
              <a:rPr lang="en-US" sz="1400" b="1" dirty="0">
                <a:solidFill>
                  <a:srgbClr val="FF0000"/>
                </a:solidFill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ata </a:t>
            </a:r>
            <a:r>
              <a:rPr lang="en-US" sz="1400" b="1" dirty="0">
                <a:solidFill>
                  <a:srgbClr val="FF0000"/>
                </a:solidFill>
              </a:rPr>
              <a:t>A</a:t>
            </a:r>
            <a:r>
              <a:rPr lang="en-US" sz="1400" b="1" dirty="0" smtClean="0">
                <a:solidFill>
                  <a:srgbClr val="FF0000"/>
                </a:solidFill>
              </a:rPr>
              <a:t>nalyzing </a:t>
            </a:r>
            <a:r>
              <a:rPr lang="en-US" sz="1400" b="1" dirty="0">
                <a:solidFill>
                  <a:srgbClr val="FF0000"/>
                </a:solidFill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</a:rPr>
              <a:t>ools </a:t>
            </a:r>
            <a:r>
              <a:rPr lang="en-US" sz="1400" b="1" dirty="0">
                <a:solidFill>
                  <a:srgbClr val="FF0000"/>
                </a:solidFill>
              </a:rPr>
              <a:t>(SURFER, </a:t>
            </a:r>
            <a:r>
              <a:rPr lang="en-US" sz="1400" b="1" dirty="0" err="1">
                <a:solidFill>
                  <a:srgbClr val="FF0000"/>
                </a:solidFill>
              </a:rPr>
              <a:t>ANUSPLIN</a:t>
            </a:r>
            <a:r>
              <a:rPr lang="en-US" sz="1400" b="1" dirty="0">
                <a:solidFill>
                  <a:srgbClr val="FF0000"/>
                </a:solidFill>
              </a:rPr>
              <a:t>, </a:t>
            </a:r>
            <a:r>
              <a:rPr lang="en-US" sz="1400" b="1" dirty="0" err="1">
                <a:solidFill>
                  <a:srgbClr val="FF0000"/>
                </a:solidFill>
              </a:rPr>
              <a:t>RClimdex</a:t>
            </a:r>
            <a:r>
              <a:rPr lang="en-US" sz="1400" b="1" dirty="0" smtClean="0">
                <a:solidFill>
                  <a:srgbClr val="FF0000"/>
                </a:solidFill>
              </a:rPr>
              <a:t>): </a:t>
            </a:r>
            <a:r>
              <a:rPr lang="en-US" sz="1400" dirty="0">
                <a:solidFill>
                  <a:srgbClr val="00B050"/>
                </a:solidFill>
              </a:rPr>
              <a:t>Aug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Development of </a:t>
            </a:r>
            <a:r>
              <a:rPr lang="en-US" sz="1400" b="1" dirty="0">
                <a:solidFill>
                  <a:srgbClr val="FF0000"/>
                </a:solidFill>
              </a:rPr>
              <a:t>"Myanmar Climate Data Portal” :- </a:t>
            </a:r>
            <a:r>
              <a:rPr lang="en-US" sz="1400" dirty="0">
                <a:solidFill>
                  <a:srgbClr val="00B050"/>
                </a:solidFill>
              </a:rPr>
              <a:t>Nov 2014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Arial Narrow" pitchFamily="34" charset="0"/>
              </a:rPr>
              <a:t>www.dhm-cdp.wowspace.org)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solidFill>
                  <a:srgbClr val="FF0000"/>
                </a:solidFill>
              </a:rPr>
              <a:t>Secondment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Programmes</a:t>
            </a:r>
            <a:r>
              <a:rPr lang="en-US" sz="1400" b="1" dirty="0">
                <a:solidFill>
                  <a:srgbClr val="FF0000"/>
                </a:solidFill>
              </a:rPr>
              <a:t> (Weather and Climate Modeling) : </a:t>
            </a:r>
            <a:r>
              <a:rPr lang="en-US" sz="1400" dirty="0">
                <a:solidFill>
                  <a:srgbClr val="00B050"/>
                </a:solidFill>
              </a:rPr>
              <a:t>ADPC, Apr 2013 &amp; Aug </a:t>
            </a:r>
            <a:r>
              <a:rPr lang="en-US" sz="1400" dirty="0" smtClean="0">
                <a:solidFill>
                  <a:srgbClr val="00B050"/>
                </a:solidFill>
              </a:rPr>
              <a:t>2014</a:t>
            </a:r>
          </a:p>
          <a:p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4635" y="123478"/>
            <a:ext cx="28575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Activities Conducted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66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43558"/>
            <a:ext cx="9036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Regional </a:t>
            </a:r>
            <a:r>
              <a:rPr lang="en-US" sz="1400" b="1" dirty="0">
                <a:solidFill>
                  <a:srgbClr val="FF0000"/>
                </a:solidFill>
              </a:rPr>
              <a:t>Courses on </a:t>
            </a:r>
            <a:r>
              <a:rPr lang="en-US" sz="1400" b="1" dirty="0" err="1">
                <a:solidFill>
                  <a:srgbClr val="FF0000"/>
                </a:solidFill>
              </a:rPr>
              <a:t>EWS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and CRM : </a:t>
            </a:r>
            <a:r>
              <a:rPr lang="en-US" sz="1400" dirty="0" smtClean="0">
                <a:solidFill>
                  <a:srgbClr val="00B050"/>
                </a:solidFill>
              </a:rPr>
              <a:t>BKK Oct/ Nov 2013 and 2014.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Supported Training workshops on DIANA, R &amp; </a:t>
            </a:r>
            <a:r>
              <a:rPr lang="en-US" sz="1400" b="1" dirty="0" err="1" smtClean="0">
                <a:solidFill>
                  <a:srgbClr val="FF0000"/>
                </a:solidFill>
              </a:rPr>
              <a:t>RClimDex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: </a:t>
            </a:r>
            <a:r>
              <a:rPr lang="en-US" sz="1400" dirty="0" smtClean="0">
                <a:solidFill>
                  <a:srgbClr val="00B050"/>
                </a:solidFill>
              </a:rPr>
              <a:t>Oct 2013 to Mar 2016 (by MET-Norway)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El Nino Forum: 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in NPT Feb </a:t>
            </a:r>
            <a:r>
              <a:rPr lang="en-US" sz="1400" dirty="0" smtClean="0">
                <a:solidFill>
                  <a:srgbClr val="00B050"/>
                </a:solidFill>
              </a:rPr>
              <a:t>2016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51520" y="267494"/>
            <a:ext cx="28575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Activities Conducted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34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5161"/>
            <a:ext cx="573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Regional Workshop on WRF Modeling: Vietnam 2012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53498"/>
            <a:ext cx="512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In collaboration with </a:t>
            </a:r>
            <a:r>
              <a:rPr lang="en-US" sz="1600" b="1" dirty="0" smtClean="0"/>
              <a:t>NCAR-USA</a:t>
            </a:r>
            <a:r>
              <a:rPr lang="en-US" sz="1600" dirty="0" smtClean="0"/>
              <a:t> and </a:t>
            </a:r>
            <a:r>
              <a:rPr lang="en-US" sz="1600" b="1" dirty="0" smtClean="0"/>
              <a:t>BCCR-Norway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9651" y="483518"/>
            <a:ext cx="37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Funded by </a:t>
            </a:r>
            <a:r>
              <a:rPr lang="en-US" sz="1400" dirty="0" err="1" smtClean="0"/>
              <a:t>MoFA</a:t>
            </a:r>
            <a:r>
              <a:rPr lang="en-US" sz="1400" dirty="0" smtClean="0"/>
              <a:t>- Norway and UNESCAP</a:t>
            </a:r>
            <a:endParaRPr lang="en-US" sz="1400" dirty="0"/>
          </a:p>
          <a:p>
            <a:pPr algn="just"/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15000" b="18629"/>
          <a:stretch/>
        </p:blipFill>
        <p:spPr>
          <a:xfrm>
            <a:off x="755576" y="918007"/>
            <a:ext cx="4276306" cy="1943595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51521" y="300699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Regional Training Workshop on Storm Surge Modeling: Bangkok 2013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34" y="3525565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In collaboration with </a:t>
            </a:r>
            <a:r>
              <a:rPr lang="en-US" sz="1600" dirty="0" err="1" smtClean="0"/>
              <a:t>JMA</a:t>
            </a:r>
            <a:r>
              <a:rPr lang="en-US" sz="1600" dirty="0" smtClean="0"/>
              <a:t>-Japan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3848730"/>
            <a:ext cx="352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Funded by </a:t>
            </a:r>
            <a:r>
              <a:rPr lang="en-US" sz="1400" dirty="0" err="1" smtClean="0"/>
              <a:t>MoFA</a:t>
            </a:r>
            <a:r>
              <a:rPr lang="en-US" sz="1400" dirty="0" smtClean="0"/>
              <a:t>- Norway and UNESCAP</a:t>
            </a:r>
            <a:endParaRPr lang="en-US" sz="1400" dirty="0"/>
          </a:p>
          <a:p>
            <a:pPr algn="just"/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00" y="2283718"/>
            <a:ext cx="2764138" cy="22113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5240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984" y="394338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Training and Capacity building on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dirty="0" smtClean="0"/>
              <a:t>1. </a:t>
            </a:r>
            <a:r>
              <a:rPr lang="en-US" sz="1600" dirty="0" err="1" smtClean="0"/>
              <a:t>CLIMSOFT</a:t>
            </a:r>
            <a:r>
              <a:rPr lang="en-US" sz="1600" dirty="0" smtClean="0"/>
              <a:t> (</a:t>
            </a:r>
            <a:r>
              <a:rPr lang="en-US" sz="1600" dirty="0" err="1" smtClean="0"/>
              <a:t>v2.7</a:t>
            </a:r>
            <a:r>
              <a:rPr lang="en-US" sz="1600" dirty="0" smtClean="0"/>
              <a:t>) data </a:t>
            </a:r>
            <a:r>
              <a:rPr lang="en-US" sz="1600" dirty="0"/>
              <a:t>archiving </a:t>
            </a:r>
            <a:r>
              <a:rPr lang="en-US" sz="1600" dirty="0" smtClean="0"/>
              <a:t>system</a:t>
            </a:r>
          </a:p>
          <a:p>
            <a:r>
              <a:rPr lang="en-US" sz="1600" dirty="0" smtClean="0"/>
              <a:t>2. Climate modeling </a:t>
            </a:r>
            <a:r>
              <a:rPr lang="en-US" sz="1600" dirty="0"/>
              <a:t>and climate data analyzing tools </a:t>
            </a:r>
            <a:r>
              <a:rPr lang="en-US" sz="1600" dirty="0" smtClean="0"/>
              <a:t>(SURFER, ANUSPLIN, </a:t>
            </a:r>
            <a:r>
              <a:rPr lang="en-US" sz="1600" dirty="0" err="1" smtClean="0"/>
              <a:t>RClimdex</a:t>
            </a:r>
            <a:r>
              <a:rPr lang="en-US" sz="1600" dirty="0"/>
              <a:t>) </a:t>
            </a:r>
            <a:endParaRPr lang="en-US" sz="1600" dirty="0" smtClean="0"/>
          </a:p>
        </p:txBody>
      </p:sp>
      <p:pic>
        <p:nvPicPr>
          <p:cNvPr id="6" name="Picture 2" descr="C:\Users\User\Favorites\Desktop\Cl Photo\2013-09-24 16.10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98" y="1563638"/>
            <a:ext cx="4278078" cy="257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1640"/>
            <a:ext cx="4620028" cy="259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3563888" y="3795886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524508" y="3773026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11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9006" y="483518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/>
            <a:r>
              <a:rPr lang="en-US" sz="1600" dirty="0" smtClean="0"/>
              <a:t>3. Workshop </a:t>
            </a:r>
            <a:r>
              <a:rPr lang="en-US" sz="1600" dirty="0"/>
              <a:t>on Climate Change </a:t>
            </a:r>
            <a:r>
              <a:rPr lang="en-US" sz="1600" dirty="0" smtClean="0"/>
              <a:t>Scenario Development </a:t>
            </a:r>
            <a:r>
              <a:rPr lang="en-US" sz="1600" dirty="0"/>
              <a:t>for Myanmar using NASA </a:t>
            </a:r>
            <a:r>
              <a:rPr lang="en-US" sz="1600" dirty="0" smtClean="0"/>
              <a:t>Earth       Exchange </a:t>
            </a:r>
            <a:r>
              <a:rPr lang="en-US" sz="1600" dirty="0"/>
              <a:t>Global Daily Downscaled Projections (NEX-GDDP) in July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50494"/>
            <a:ext cx="3648406" cy="2736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9622"/>
            <a:ext cx="3689568" cy="27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93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60" y="699542"/>
            <a:ext cx="85958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Research and Development: </a:t>
            </a:r>
            <a:r>
              <a:rPr lang="en-US" sz="1400" dirty="0" smtClean="0">
                <a:solidFill>
                  <a:srgbClr val="00B050"/>
                </a:solidFill>
              </a:rPr>
              <a:t>Deploying the model in 4-5 PCs and training 15-20 staff in 2012</a:t>
            </a:r>
          </a:p>
          <a:p>
            <a:pPr marL="3085476" lvl="6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Forecast Verification (with MET-Norway support)</a:t>
            </a:r>
            <a:endParaRPr lang="en-US" sz="1400" dirty="0" smtClean="0">
              <a:solidFill>
                <a:srgbClr val="0070C0"/>
              </a:solidFill>
            </a:endParaRPr>
          </a:p>
          <a:p>
            <a:endParaRPr lang="en-US" sz="1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Operationalizing: </a:t>
            </a:r>
            <a:r>
              <a:rPr lang="en-US" sz="1400" dirty="0" smtClean="0">
                <a:solidFill>
                  <a:srgbClr val="00B050"/>
                </a:solidFill>
              </a:rPr>
              <a:t> In 2013 onwards</a:t>
            </a:r>
            <a:r>
              <a:rPr lang="en-US" sz="1400" b="1" dirty="0" smtClean="0">
                <a:solidFill>
                  <a:srgbClr val="00B050"/>
                </a:solidFill>
              </a:rPr>
              <a:t>: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30 and (10 km resolutions), 3 day forecast with 3 hourly outputs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pPr marL="211413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Publishing WRF forecast products in the web site</a:t>
            </a:r>
          </a:p>
          <a:p>
            <a:pPr marL="211413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Integrating with DIANA visualization tool (introduced by MET-Norway)</a:t>
            </a:r>
          </a:p>
          <a:p>
            <a:pPr marL="211413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Scripting/Semi automation of executing</a:t>
            </a:r>
          </a:p>
          <a:p>
            <a:pPr marL="2114134" lvl="4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4634" y="123478"/>
            <a:ext cx="4131341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Progress on WRF modeling at </a:t>
            </a:r>
            <a:r>
              <a:rPr lang="en-US" sz="1800" b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DMH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0833" r="20352" b="17708"/>
          <a:stretch/>
        </p:blipFill>
        <p:spPr bwMode="auto">
          <a:xfrm>
            <a:off x="539552" y="2571750"/>
            <a:ext cx="2732574" cy="242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0090"/>
            <a:ext cx="240026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3537159" y="2601027"/>
            <a:ext cx="2441183" cy="1981200"/>
            <a:chOff x="3537159" y="2601027"/>
            <a:chExt cx="2441183" cy="1981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33"/>
            <a:stretch/>
          </p:blipFill>
          <p:spPr>
            <a:xfrm>
              <a:off x="3537159" y="2601027"/>
              <a:ext cx="2441183" cy="198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3537159" y="4443957"/>
              <a:ext cx="818816" cy="138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6541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tin\Desktop\9\24\24rai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2979719" cy="280831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tin\Downloads\stp7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r="6554" b="3942"/>
          <a:stretch/>
        </p:blipFill>
        <p:spPr bwMode="auto">
          <a:xfrm>
            <a:off x="4572000" y="171383"/>
            <a:ext cx="3608196" cy="290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7" descr="C:\Users\tin\Downloads\np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1125"/>
            <a:ext cx="2149512" cy="278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F:\Cyclone Komen\july6hrl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5675" r="24966" b="3799"/>
          <a:stretch/>
        </p:blipFill>
        <p:spPr bwMode="auto">
          <a:xfrm>
            <a:off x="1835696" y="1079037"/>
            <a:ext cx="3059832" cy="3217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2434178" y="3414672"/>
            <a:ext cx="155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Storm Track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244757" y="4437641"/>
            <a:ext cx="4131341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WRF products generated by </a:t>
            </a:r>
            <a:r>
              <a:rPr lang="en-US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DMH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0367" y="4822713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err="1" smtClean="0"/>
              <a:t>DMH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952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74416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CLIMSOFT (v2.7) data </a:t>
            </a:r>
            <a:r>
              <a:rPr lang="en-US" sz="1600" dirty="0"/>
              <a:t>archiving </a:t>
            </a:r>
            <a:r>
              <a:rPr lang="en-US" sz="1600" dirty="0" smtClean="0"/>
              <a:t>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r>
              <a:rPr lang="en-US" sz="1600" dirty="0" smtClean="0"/>
              <a:t>2. Climate </a:t>
            </a:r>
            <a:r>
              <a:rPr lang="en-US" sz="1600" dirty="0"/>
              <a:t>data analyzing tools </a:t>
            </a:r>
            <a:r>
              <a:rPr lang="en-US" sz="1600" dirty="0" smtClean="0"/>
              <a:t>(SURFER, ANUSPLIN, </a:t>
            </a:r>
            <a:r>
              <a:rPr lang="en-US" sz="1600" dirty="0" err="1" smtClean="0"/>
              <a:t>RClimdex</a:t>
            </a:r>
            <a:r>
              <a:rPr lang="en-US" sz="1600" dirty="0"/>
              <a:t>) 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7" name="Picture 2" descr="C:\Users\User\Favorites\Desktop\Cl Photo\2013-09-24 16.22.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026" y="1845227"/>
            <a:ext cx="2450904" cy="222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83" y="1019832"/>
            <a:ext cx="2382956" cy="178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1756732"/>
            <a:ext cx="2830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Digitized data of 2001-2016 period for 32 stations was uploaded to </a:t>
            </a:r>
            <a:r>
              <a:rPr lang="en-US" sz="1400" dirty="0" err="1" smtClean="0"/>
              <a:t>CLIMSOFT</a:t>
            </a:r>
            <a:r>
              <a:rPr lang="en-US" sz="1400" dirty="0" smtClean="0"/>
              <a:t> main data base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State wise main data bases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Data </a:t>
            </a:r>
            <a:r>
              <a:rPr lang="en-US" sz="1400" dirty="0" err="1" smtClean="0"/>
              <a:t>QCing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63793" y="3012966"/>
            <a:ext cx="3172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Different interpolation techniques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Climatological map preparation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Indices calculation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smtClean="0"/>
              <a:t>Dynamic maps with GEE.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>
          <a:xfrm>
            <a:off x="323528" y="1756732"/>
            <a:ext cx="2733007" cy="2160240"/>
          </a:xfrm>
          <a:prstGeom prst="roundRect">
            <a:avLst>
              <a:gd name="adj" fmla="val 7672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64723" y="2990106"/>
            <a:ext cx="3271773" cy="1446404"/>
          </a:xfrm>
          <a:prstGeom prst="roundRect">
            <a:avLst>
              <a:gd name="adj" fmla="val 7672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26453" y="3677639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532441" y="264655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248137" y="134498"/>
            <a:ext cx="4611895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Progress on climate services at </a:t>
            </a:r>
            <a:r>
              <a:rPr lang="en-US" sz="1800" b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DMH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8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32319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 Climate </a:t>
            </a:r>
            <a:r>
              <a:rPr lang="en-US" sz="1600" dirty="0"/>
              <a:t>Change </a:t>
            </a:r>
            <a:r>
              <a:rPr lang="en-US" sz="1600" dirty="0" smtClean="0"/>
              <a:t>Scenario Development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5736" y="771550"/>
            <a:ext cx="2544173" cy="2736304"/>
          </a:xfrm>
          <a:prstGeom prst="roundRect">
            <a:avLst>
              <a:gd name="adj" fmla="val 443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225" y="843558"/>
            <a:ext cx="2609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/>
              <a:t>RCP-Scenarios</a:t>
            </a:r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4.5 and 8.5</a:t>
            </a:r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21 </a:t>
            </a:r>
            <a:r>
              <a:rPr lang="en-US" sz="1200" dirty="0" err="1" smtClean="0"/>
              <a:t>GCMs</a:t>
            </a:r>
            <a:endParaRPr lang="en-US" sz="1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/>
              <a:t>Selection of best perform models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/>
              <a:t>Local bias correction</a:t>
            </a:r>
            <a:endParaRPr lang="en-US" sz="1200" dirty="0"/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SD ratio</a:t>
            </a:r>
            <a:endParaRPr lang="en-US" sz="1200" dirty="0"/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Gamma Dist.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/>
              <a:t>Observed </a:t>
            </a:r>
            <a:r>
              <a:rPr lang="en-US" sz="1200" dirty="0"/>
              <a:t>g</a:t>
            </a:r>
            <a:r>
              <a:rPr lang="en-US" sz="1200" dirty="0" smtClean="0"/>
              <a:t>ridded data preparation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/>
              <a:t>Easy data handling and visualization</a:t>
            </a:r>
            <a:endParaRPr lang="en-US" sz="1200" dirty="0"/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err="1" smtClean="0"/>
              <a:t>CDO</a:t>
            </a:r>
            <a:endParaRPr lang="en-US" sz="1200" dirty="0" smtClean="0"/>
          </a:p>
          <a:p>
            <a:pPr marL="742846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Grads</a:t>
            </a:r>
            <a:endParaRPr lang="en-US" sz="1200" dirty="0"/>
          </a:p>
          <a:p>
            <a:pPr marL="742846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846" lvl="1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pic>
        <p:nvPicPr>
          <p:cNvPr id="15" name="Picture 2" descr="G:\OBS\rainyOBSERVED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r="13059" b="4388"/>
          <a:stretch/>
        </p:blipFill>
        <p:spPr bwMode="auto">
          <a:xfrm>
            <a:off x="2941512" y="591683"/>
            <a:ext cx="2858000" cy="36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rainyACC_0.tmp"/>
          <p:cNvPicPr>
            <a:picLocks noChangeAspect="1"/>
          </p:cNvPicPr>
          <p:nvPr/>
        </p:nvPicPr>
        <p:blipFill>
          <a:blip r:embed="rId3"/>
          <a:srcRect l="31000" r="25000" b="4693"/>
          <a:stretch>
            <a:fillRect/>
          </a:stretch>
        </p:blipFill>
        <p:spPr>
          <a:xfrm>
            <a:off x="4818991" y="591683"/>
            <a:ext cx="2175946" cy="3641002"/>
          </a:xfrm>
          <a:prstGeom prst="rect">
            <a:avLst/>
          </a:prstGeom>
        </p:spPr>
      </p:pic>
      <p:pic>
        <p:nvPicPr>
          <p:cNvPr id="17" name="Content Placeholder 6" descr="rainyBNU_0.tmp"/>
          <p:cNvPicPr>
            <a:picLocks noChangeAspect="1"/>
          </p:cNvPicPr>
          <p:nvPr/>
        </p:nvPicPr>
        <p:blipFill>
          <a:blip r:embed="rId4"/>
          <a:srcRect l="29914" r="24565" b="4034"/>
          <a:stretch>
            <a:fillRect/>
          </a:stretch>
        </p:blipFill>
        <p:spPr>
          <a:xfrm>
            <a:off x="6588224" y="591683"/>
            <a:ext cx="2378787" cy="3641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4694" y="4232685"/>
            <a:ext cx="399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Selection of best perform </a:t>
            </a:r>
            <a:r>
              <a:rPr lang="en-US" sz="1600" b="1" dirty="0" smtClean="0">
                <a:solidFill>
                  <a:srgbClr val="92D050"/>
                </a:solidFill>
              </a:rPr>
              <a:t>models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8208" y="771550"/>
            <a:ext cx="517688" cy="1440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24198" y="748690"/>
            <a:ext cx="517688" cy="1440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52998" y="760120"/>
            <a:ext cx="517688" cy="1440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66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570059"/>
            <a:ext cx="5469138" cy="32403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39952" y="220963"/>
            <a:ext cx="4828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 Narrow" pitchFamily="34" charset="0"/>
              </a:rPr>
              <a:t>www.dhm-cdp.wowspace.org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8064" y="-20538"/>
            <a:ext cx="28488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Myanmar Climate Data </a:t>
            </a:r>
            <a:r>
              <a:rPr lang="en-US" sz="1500" b="1" dirty="0" smtClean="0">
                <a:solidFill>
                  <a:schemeClr val="accent6">
                    <a:lumMod val="75000"/>
                  </a:schemeClr>
                </a:solidFill>
              </a:rPr>
              <a:t>Portal</a:t>
            </a:r>
            <a:endParaRPr lang="en-US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1" b="20834"/>
          <a:stretch/>
        </p:blipFill>
        <p:spPr>
          <a:xfrm>
            <a:off x="77035" y="107082"/>
            <a:ext cx="322157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" y="1619250"/>
            <a:ext cx="1968912" cy="1476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" y="3095935"/>
            <a:ext cx="1968912" cy="1476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543733" y="3889302"/>
            <a:ext cx="5489293" cy="779975"/>
          </a:xfrm>
          <a:prstGeom prst="roundRect">
            <a:avLst>
              <a:gd name="adj" fmla="val 44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Easy accessing historical station data, historical gridded data and projected future climate change </a:t>
            </a:r>
            <a:r>
              <a:rPr lang="en-US" sz="1200" dirty="0" smtClean="0">
                <a:solidFill>
                  <a:schemeClr val="tx1"/>
                </a:solidFill>
              </a:rPr>
              <a:t>scenarios, Statistical calculation, Map &amp; graphs generation, Data purchasing 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85" y="1694019"/>
            <a:ext cx="2078848" cy="15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3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Helvetica Neue Light"/>
                <a:cs typeface="Helvetica Neue Light"/>
              </a:rPr>
              <a:t>Background</a:t>
            </a:r>
            <a:endParaRPr lang="th-TH" b="1" dirty="0">
              <a:latin typeface="Helvetica Neue Light"/>
              <a:cs typeface="Helvetica Neue Ligh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843558"/>
            <a:ext cx="8280400" cy="33843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n-lt"/>
                <a:cs typeface="Helvetica Neue Light"/>
              </a:rPr>
              <a:t>1986</a:t>
            </a:r>
            <a:endParaRPr lang="en-US" dirty="0">
              <a:latin typeface="+mn-lt"/>
              <a:cs typeface="Helvetica Neue Light"/>
            </a:endParaRPr>
          </a:p>
          <a:p>
            <a:pPr lvl="1"/>
            <a:r>
              <a:rPr lang="en-US" sz="1800" dirty="0">
                <a:cs typeface="Helvetica Neue Light"/>
              </a:rPr>
              <a:t>Originally a training </a:t>
            </a:r>
            <a:r>
              <a:rPr lang="en-US" sz="1800" dirty="0" smtClean="0">
                <a:cs typeface="Helvetica Neue Light"/>
              </a:rPr>
              <a:t>agency at AIT, </a:t>
            </a:r>
            <a:r>
              <a:rPr lang="en-US" sz="1800" dirty="0">
                <a:cs typeface="Helvetica Neue Light"/>
              </a:rPr>
              <a:t>established in partnership with United Nations Office for the Coordination of Humanitarian Affairs (UNOCHA), UNDP and World Meteorological Organization (WMO</a:t>
            </a:r>
            <a:r>
              <a:rPr lang="en-US" sz="1800" dirty="0" smtClean="0">
                <a:cs typeface="Helvetica Neue Light"/>
              </a:rPr>
              <a:t>)</a:t>
            </a:r>
          </a:p>
          <a:p>
            <a:pPr lvl="1"/>
            <a:endParaRPr lang="en-US" sz="1800" dirty="0"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1999</a:t>
            </a:r>
          </a:p>
          <a:p>
            <a:pPr lvl="1"/>
            <a:r>
              <a:rPr lang="en-US" sz="1800" dirty="0">
                <a:cs typeface="Helvetica Neue Light"/>
              </a:rPr>
              <a:t>Kick-started project implementation and advisory </a:t>
            </a:r>
            <a:r>
              <a:rPr lang="en-US" sz="1800" dirty="0" smtClean="0">
                <a:cs typeface="Helvetica Neue Light"/>
              </a:rPr>
              <a:t>services</a:t>
            </a:r>
          </a:p>
          <a:p>
            <a:pPr lvl="1"/>
            <a:endParaRPr lang="en-US" sz="1800" dirty="0"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Pioneering </a:t>
            </a:r>
            <a:r>
              <a:rPr lang="en-US" smtClean="0">
                <a:latin typeface="+mn-lt"/>
                <a:cs typeface="Helvetica Neue Light"/>
              </a:rPr>
              <a:t>programs in </a:t>
            </a:r>
            <a:r>
              <a:rPr lang="en-US" dirty="0" smtClean="0">
                <a:latin typeface="+mn-lt"/>
                <a:cs typeface="Helvetica Neue Light"/>
              </a:rPr>
              <a:t>90’s</a:t>
            </a:r>
          </a:p>
          <a:p>
            <a:pPr lvl="1"/>
            <a:r>
              <a:rPr lang="en-US" sz="1800" dirty="0">
                <a:cs typeface="Helvetica Neue Light"/>
              </a:rPr>
              <a:t>Asian Urban Disaster Mitigation Program: started ‘urban’ focus</a:t>
            </a:r>
          </a:p>
          <a:p>
            <a:pPr lvl="1"/>
            <a:r>
              <a:rPr lang="en-US" sz="1800" dirty="0">
                <a:cs typeface="Helvetica Neue Light"/>
              </a:rPr>
              <a:t>Extreme Climate Events Program: led to establishment of ADPC’s Climate Risk Management team </a:t>
            </a:r>
            <a:endParaRPr lang="th-TH" sz="1800" dirty="0"/>
          </a:p>
        </p:txBody>
      </p:sp>
    </p:spTree>
    <p:extLst>
      <p:ext uri="{BB962C8B-B14F-4D97-AF65-F5344CB8AC3E}">
        <p14:creationId xmlns:p14="http://schemas.microsoft.com/office/powerpoint/2010/main" val="977519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5530" y="627534"/>
            <a:ext cx="887847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Improve day-to-day weather forecasting capacity with the state-of-the-art numerical models / tools for strengthening Early Warning Systems (EWSs) for hydro-meteorological </a:t>
            </a:r>
            <a:r>
              <a:rPr lang="en-US" sz="1600" dirty="0" smtClean="0">
                <a:solidFill>
                  <a:srgbClr val="002060"/>
                </a:solidFill>
              </a:rPr>
              <a:t>hazards</a:t>
            </a:r>
          </a:p>
          <a:p>
            <a:pPr marL="742846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WRF data assimilation</a:t>
            </a:r>
          </a:p>
          <a:p>
            <a:pPr marL="742846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NWP course curriculum development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Strengthen </a:t>
            </a:r>
            <a:r>
              <a:rPr lang="en-US" sz="1600" dirty="0">
                <a:solidFill>
                  <a:srgbClr val="002060"/>
                </a:solidFill>
              </a:rPr>
              <a:t>coastal hazard early warning system with the state-of-the-art numerical models / tools for securing life and property 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742846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Storm surge modeling (follow up)</a:t>
            </a:r>
          </a:p>
          <a:p>
            <a:pPr marL="742846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Climate inclusive coastal hazard mapping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Strengthen drought forecasting system with the state-of-the-art techniques / tools for effective decision making and sector specific </a:t>
            </a:r>
            <a:r>
              <a:rPr lang="en-US" sz="1600" dirty="0" smtClean="0">
                <a:solidFill>
                  <a:srgbClr val="002060"/>
                </a:solidFill>
              </a:rPr>
              <a:t>planning</a:t>
            </a:r>
          </a:p>
          <a:p>
            <a:pPr marL="799996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Seasonal </a:t>
            </a:r>
            <a:r>
              <a:rPr lang="en-US" sz="1600" dirty="0" smtClean="0">
                <a:solidFill>
                  <a:srgbClr val="002060"/>
                </a:solidFill>
              </a:rPr>
              <a:t>forecasting (</a:t>
            </a:r>
            <a:r>
              <a:rPr lang="en-US" sz="1600" dirty="0" err="1" smtClean="0">
                <a:solidFill>
                  <a:srgbClr val="002060"/>
                </a:solidFill>
              </a:rPr>
              <a:t>NMME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</a:p>
          <a:p>
            <a:pPr marL="799996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Introducing and capacity building on Regional Drought and Crop Yields Information Service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61033" y="123478"/>
            <a:ext cx="384331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Activities for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2016-2017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2982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5530" y="1059582"/>
            <a:ext cx="8878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Improve </a:t>
            </a:r>
            <a:r>
              <a:rPr lang="en-US" sz="1600" dirty="0">
                <a:solidFill>
                  <a:srgbClr val="002060"/>
                </a:solidFill>
              </a:rPr>
              <a:t>climate services with user-friendly tools / models to support sector specific panning and sustainable </a:t>
            </a:r>
            <a:r>
              <a:rPr lang="en-US" sz="1600" dirty="0" smtClean="0">
                <a:solidFill>
                  <a:srgbClr val="002060"/>
                </a:solidFill>
              </a:rPr>
              <a:t>development</a:t>
            </a:r>
          </a:p>
          <a:p>
            <a:pPr marL="799996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Upgrading Myanmar Climate Data Portal</a:t>
            </a:r>
          </a:p>
          <a:p>
            <a:pPr marL="799996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Upgrading Climate Data Archiving System</a:t>
            </a:r>
            <a:endParaRPr lang="en-US" sz="1600" dirty="0">
              <a:solidFill>
                <a:srgbClr val="002060"/>
              </a:solidFill>
            </a:endParaRPr>
          </a:p>
          <a:p>
            <a:pPr marL="799996" lvl="1" indent="-34290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65530" y="267494"/>
            <a:ext cx="384331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Activities for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2016-2017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4147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79512" y="123478"/>
            <a:ext cx="5328592" cy="44743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Progress on Hydrological Service at DMH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5" y="915566"/>
            <a:ext cx="461035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699542"/>
            <a:ext cx="3634704" cy="24284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2" descr="http://manipurupdate.com/wp-content/uploads/2013/08/myanmar-flo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4946" y="3075806"/>
            <a:ext cx="3240940" cy="18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15566"/>
            <a:ext cx="8595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and investigate the representative water basin for hydrological data and flood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monitoring: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Myanmar, Oct 2012 (with NVE).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of relevant key personnel of DMH in use of "river surveyor" type of equipment;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Norway Jun 2013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(by NVE)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training on “river surveyor” type of equipment;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Mandalay, Myanmar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2013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NVE)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field training on “river surveyor” type of equipment;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Yangon, Myanmar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2014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(by </a:t>
            </a:r>
            <a:r>
              <a:rPr lang="en-US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NVE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en-US" sz="1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workshop on Hydrological Modeling using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-RAS;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NPT, Myanmar Dec 2015 and June 2016 (by ADPC)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79512" y="339502"/>
            <a:ext cx="28575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Activities Conducted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2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059582"/>
            <a:ext cx="8595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flood hazard maps (climate induced) for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Chindwin river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in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Myanmar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on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for hazard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(ADPC regional course)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local EWSs for floods in selected communities in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Chindwin river basin </a:t>
            </a:r>
            <a:r>
              <a:rPr lang="en-US" sz="1600" dirty="0" smtClean="0">
                <a:solidFill>
                  <a:srgbClr val="002060"/>
                </a:solidFill>
              </a:rPr>
              <a:t>(conduct d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rills, simulation exercises,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79512" y="339502"/>
            <a:ext cx="3960440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Planned Activities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2016-2017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o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68" y="3265937"/>
            <a:ext cx="1543050" cy="1157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286124" y="2171700"/>
            <a:ext cx="4514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1350" b="1" kern="0" dirty="0"/>
              <a:t>Technical assistance for </a:t>
            </a:r>
            <a:r>
              <a:rPr lang="en-GB" sz="1350" b="1" i="1" kern="0" dirty="0"/>
              <a:t>Enhancing the Capacity of End-to-end Multi-hazard Early Warning Systems (EWS) </a:t>
            </a:r>
            <a:r>
              <a:rPr lang="en-GB" sz="1350" b="1" kern="0" dirty="0"/>
              <a:t>for Coastal hazards</a:t>
            </a:r>
          </a:p>
        </p:txBody>
      </p:sp>
      <p:pic>
        <p:nvPicPr>
          <p:cNvPr id="6" name="Picture 5" descr="cyclo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569" y="2808738"/>
            <a:ext cx="1485899" cy="108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C:\Users\Lizz\Desktop\UNESCAP logo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1465522"/>
            <a:ext cx="1317234" cy="3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2" descr="adpc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043" y="1448381"/>
            <a:ext cx="841888" cy="38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938121" y="3160428"/>
            <a:ext cx="2868458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9922">
              <a:lnSpc>
                <a:spcPct val="120000"/>
              </a:lnSpc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Duration: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–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5086351" y="3898397"/>
            <a:ext cx="3657600" cy="4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1400" b="1" kern="0" dirty="0">
                <a:solidFill>
                  <a:schemeClr val="accent1">
                    <a:lumMod val="75000"/>
                  </a:schemeClr>
                </a:solidFill>
              </a:rPr>
              <a:t>Overview of the Project and </a:t>
            </a:r>
            <a:endParaRPr lang="en-GB" sz="1400" b="1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en-GB" sz="1400" b="1" kern="0" dirty="0" smtClean="0">
                <a:solidFill>
                  <a:schemeClr val="accent1">
                    <a:lumMod val="75000"/>
                  </a:schemeClr>
                </a:solidFill>
              </a:rPr>
              <a:t>Progress / future activities</a:t>
            </a:r>
            <a:endParaRPr lang="en-GB" sz="1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/>
          <a:srcRect l="61904" t="15251" r="14286" b="59516"/>
          <a:stretch/>
        </p:blipFill>
        <p:spPr>
          <a:xfrm>
            <a:off x="8050299" y="0"/>
            <a:ext cx="1093701" cy="1022533"/>
          </a:xfrm>
          <a:prstGeom prst="rect">
            <a:avLst/>
          </a:prstGeom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26677"/>
            <a:ext cx="899005" cy="899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1404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5111"/>
            <a:ext cx="7704856" cy="239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591206"/>
            <a:ext cx="770485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5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94" y="123478"/>
            <a:ext cx="7774445" cy="2267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68" y="2571750"/>
            <a:ext cx="785371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969" y="771550"/>
            <a:ext cx="4642063" cy="2160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Myanmar Inception and national consultation workshop </a:t>
            </a: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Formation of the Project Working Group </a:t>
            </a: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Regional training for the meteorological services professionals on WRF held in Vietnam</a:t>
            </a:r>
          </a:p>
          <a:p>
            <a:pPr>
              <a:lnSpc>
                <a:spcPct val="150000"/>
              </a:lnSpc>
            </a:pPr>
            <a:r>
              <a:rPr lang="en-CA" sz="1400" dirty="0" smtClean="0">
                <a:solidFill>
                  <a:srgbClr val="002060"/>
                </a:solidFill>
              </a:rPr>
              <a:t>Hand-on </a:t>
            </a:r>
            <a:r>
              <a:rPr lang="en-CA" sz="1400" dirty="0">
                <a:solidFill>
                  <a:srgbClr val="002060"/>
                </a:solidFill>
              </a:rPr>
              <a:t>training  workshop at DMH on WRF for meteorological coastal hazards </a:t>
            </a:r>
            <a:endParaRPr lang="en-CA" sz="14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Storm surge training in Bangkok</a:t>
            </a:r>
          </a:p>
          <a:p>
            <a:pPr marL="0" indent="0">
              <a:lnSpc>
                <a:spcPct val="150000"/>
              </a:lnSpc>
              <a:buNone/>
            </a:pPr>
            <a:endParaRPr lang="en-CA" sz="1400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51287" y="123478"/>
            <a:ext cx="28575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Activities Conducted 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52212" y="2184187"/>
            <a:ext cx="2952328" cy="2355726"/>
            <a:chOff x="107504" y="51470"/>
            <a:chExt cx="5758191" cy="4248472"/>
          </a:xfrm>
        </p:grpSpPr>
        <p:pic>
          <p:nvPicPr>
            <p:cNvPr id="8" name="Picture 4" descr="02may_nargis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339502"/>
              <a:ext cx="5614174" cy="396044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07504" y="51470"/>
              <a:ext cx="4829473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096" y="155992"/>
            <a:ext cx="2512421" cy="20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627534"/>
            <a:ext cx="6408712" cy="35283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CA" sz="1400" dirty="0" smtClean="0">
                <a:solidFill>
                  <a:srgbClr val="002060"/>
                </a:solidFill>
              </a:rPr>
              <a:t>EWS </a:t>
            </a:r>
            <a:r>
              <a:rPr lang="en-CA" sz="1400" dirty="0">
                <a:solidFill>
                  <a:srgbClr val="002060"/>
                </a:solidFill>
              </a:rPr>
              <a:t>Situation and Gap Assessment (both at national level and at local level)</a:t>
            </a:r>
          </a:p>
          <a:p>
            <a:pPr>
              <a:lnSpc>
                <a:spcPct val="150000"/>
              </a:lnSpc>
            </a:pPr>
            <a:r>
              <a:rPr lang="en-CA" sz="1400" dirty="0" smtClean="0">
                <a:solidFill>
                  <a:srgbClr val="002060"/>
                </a:solidFill>
              </a:rPr>
              <a:t>Field </a:t>
            </a:r>
            <a:r>
              <a:rPr lang="en-CA" sz="1400" dirty="0">
                <a:solidFill>
                  <a:srgbClr val="002060"/>
                </a:solidFill>
              </a:rPr>
              <a:t>Level Mapping and Training Workshop in </a:t>
            </a:r>
            <a:r>
              <a:rPr lang="en-CA" sz="1400" dirty="0" err="1">
                <a:solidFill>
                  <a:srgbClr val="002060"/>
                </a:solidFill>
              </a:rPr>
              <a:t>Chauntha-Pathine</a:t>
            </a:r>
            <a:r>
              <a:rPr lang="en-CA" sz="1400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Field Level Mapping and Training Workshop in </a:t>
            </a:r>
            <a:r>
              <a:rPr lang="en-CA" sz="1400" dirty="0" err="1">
                <a:solidFill>
                  <a:srgbClr val="002060"/>
                </a:solidFill>
              </a:rPr>
              <a:t>Paypon</a:t>
            </a:r>
            <a:endParaRPr lang="en-CA" sz="1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Pre-End to End Simulation Workshop in Yangon </a:t>
            </a:r>
          </a:p>
          <a:p>
            <a:pPr>
              <a:lnSpc>
                <a:spcPct val="150000"/>
              </a:lnSpc>
            </a:pPr>
            <a:r>
              <a:rPr lang="en-CA" sz="1400" dirty="0">
                <a:solidFill>
                  <a:srgbClr val="002060"/>
                </a:solidFill>
              </a:rPr>
              <a:t>End to End Early Warning Simulations in all three pilot sites with local awareness program (1 site in </a:t>
            </a:r>
            <a:r>
              <a:rPr lang="en-CA" sz="1400" dirty="0" err="1">
                <a:solidFill>
                  <a:srgbClr val="002060"/>
                </a:solidFill>
              </a:rPr>
              <a:t>Chauntha-Pathine</a:t>
            </a:r>
            <a:r>
              <a:rPr lang="en-CA" sz="1400" dirty="0">
                <a:solidFill>
                  <a:srgbClr val="002060"/>
                </a:solidFill>
              </a:rPr>
              <a:t>, 2 sites in </a:t>
            </a:r>
            <a:r>
              <a:rPr lang="en-CA" sz="1400" dirty="0" err="1">
                <a:solidFill>
                  <a:srgbClr val="002060"/>
                </a:solidFill>
              </a:rPr>
              <a:t>Paypon</a:t>
            </a:r>
            <a:r>
              <a:rPr lang="en-CA" sz="1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51287" y="123478"/>
            <a:ext cx="28575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Activities Conducted 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8062"/>
            <a:ext cx="2668851" cy="2001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92274"/>
            <a:ext cx="2669481" cy="20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PC_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" y="0"/>
            <a:ext cx="886838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117651"/>
            <a:ext cx="34563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ADPC </a:t>
            </a:r>
            <a:r>
              <a:rPr lang="fi-FI" sz="1600" dirty="0" err="1"/>
              <a:t>currently</a:t>
            </a:r>
            <a:r>
              <a:rPr lang="fi-FI" sz="1600" dirty="0"/>
              <a:t> </a:t>
            </a:r>
            <a:r>
              <a:rPr lang="fi-FI" sz="1600" dirty="0" err="1"/>
              <a:t>works</a:t>
            </a:r>
            <a:r>
              <a:rPr lang="fi-FI" sz="1600" dirty="0"/>
              <a:t> in </a:t>
            </a:r>
            <a:r>
              <a:rPr lang="fi-FI" sz="1600" b="1" dirty="0"/>
              <a:t>23 </a:t>
            </a:r>
            <a:r>
              <a:rPr lang="fi-FI" sz="1600" b="1" dirty="0" err="1"/>
              <a:t>countries</a:t>
            </a:r>
            <a:r>
              <a:rPr lang="fi-FI" sz="1600" dirty="0"/>
              <a:t> in the South and </a:t>
            </a:r>
            <a:r>
              <a:rPr lang="fi-FI" sz="1600" dirty="0" err="1"/>
              <a:t>Southeast</a:t>
            </a:r>
            <a:r>
              <a:rPr lang="fi-FI" sz="1600" dirty="0"/>
              <a:t> Asian </a:t>
            </a:r>
            <a:r>
              <a:rPr lang="fi-FI" sz="1600" dirty="0" err="1"/>
              <a:t>region</a:t>
            </a:r>
            <a:r>
              <a:rPr lang="fi-FI" sz="1600" dirty="0"/>
              <a:t>.</a:t>
            </a:r>
          </a:p>
          <a:p>
            <a:pPr marL="285743" indent="-285743">
              <a:buFont typeface="Arial"/>
              <a:buChar char="•"/>
            </a:pPr>
            <a:endParaRPr lang="en-US" sz="1800" b="1" dirty="0"/>
          </a:p>
          <a:p>
            <a:r>
              <a:rPr lang="en-US" sz="1600" dirty="0"/>
              <a:t>Offices:</a:t>
            </a:r>
          </a:p>
          <a:p>
            <a:pPr marL="285743" indent="-285743">
              <a:buFont typeface="Arial"/>
              <a:buChar char="•"/>
            </a:pPr>
            <a:r>
              <a:rPr lang="en-US" sz="1600" dirty="0">
                <a:solidFill>
                  <a:srgbClr val="800000"/>
                </a:solidFill>
              </a:rPr>
              <a:t>Bangkok, </a:t>
            </a:r>
            <a:r>
              <a:rPr lang="en-US" sz="1800" b="1" dirty="0"/>
              <a:t>Thailand</a:t>
            </a:r>
          </a:p>
          <a:p>
            <a:pPr marL="285743" indent="-285743">
              <a:buFont typeface="Arial"/>
              <a:buChar char="•"/>
            </a:pPr>
            <a:r>
              <a:rPr lang="en-US" sz="1600" dirty="0">
                <a:solidFill>
                  <a:srgbClr val="800000"/>
                </a:solidFill>
              </a:rPr>
              <a:t>Dhaka,</a:t>
            </a:r>
            <a:r>
              <a:rPr lang="en-US" sz="1800" dirty="0"/>
              <a:t> </a:t>
            </a:r>
            <a:r>
              <a:rPr lang="en-US" sz="1800" b="1" dirty="0"/>
              <a:t>Bangladesh</a:t>
            </a:r>
          </a:p>
          <a:p>
            <a:pPr marL="285743" indent="-285743">
              <a:buFont typeface="Arial"/>
              <a:buChar char="•"/>
            </a:pPr>
            <a:r>
              <a:rPr lang="en-US" sz="1600" dirty="0">
                <a:solidFill>
                  <a:srgbClr val="800000"/>
                </a:solidFill>
              </a:rPr>
              <a:t>Yangon,</a:t>
            </a:r>
            <a:r>
              <a:rPr lang="en-US" sz="1800" dirty="0"/>
              <a:t> </a:t>
            </a:r>
            <a:r>
              <a:rPr lang="en-US" sz="1800" b="1" dirty="0"/>
              <a:t>Myanmar</a:t>
            </a:r>
          </a:p>
          <a:p>
            <a:pPr marL="285743" indent="-285743">
              <a:buFont typeface="Arial"/>
              <a:buChar char="•"/>
            </a:pPr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Helvetica Neue Light"/>
                <a:cs typeface="Helvetica Neue Light"/>
              </a:rPr>
              <a:t>Our Locations</a:t>
            </a:r>
            <a:endParaRPr lang="th-TH" b="1" dirty="0">
              <a:latin typeface="Helvetica Neue Light"/>
              <a:cs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6695" y="3420126"/>
            <a:ext cx="7811567" cy="1239857"/>
            <a:chOff x="527533" y="3313093"/>
            <a:chExt cx="7811567" cy="1239857"/>
          </a:xfrm>
        </p:grpSpPr>
        <p:grpSp>
          <p:nvGrpSpPr>
            <p:cNvPr id="6" name="Group 5"/>
            <p:cNvGrpSpPr/>
            <p:nvPr/>
          </p:nvGrpSpPr>
          <p:grpSpPr>
            <a:xfrm>
              <a:off x="1295400" y="3313093"/>
              <a:ext cx="7043700" cy="1239857"/>
              <a:chOff x="500100" y="3266830"/>
              <a:chExt cx="7043700" cy="1239857"/>
            </a:xfrm>
          </p:grpSpPr>
          <p:pic>
            <p:nvPicPr>
              <p:cNvPr id="9" name="Picture 7" descr="pic_hist01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00100" y="3363839"/>
                <a:ext cx="7043700" cy="1142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Myanma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0230" y="3266830"/>
                <a:ext cx="896677" cy="731533"/>
              </a:xfrm>
              <a:prstGeom prst="rect">
                <a:avLst/>
              </a:prstGeom>
            </p:spPr>
          </p:pic>
        </p:grpSp>
        <p:pic>
          <p:nvPicPr>
            <p:cNvPr id="7" name="Picture 2" descr="http://upload.wikimedia.org/wikipedia/en/thumb/b/b9/Flag_of_Australia.svg/300px-Flag_of_Australia.svg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92" y="3505417"/>
              <a:ext cx="853732" cy="42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lag of Germany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33" y="3981527"/>
              <a:ext cx="863591" cy="41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Flag of Sweden.sv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622714"/>
            <a:ext cx="845636" cy="4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lag of Finland.sv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4094344"/>
            <a:ext cx="835130" cy="409848"/>
          </a:xfrm>
          <a:prstGeom prst="rect">
            <a:avLst/>
          </a:prstGeom>
          <a:noFill/>
          <a:ln w="3175">
            <a:solidFill>
              <a:schemeClr val="tx1">
                <a:alpha val="68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5195350" y="3938000"/>
            <a:ext cx="3657600" cy="4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1400" b="1" kern="0" dirty="0">
                <a:solidFill>
                  <a:schemeClr val="accent1">
                    <a:lumMod val="75000"/>
                  </a:schemeClr>
                </a:solidFill>
              </a:rPr>
              <a:t>Overview of the Project and </a:t>
            </a:r>
            <a:endParaRPr lang="en-GB" sz="1400" b="1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en-GB" sz="1400" b="1" kern="0" dirty="0" smtClean="0">
                <a:solidFill>
                  <a:schemeClr val="accent1">
                    <a:lumMod val="75000"/>
                  </a:schemeClr>
                </a:solidFill>
              </a:rPr>
              <a:t>Progress / future activities</a:t>
            </a:r>
            <a:endParaRPr lang="en-GB" sz="1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7774" y="1254321"/>
            <a:ext cx="5189977" cy="2690186"/>
          </a:xfrm>
          <a:noFill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Outcome 1: </a:t>
            </a:r>
            <a:r>
              <a:rPr lang="en-US" sz="1600" dirty="0" smtClean="0">
                <a:solidFill>
                  <a:srgbClr val="FF0000"/>
                </a:solidFill>
              </a:rPr>
              <a:t>Capacity for risk assessment and sharing of risk information increased and institutionalized at national and sub-national levels in Myanmar</a:t>
            </a:r>
            <a:r>
              <a:rPr lang="en-US" sz="1600" dirty="0" smtClean="0">
                <a:solidFill>
                  <a:schemeClr val="accent1"/>
                </a:solidFill>
              </a:rPr>
              <a:t/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/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Activity 3: </a:t>
            </a:r>
            <a:r>
              <a:rPr lang="en-US" sz="1600" dirty="0" smtClean="0">
                <a:solidFill>
                  <a:srgbClr val="00B050"/>
                </a:solidFill>
                <a:latin typeface="Abadi MT Condensed Light"/>
                <a:cs typeface="Abadi MT Condensed Light"/>
              </a:rPr>
              <a:t>Facilitate </a:t>
            </a:r>
            <a:r>
              <a:rPr lang="en-US" sz="1600" dirty="0">
                <a:solidFill>
                  <a:srgbClr val="00B050"/>
                </a:solidFill>
                <a:latin typeface="Abadi MT Condensed Light"/>
                <a:cs typeface="Abadi MT Condensed Light"/>
              </a:rPr>
              <a:t>local-level application of disaster risk and Climate Change information in Early Warning System enhancement for better preparedness to extreme Hydro-met events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>
                <a:solidFill>
                  <a:schemeClr val="accent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3984152"/>
            <a:ext cx="331236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9922">
              <a:lnSpc>
                <a:spcPct val="12000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Duration: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2013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 2015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C:\Users\TOSHIBA\Desktop\ADPC_Seismic_hazards\psha_maps_adpc\sp_0_3s_2%Prob_50yrs.jpg"/>
          <p:cNvPicPr/>
          <p:nvPr/>
        </p:nvPicPr>
        <p:blipFill>
          <a:blip r:embed="rId2" cstate="print"/>
          <a:srcRect t="1818" r="29834" b="5950"/>
          <a:stretch>
            <a:fillRect/>
          </a:stretch>
        </p:blipFill>
        <p:spPr bwMode="auto">
          <a:xfrm>
            <a:off x="6444208" y="1256130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61904" t="15251" r="14286" b="59516"/>
          <a:stretch/>
        </p:blipFill>
        <p:spPr>
          <a:xfrm>
            <a:off x="8050299" y="0"/>
            <a:ext cx="1093701" cy="1022533"/>
          </a:xfrm>
          <a:prstGeom prst="rect">
            <a:avLst/>
          </a:prstGeom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6677"/>
            <a:ext cx="899005" cy="899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4" descr="http://www.accent.ac.nz/system/files/u13/nz_aid-mfa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2414" y="81947"/>
            <a:ext cx="987564" cy="10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862" y="209736"/>
            <a:ext cx="519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Strengthening DRR Capacity in Selected ASEAN Country: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3077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23528" y="267494"/>
            <a:ext cx="2952328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/>
              <a:t>Activities conducted: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271824"/>
            <a:ext cx="6157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EWS gap assessment and Social </a:t>
            </a:r>
            <a:r>
              <a:rPr lang="en-US" sz="1600" dirty="0">
                <a:solidFill>
                  <a:srgbClr val="002060"/>
                </a:solidFill>
              </a:rPr>
              <a:t>Mapping in </a:t>
            </a:r>
            <a:r>
              <a:rPr lang="en-US" sz="1600" dirty="0" err="1">
                <a:solidFill>
                  <a:srgbClr val="002060"/>
                </a:solidFill>
              </a:rPr>
              <a:t>Toungoo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Township 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EWS assessment and Social </a:t>
            </a:r>
            <a:r>
              <a:rPr lang="en-US" sz="1600" dirty="0">
                <a:solidFill>
                  <a:srgbClr val="002060"/>
                </a:solidFill>
              </a:rPr>
              <a:t>Mapping </a:t>
            </a:r>
            <a:r>
              <a:rPr lang="en-US" sz="1600" dirty="0" smtClean="0">
                <a:solidFill>
                  <a:srgbClr val="002060"/>
                </a:solidFill>
              </a:rPr>
              <a:t>in </a:t>
            </a:r>
            <a:r>
              <a:rPr lang="en-US" sz="1600" dirty="0" err="1">
                <a:solidFill>
                  <a:srgbClr val="002060"/>
                </a:solidFill>
              </a:rPr>
              <a:t>Heingyikyun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Township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National workshop on integrating disaster and climate risk information for improved flood hazard early warning system in Myanmar 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Simulations and drills for coastal floods in </a:t>
            </a:r>
            <a:r>
              <a:rPr lang="en-US" sz="1600" dirty="0" err="1">
                <a:solidFill>
                  <a:srgbClr val="002060"/>
                </a:solidFill>
              </a:rPr>
              <a:t>Heingyikyun</a:t>
            </a:r>
            <a:r>
              <a:rPr lang="en-US" sz="1600" dirty="0">
                <a:solidFill>
                  <a:srgbClr val="002060"/>
                </a:solidFill>
              </a:rPr>
              <a:t> Township 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Simulations and drills for coastal floods in </a:t>
            </a:r>
            <a:r>
              <a:rPr lang="en-US" sz="1600" dirty="0" err="1">
                <a:solidFill>
                  <a:srgbClr val="002060"/>
                </a:solidFill>
              </a:rPr>
              <a:t>Toungoo</a:t>
            </a:r>
            <a:r>
              <a:rPr lang="en-US" sz="1600" dirty="0">
                <a:solidFill>
                  <a:srgbClr val="002060"/>
                </a:solidFill>
              </a:rPr>
              <a:t> Township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a typeface="Times New Roman"/>
                <a:cs typeface="Abadi MT Condensed Light"/>
              </a:rPr>
              <a:t>Develop detailed risk, resources and evacuation maps </a:t>
            </a:r>
            <a:endParaRPr lang="en-US" sz="1600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532" y="816406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Collaboration with </a:t>
            </a:r>
            <a:r>
              <a:rPr lang="en-US" sz="1600" dirty="0" smtClean="0">
                <a:solidFill>
                  <a:srgbClr val="002060"/>
                </a:solidFill>
              </a:rPr>
              <a:t>State level Meteorological </a:t>
            </a:r>
            <a:r>
              <a:rPr lang="en-US" sz="1600" dirty="0">
                <a:solidFill>
                  <a:srgbClr val="002060"/>
                </a:solidFill>
              </a:rPr>
              <a:t>Offices</a:t>
            </a:r>
          </a:p>
        </p:txBody>
      </p:sp>
      <p:pic>
        <p:nvPicPr>
          <p:cNvPr id="5" name="Picture 4" descr="C:\Users\Rishi\Desktop\Modified Passport Photos\Frames\Frame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4" y="1939"/>
            <a:ext cx="2348453" cy="228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ishi\Desktop\Modified Passport Photos\Frames\Fram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3" y="2258298"/>
            <a:ext cx="2348453" cy="232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973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92546"/>
            <a:ext cx="9433048" cy="5328592"/>
          </a:xfrm>
          <a:prstGeom prst="rect">
            <a:avLst/>
          </a:prstGeom>
        </p:spPr>
      </p:pic>
      <p:sp>
        <p:nvSpPr>
          <p:cNvPr id="6" name="Shape 45"/>
          <p:cNvSpPr txBox="1">
            <a:spLocks noGrp="1"/>
          </p:cNvSpPr>
          <p:nvPr>
            <p:ph type="title"/>
          </p:nvPr>
        </p:nvSpPr>
        <p:spPr>
          <a:xfrm>
            <a:off x="36582" y="2931790"/>
            <a:ext cx="9142844" cy="64807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vert="horz" lIns="70327" tIns="70327" rIns="70327" bIns="70327" rtlCol="0" anchor="ctr" anchorCtr="0">
            <a:noAutofit/>
          </a:bodyPr>
          <a:lstStyle/>
          <a:p>
            <a:pPr algn="ctr">
              <a:buClr>
                <a:schemeClr val="accent1"/>
              </a:buClr>
              <a:buSzPct val="25000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Geospatial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Tools for Decision Making in Lower Mekong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Countries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018"/>
            <a:ext cx="3495675" cy="638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75" y="32566"/>
            <a:ext cx="4619625" cy="6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32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6376028" y="2761466"/>
          <a:ext cx="1584739" cy="159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Photo Editor Photo" r:id="rId4" imgW="2742857" imgH="2734057" progId="">
                  <p:embed/>
                </p:oleObj>
              </mc:Choice>
              <mc:Fallback>
                <p:oleObj name="Photo Editor Photo" r:id="rId4" imgW="2742857" imgH="27340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028" y="2761466"/>
                        <a:ext cx="1584739" cy="15960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748" y="2106236"/>
            <a:ext cx="1219266" cy="123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101" y="1673949"/>
            <a:ext cx="1081062" cy="1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5244076" y="1267319"/>
          <a:ext cx="1061099" cy="1072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Photo Editor Photo" r:id="rId8" imgW="4877481" imgH="4877481" progId="">
                  <p:embed/>
                </p:oleObj>
              </mc:Choice>
              <mc:Fallback>
                <p:oleObj name="Photo Editor Photo" r:id="rId8" imgW="4877481" imgH="48774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076" y="1267319"/>
                        <a:ext cx="1061099" cy="1072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4758332" y="1059356"/>
          <a:ext cx="884505" cy="877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Photo Editor Photo" r:id="rId10" imgW="1561905" imgH="1533739" progId="">
                  <p:embed/>
                </p:oleObj>
              </mc:Choice>
              <mc:Fallback>
                <p:oleObj name="Photo Editor Photo" r:id="rId10" imgW="1561905" imgH="15337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8332" y="1059356"/>
                        <a:ext cx="884505" cy="877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4945" y="1088855"/>
            <a:ext cx="2549788" cy="84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1879" indent="-9891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923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Partnership between </a:t>
            </a: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USAID and NASA</a:t>
            </a:r>
            <a:r>
              <a:rPr lang="en-US" sz="1400" dirty="0">
                <a:solidFill>
                  <a:prstClr val="black"/>
                </a:solidFill>
                <a:latin typeface="Arial" charset="0"/>
              </a:rPr>
              <a:t>. Utilizes the strengths of each agency.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05079" y="165781"/>
            <a:ext cx="3642248" cy="5660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942" dirty="0">
                <a:solidFill>
                  <a:srgbClr val="FFFFFF"/>
                </a:solidFill>
              </a:rPr>
              <a:t>What is SERVIR-Mekong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2523" y="3754936"/>
            <a:ext cx="3973505" cy="84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850" indent="-9891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Focuses on climate change and implications for agriculture, biodiversity, disasters, forests, land use, water and weather.</a:t>
            </a:r>
            <a:endParaRPr lang="en-US" sz="14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1608" y="1868344"/>
            <a:ext cx="3146249" cy="136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910" indent="-9891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Establishes </a:t>
            </a: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long-term regional hubs</a:t>
            </a:r>
            <a:r>
              <a:rPr lang="en-US" sz="1400" dirty="0">
                <a:solidFill>
                  <a:prstClr val="black"/>
                </a:solidFill>
                <a:latin typeface="Arial" charset="0"/>
              </a:rPr>
              <a:t> at ADPC to cooperate to get geo-spatial information and tools into the hands of decision-makers to address development challenges.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512" y="3217565"/>
            <a:ext cx="3631008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910" indent="-9891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46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Identifies, addresses, resolves data &amp; information challenges and build capacity.</a:t>
            </a:r>
            <a:endParaRPr lang="en-US" sz="1400" dirty="0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723" y="699542"/>
            <a:ext cx="66342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rgbClr val="0070C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Collaborative works to produce the following geospatial tools:</a:t>
            </a:r>
          </a:p>
          <a:p>
            <a:pPr marL="457200" lvl="1" indent="-285750" algn="just">
              <a:buClr>
                <a:srgbClr val="0070C0"/>
              </a:buClr>
              <a:buFont typeface="+mj-lt"/>
              <a:buAutoNum type="arabicPeriod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Rain and Stream Gauge Information Service</a:t>
            </a:r>
          </a:p>
          <a:p>
            <a:pPr marL="457200" lvl="1" indent="-285750" algn="just">
              <a:buClr>
                <a:srgbClr val="0070C0"/>
              </a:buClr>
              <a:buFont typeface="+mj-lt"/>
              <a:buAutoNum type="arabicPeriod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Severe Thunderstorm Tracking System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85750" algn="just">
              <a:buClr>
                <a:srgbClr val="0070C0"/>
              </a:buClr>
              <a:buFont typeface="+mj-lt"/>
              <a:buAutoNum type="arabicPeriod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Drought and Crop Yields Information Service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>
              <a:spcAft>
                <a:spcPts val="1800"/>
              </a:spcAft>
              <a:buClr>
                <a:srgbClr val="0070C0"/>
              </a:buClr>
              <a:buFont typeface="+mj-lt"/>
              <a:buAutoNum type="arabi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1442"/>
            <a:ext cx="9144000" cy="50325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Proposed Collaboration with </a:t>
            </a:r>
            <a:r>
              <a:rPr lang="en-US" sz="2000" dirty="0" err="1" smtClean="0">
                <a:solidFill>
                  <a:srgbClr val="002060"/>
                </a:solidFill>
              </a:rPr>
              <a:t>DMH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005" y="2585978"/>
            <a:ext cx="6337204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Accessing near-real time high resolution </a:t>
            </a:r>
            <a:r>
              <a:rPr lang="en-US" b="1" i="1" dirty="0" smtClean="0"/>
              <a:t>calibrated</a:t>
            </a:r>
            <a:r>
              <a:rPr lang="en-US" i="1" dirty="0" smtClean="0"/>
              <a:t> </a:t>
            </a:r>
            <a:r>
              <a:rPr lang="en-US" dirty="0" smtClean="0"/>
              <a:t>data streams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Building capacity to create own </a:t>
            </a:r>
            <a:r>
              <a:rPr lang="en-US" dirty="0"/>
              <a:t>database and </a:t>
            </a:r>
            <a:r>
              <a:rPr lang="en-US" dirty="0" smtClean="0"/>
              <a:t>to run algorithms for developing own products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Participating capacity building training workshops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Engaging with NASA experts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State-of-the-art technology transferring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139702"/>
            <a:ext cx="6858000" cy="34323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chemeClr val="dk2"/>
              </a:buClr>
              <a:buSzPct val="100000"/>
            </a:pPr>
            <a:r>
              <a:rPr lang="en-US" sz="20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Benefits to </a:t>
            </a:r>
            <a:r>
              <a:rPr lang="en-US" sz="2000" b="1" dirty="0" err="1" smtClean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DMH</a:t>
            </a:r>
            <a:endParaRPr lang="en-US" sz="2000" b="1" dirty="0">
              <a:solidFill>
                <a:srgbClr val="00206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299" y="2100694"/>
            <a:ext cx="2409190" cy="144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298" y="490105"/>
            <a:ext cx="2409191" cy="15715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298" y="3579862"/>
            <a:ext cx="2484957" cy="15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09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02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27" y="0"/>
            <a:ext cx="4482498" cy="4482498"/>
          </a:xfrm>
          <a:prstGeom prst="rect">
            <a:avLst/>
          </a:prstGeom>
        </p:spPr>
      </p:pic>
      <p:sp>
        <p:nvSpPr>
          <p:cNvPr id="4" name="Content Placeholder 8"/>
          <p:cNvSpPr>
            <a:spLocks noGrp="1"/>
          </p:cNvSpPr>
          <p:nvPr>
            <p:ph sz="quarter" idx="11"/>
          </p:nvPr>
        </p:nvSpPr>
        <p:spPr>
          <a:xfrm>
            <a:off x="5523379" y="553562"/>
            <a:ext cx="3539939" cy="3375375"/>
          </a:xfrm>
        </p:spPr>
        <p:txBody>
          <a:bodyPr>
            <a:no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Helvetica Neue Light"/>
                <a:cs typeface="Helvetica Neue Light"/>
              </a:rPr>
              <a:t>Science</a:t>
            </a:r>
            <a:endParaRPr lang="en-US" sz="1500" dirty="0">
              <a:solidFill>
                <a:srgbClr val="C00000"/>
              </a:solidFill>
              <a:latin typeface="Helvetica Neue Light"/>
              <a:cs typeface="Helvetica Neue Light"/>
            </a:endParaRPr>
          </a:p>
          <a:p>
            <a:r>
              <a:rPr lang="en-US" sz="1500" dirty="0">
                <a:latin typeface="Helvetica Neue Light"/>
                <a:cs typeface="Helvetica Neue Light"/>
              </a:rPr>
              <a:t>Enhanced capacity of countries in the utilization of science-based information to understand risk.</a:t>
            </a:r>
          </a:p>
          <a:p>
            <a:endParaRPr lang="en-US" sz="1500" b="1" dirty="0">
              <a:latin typeface="Helvetica Neue Light"/>
              <a:cs typeface="Helvetica Neue Light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Helvetica Neue Light"/>
                <a:cs typeface="Helvetica Neue Light"/>
              </a:rPr>
              <a:t>Systems</a:t>
            </a:r>
            <a:endParaRPr lang="en-US" sz="1500" dirty="0">
              <a:solidFill>
                <a:srgbClr val="C00000"/>
              </a:solidFill>
              <a:latin typeface="Helvetica Neue Light"/>
              <a:cs typeface="Helvetica Neue Light"/>
            </a:endParaRPr>
          </a:p>
          <a:p>
            <a:pPr>
              <a:defRPr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 Light"/>
                <a:cs typeface="Helvetica Neue Light"/>
              </a:rPr>
              <a:t>Strengthened systems for effective management of risk at all levels, especially at sub-national and local levels.</a:t>
            </a:r>
          </a:p>
          <a:p>
            <a:endParaRPr lang="en-US" sz="1500" b="1" dirty="0">
              <a:latin typeface="Helvetica Neue Light"/>
              <a:cs typeface="Helvetica Neue Light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Helvetica Neue Light"/>
                <a:cs typeface="Helvetica Neue Light"/>
              </a:rPr>
              <a:t>Applications</a:t>
            </a:r>
          </a:p>
          <a:p>
            <a:r>
              <a:rPr lang="en-US" sz="1500" dirty="0">
                <a:latin typeface="Helvetica Neue Light"/>
                <a:cs typeface="Helvetica Neue Light"/>
              </a:rPr>
              <a:t>Improved and grounded application of risk reduction measures in development.</a:t>
            </a:r>
            <a:endParaRPr lang="th-TH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7880" y="0"/>
            <a:ext cx="3618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Programmatic Approach</a:t>
            </a:r>
          </a:p>
        </p:txBody>
      </p:sp>
    </p:spTree>
    <p:extLst>
      <p:ext uri="{BB962C8B-B14F-4D97-AF65-F5344CB8AC3E}">
        <p14:creationId xmlns:p14="http://schemas.microsoft.com/office/powerpoint/2010/main" val="399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9" y="479495"/>
            <a:ext cx="8280920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Helvetica Neue Light"/>
                <a:cs typeface="Helvetica Neue Light"/>
              </a:rPr>
              <a:t>Thematic areas</a:t>
            </a:r>
            <a:endParaRPr lang="th-TH" b="1" dirty="0">
              <a:latin typeface="Helvetica Neue Light"/>
              <a:cs typeface="Helvetica Neue Ligh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83569" y="1059582"/>
            <a:ext cx="5040560" cy="33843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n-lt"/>
                <a:cs typeface="Helvetica Neue Light"/>
              </a:rPr>
              <a:t>Climate Change and Climate Risk Management</a:t>
            </a:r>
          </a:p>
          <a:p>
            <a:endParaRPr lang="en-US" dirty="0" smtClean="0">
              <a:latin typeface="+mn-lt"/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Disaster Risk Assessment and Monitoring</a:t>
            </a:r>
          </a:p>
          <a:p>
            <a:endParaRPr lang="en-US" dirty="0" smtClean="0">
              <a:latin typeface="+mn-lt"/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Disaster Risk Management Systems</a:t>
            </a:r>
          </a:p>
          <a:p>
            <a:endParaRPr lang="en-US" dirty="0" smtClean="0">
              <a:latin typeface="+mn-lt"/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Public Health in Emergencies</a:t>
            </a:r>
          </a:p>
          <a:p>
            <a:endParaRPr lang="en-US" dirty="0" smtClean="0">
              <a:latin typeface="+mn-lt"/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Safer Development Planning and Implementation</a:t>
            </a:r>
          </a:p>
          <a:p>
            <a:endParaRPr lang="en-US" dirty="0" smtClean="0">
              <a:latin typeface="+mn-lt"/>
              <a:cs typeface="Helvetica Neue Light"/>
            </a:endParaRPr>
          </a:p>
          <a:p>
            <a:r>
              <a:rPr lang="en-US" dirty="0" smtClean="0">
                <a:latin typeface="+mn-lt"/>
                <a:cs typeface="Helvetica Neue Light"/>
              </a:rPr>
              <a:t>Resilient Cities and Urban Risk Management</a:t>
            </a:r>
            <a:endParaRPr lang="en-US" dirty="0">
              <a:latin typeface="+mn-lt"/>
              <a:cs typeface="Helvetica Neue Light"/>
            </a:endParaRPr>
          </a:p>
        </p:txBody>
      </p:sp>
      <p:pic>
        <p:nvPicPr>
          <p:cNvPr id="2" name="Picture 1" descr="Servir_Logo_Full_Color_Mekong_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045950"/>
            <a:ext cx="3023347" cy="3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7" y="1688947"/>
            <a:ext cx="4244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Regional Workshop on WRF Modeling: Bangkok in 2011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2993" y="45019"/>
            <a:ext cx="3950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collaboration with </a:t>
            </a:r>
            <a:r>
              <a:rPr lang="en-US" sz="1600" b="1" dirty="0" err="1" smtClean="0"/>
              <a:t>NCAR</a:t>
            </a:r>
            <a:r>
              <a:rPr lang="en-US" sz="1600" b="1" dirty="0" smtClean="0"/>
              <a:t>-USA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and </a:t>
            </a:r>
            <a:r>
              <a:rPr lang="en-US" sz="1600" b="1" dirty="0" err="1" smtClean="0"/>
              <a:t>BCCR</a:t>
            </a:r>
            <a:r>
              <a:rPr lang="en-US" sz="1600" b="1" dirty="0" smtClean="0"/>
              <a:t>-Norway - </a:t>
            </a:r>
            <a:r>
              <a:rPr lang="en-US" sz="1600" dirty="0" smtClean="0"/>
              <a:t>Funded </a:t>
            </a:r>
            <a:r>
              <a:rPr lang="en-US" sz="1600" dirty="0"/>
              <a:t>by </a:t>
            </a:r>
            <a:r>
              <a:rPr lang="en-US" sz="1600" b="1" dirty="0" err="1"/>
              <a:t>MoFA</a:t>
            </a:r>
            <a:r>
              <a:rPr lang="en-US" sz="1600" b="1" dirty="0"/>
              <a:t>- Norway</a:t>
            </a:r>
          </a:p>
          <a:p>
            <a:endParaRPr lang="en-US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0"/>
          <a:stretch/>
        </p:blipFill>
        <p:spPr>
          <a:xfrm>
            <a:off x="5086278" y="2355726"/>
            <a:ext cx="3679904" cy="1944216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ounded Rectangle 11"/>
          <p:cNvSpPr/>
          <p:nvPr/>
        </p:nvSpPr>
        <p:spPr bwMode="auto">
          <a:xfrm>
            <a:off x="224635" y="123478"/>
            <a:ext cx="4851422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Regional Initiatives of NWP Modeling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8" y="1370907"/>
            <a:ext cx="2955582" cy="2216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55726"/>
            <a:ext cx="2808312" cy="2106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6258" y="693025"/>
            <a:ext cx="4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Stakeholder Workshop on Atmospheric Modeling: Bangkok in 2010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73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/>
          <a:srcRect l="65000" t="43823" r="10000" b="29884"/>
          <a:stretch/>
        </p:blipFill>
        <p:spPr>
          <a:xfrm>
            <a:off x="6948264" y="2367379"/>
            <a:ext cx="953140" cy="857826"/>
          </a:xfrm>
          <a:prstGeom prst="rect">
            <a:avLst/>
          </a:prstGeom>
          <a:ln>
            <a:noFill/>
          </a:ln>
        </p:spPr>
      </p:pic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4825501" y="4025330"/>
            <a:ext cx="3657600" cy="4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1400" b="1" kern="0" dirty="0">
                <a:solidFill>
                  <a:schemeClr val="accent1">
                    <a:lumMod val="75000"/>
                  </a:schemeClr>
                </a:solidFill>
              </a:rPr>
              <a:t>Overview of the Project and </a:t>
            </a:r>
            <a:endParaRPr lang="en-GB" sz="1400" b="1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en-GB" sz="1400" b="1" kern="0" dirty="0" smtClean="0">
                <a:solidFill>
                  <a:schemeClr val="accent1">
                    <a:lumMod val="75000"/>
                  </a:schemeClr>
                </a:solidFill>
              </a:rPr>
              <a:t>Progress / future activities</a:t>
            </a:r>
            <a:endParaRPr lang="en-GB" sz="1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4143" y="1048275"/>
            <a:ext cx="5201026" cy="1398255"/>
          </a:xfrm>
          <a:noFill/>
          <a:ln w="28575"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Technical support to Myanmar for strengthening of human resources and institutional capacity to deal with the </a:t>
            </a:r>
            <a:r>
              <a:rPr lang="en-US" sz="2200" b="1" dirty="0" smtClean="0">
                <a:solidFill>
                  <a:schemeClr val="tx1"/>
                </a:solidFill>
              </a:rPr>
              <a:t>threat </a:t>
            </a:r>
            <a:r>
              <a:rPr lang="en-US" sz="2200" b="1" dirty="0">
                <a:solidFill>
                  <a:schemeClr val="tx1"/>
                </a:solidFill>
              </a:rPr>
              <a:t>from natural </a:t>
            </a:r>
            <a:r>
              <a:rPr lang="en-US" sz="2200" b="1" dirty="0" smtClean="0">
                <a:solidFill>
                  <a:schemeClr val="tx1"/>
                </a:solidFill>
              </a:rPr>
              <a:t>disasters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8" y="21266"/>
            <a:ext cx="2285984" cy="6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ad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655" y="1544818"/>
            <a:ext cx="1183420" cy="54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Logo-Minist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514245"/>
            <a:ext cx="2082311" cy="60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/>
          <a:srcRect l="61904" t="15251" r="14286" b="59516"/>
          <a:stretch/>
        </p:blipFill>
        <p:spPr>
          <a:xfrm>
            <a:off x="8050299" y="0"/>
            <a:ext cx="1093701" cy="1022533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220072" y="3428672"/>
            <a:ext cx="286845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9922">
              <a:lnSpc>
                <a:spcPct val="120000"/>
              </a:lnSpc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Duration: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– Dec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Ui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08325" y="2397061"/>
            <a:ext cx="801534" cy="7858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26677"/>
            <a:ext cx="899005" cy="899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23" descr="cyclone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1" y="2680812"/>
            <a:ext cx="1485899" cy="108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 descr="floods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899" y="3252316"/>
            <a:ext cx="1593723" cy="108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-531" y="3752382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Meteorology</a:t>
            </a:r>
            <a:endParaRPr lang="en-US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260376" y="4307368"/>
            <a:ext cx="755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Hydrology</a:t>
            </a:r>
            <a:endParaRPr lang="en-US" sz="900" b="1" dirty="0"/>
          </a:p>
        </p:txBody>
      </p:sp>
      <p:pic>
        <p:nvPicPr>
          <p:cNvPr id="21" name="Picture 2" descr="http://graphics8.nytimes.com/images/2012/11/12/world/1112MYANMAR/1112MYANMAR-articleLar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2099" y="3860874"/>
            <a:ext cx="1653707" cy="108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>
            <a:off x="2681294" y="4940084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Seismology</a:t>
            </a:r>
            <a:endParaRPr lang="en-US" sz="9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10" y="2000941"/>
            <a:ext cx="933268" cy="15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18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843558"/>
            <a:ext cx="835292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800" b="1" dirty="0" smtClean="0"/>
              <a:t>Enhanced capacity of Department of Meteorology and Hydrology (DMH) on meteorological, hydrological, and seismological services for disaster risk management in the country. </a:t>
            </a:r>
            <a:endParaRPr lang="en-US" sz="1800" b="1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251520" y="183272"/>
            <a:ext cx="1407100" cy="342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Goal: </a:t>
            </a:r>
            <a:endParaRPr lang="en-US" sz="18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http://graphics8.nytimes.com/images/2012/11/12/world/1112MYANMAR/1112MYANMAR-article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6459" y="2345932"/>
            <a:ext cx="2650301" cy="174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cyclo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34" y="2351286"/>
            <a:ext cx="2381365" cy="174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flood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608" y="2345932"/>
            <a:ext cx="2554168" cy="174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5872795" y="4089825"/>
            <a:ext cx="1143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Seismology</a:t>
            </a:r>
            <a:endParaRPr lang="en-US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65841" y="4115311"/>
            <a:ext cx="1196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Meteorology</a:t>
            </a:r>
            <a:endParaRPr lang="en-US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31840" y="4115311"/>
            <a:ext cx="10375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Hydrology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89055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972766" y="1780161"/>
            <a:ext cx="2545428" cy="19521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300037" lvl="1">
              <a:lnSpc>
                <a:spcPct val="120000"/>
              </a:lnSpc>
            </a:pPr>
            <a:r>
              <a:rPr lang="en-US" sz="1400" dirty="0" smtClean="0"/>
              <a:t>To assess gaps and capacity needs for </a:t>
            </a:r>
            <a:r>
              <a:rPr lang="en-US" sz="1400" dirty="0"/>
              <a:t>strengthening </a:t>
            </a:r>
            <a:r>
              <a:rPr lang="en-US" sz="1400" dirty="0" smtClean="0"/>
              <a:t>Weather  / Climate / Hydrology services of </a:t>
            </a:r>
            <a:r>
              <a:rPr lang="en-US" sz="1400" dirty="0"/>
              <a:t>DMH.   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209528" y="1639767"/>
            <a:ext cx="2514600" cy="200902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300037" lvl="1">
              <a:lnSpc>
                <a:spcPct val="120000"/>
              </a:lnSpc>
            </a:pPr>
            <a:r>
              <a:rPr lang="en-US" sz="1400" dirty="0" smtClean="0"/>
              <a:t>To improve human and technical capacity through Trainings, workshops, discussions and </a:t>
            </a:r>
            <a:r>
              <a:rPr lang="en-US" sz="1400" dirty="0" err="1"/>
              <a:t>Secondment</a:t>
            </a:r>
            <a:r>
              <a:rPr lang="en-US" sz="1400" dirty="0"/>
              <a:t> </a:t>
            </a:r>
            <a:r>
              <a:rPr lang="en-US" sz="1400" dirty="0" smtClean="0"/>
              <a:t>for DMH professionals</a:t>
            </a:r>
            <a:endParaRPr lang="en-US" sz="14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5436096" y="1500067"/>
            <a:ext cx="2514600" cy="194678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300037" lvl="1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300037" lvl="1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To improve customized </a:t>
            </a:r>
            <a:r>
              <a:rPr lang="en-US" sz="1400" dirty="0">
                <a:solidFill>
                  <a:schemeClr val="bg1"/>
                </a:solidFill>
              </a:rPr>
              <a:t>forecasting and early warning products for different </a:t>
            </a:r>
            <a:r>
              <a:rPr lang="en-US" sz="1400" dirty="0" smtClean="0">
                <a:solidFill>
                  <a:schemeClr val="bg1"/>
                </a:solidFill>
              </a:rPr>
              <a:t>sectors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 bwMode="auto">
          <a:xfrm>
            <a:off x="2734596" y="1389165"/>
            <a:ext cx="514350" cy="4572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895453" y="1285866"/>
            <a:ext cx="514350" cy="4572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Curved Up Arrow 20"/>
          <p:cNvSpPr/>
          <p:nvPr/>
        </p:nvSpPr>
        <p:spPr bwMode="auto">
          <a:xfrm>
            <a:off x="2804825" y="3670202"/>
            <a:ext cx="628650" cy="228600"/>
          </a:xfrm>
          <a:prstGeom prst="curved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urved Up Arrow 21"/>
          <p:cNvSpPr/>
          <p:nvPr/>
        </p:nvSpPr>
        <p:spPr bwMode="auto">
          <a:xfrm>
            <a:off x="5199459" y="3576254"/>
            <a:ext cx="628650" cy="228600"/>
          </a:xfrm>
          <a:prstGeom prst="curved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04105" y="195486"/>
            <a:ext cx="3519823" cy="44743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Key Objectives: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143768" y="1114418"/>
            <a:ext cx="514350" cy="4572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0558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DPC Color Theme">
      <a:dk1>
        <a:sysClr val="windowText" lastClr="000000"/>
      </a:dk1>
      <a:lt1>
        <a:sysClr val="window" lastClr="FFFFFF"/>
      </a:lt1>
      <a:dk2>
        <a:srgbClr val="C00000"/>
      </a:dk2>
      <a:lt2>
        <a:srgbClr val="FFFFFF"/>
      </a:lt2>
      <a:accent1>
        <a:srgbClr val="C00000"/>
      </a:accent1>
      <a:accent2>
        <a:srgbClr val="FF0000"/>
      </a:accent2>
      <a:accent3>
        <a:srgbClr val="BFBFBF"/>
      </a:accent3>
      <a:accent4>
        <a:srgbClr val="000000"/>
      </a:accent4>
      <a:accent5>
        <a:srgbClr val="EE4A00"/>
      </a:accent5>
      <a:accent6>
        <a:srgbClr val="F79646"/>
      </a:accent6>
      <a:hlink>
        <a:srgbClr val="BFBFBF"/>
      </a:hlink>
      <a:folHlink>
        <a:srgbClr val="FFC000"/>
      </a:folHlink>
    </a:clrScheme>
    <a:fontScheme name="ADPC Font">
      <a:majorFont>
        <a:latin typeface="Lane - Narrow"/>
        <a:ea typeface=""/>
        <a:cs typeface="Angsana New"/>
      </a:majorFont>
      <a:minorFont>
        <a:latin typeface="Arial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20331</TotalTime>
  <Words>1793</Words>
  <Application>Microsoft Office PowerPoint</Application>
  <PresentationFormat>On-screen Show (16:9)</PresentationFormat>
  <Paragraphs>233</Paragraphs>
  <Slides>35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Photo Editor Photo</vt:lpstr>
      <vt:lpstr>PowerPoint Presentation</vt:lpstr>
      <vt:lpstr>Background</vt:lpstr>
      <vt:lpstr>Our Locations</vt:lpstr>
      <vt:lpstr>PowerPoint Presentation</vt:lpstr>
      <vt:lpstr>Thematic areas</vt:lpstr>
      <vt:lpstr>PowerPoint Presentation</vt:lpstr>
      <vt:lpstr>Technical support to Myanmar for strengthening of human resources and institutional capacity to deal with the threat from natural disasters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Outcome 1: Capacity for risk assessment and sharing of risk information increased and institutionalized at national and sub-national levels in Myanmar  Activity 3: Facilitate local-level application of disaster risk and Climate Change information in Early Warning System enhancement for better preparedness to extreme Hydro-met events   </vt:lpstr>
      <vt:lpstr>PowerPoint Presentation</vt:lpstr>
      <vt:lpstr>Geospatial Tools for Decision Making in Lower Mekong Countries</vt:lpstr>
      <vt:lpstr>PowerPoint Presentation</vt:lpstr>
      <vt:lpstr>Proposed Collaboration with DMH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442</cp:revision>
  <dcterms:created xsi:type="dcterms:W3CDTF">2013-02-22T15:51:20Z</dcterms:created>
  <dcterms:modified xsi:type="dcterms:W3CDTF">2016-09-07T03:19:00Z</dcterms:modified>
</cp:coreProperties>
</file>