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777AA8-4239-4346-A047-A8B24A68A598}" type="doc">
      <dgm:prSet loTypeId="urn:microsoft.com/office/officeart/2005/8/layout/cycle8" loCatId="cycle" qsTypeId="urn:microsoft.com/office/officeart/2005/8/quickstyle/simple3" qsCatId="simple" csTypeId="urn:microsoft.com/office/officeart/2005/8/colors/accent1_2" csCatId="accent1" phldr="1"/>
      <dgm:spPr/>
    </dgm:pt>
    <dgm:pt modelId="{8B9BC93E-27E0-4EF7-8043-8C49051F5055}">
      <dgm:prSet phldrT="[Text]" custT="1"/>
      <dgm:spPr/>
      <dgm:t>
        <a:bodyPr/>
        <a:lstStyle/>
        <a:p>
          <a:r>
            <a:rPr lang="en-US" sz="1600" dirty="0" smtClean="0"/>
            <a:t>Ukrainian Hydrometeorological Center (</a:t>
          </a:r>
          <a:r>
            <a:rPr lang="ru-RU" sz="1600" dirty="0" smtClean="0"/>
            <a:t>UkrHMC</a:t>
          </a:r>
          <a:r>
            <a:rPr lang="en-US" sz="1600" dirty="0" smtClean="0"/>
            <a:t>)</a:t>
          </a:r>
          <a:endParaRPr lang="en-US" sz="1600" dirty="0"/>
        </a:p>
      </dgm:t>
    </dgm:pt>
    <dgm:pt modelId="{B84E64CE-3C67-489C-B516-92D5EC755944}" type="parTrans" cxnId="{CBECCE13-0B2A-4FE8-A769-8D97F8D9CF4C}">
      <dgm:prSet/>
      <dgm:spPr/>
      <dgm:t>
        <a:bodyPr/>
        <a:lstStyle/>
        <a:p>
          <a:endParaRPr lang="en-US"/>
        </a:p>
      </dgm:t>
    </dgm:pt>
    <dgm:pt modelId="{FDEA8B1B-AE67-4082-A30F-78462B01F29D}" type="sibTrans" cxnId="{CBECCE13-0B2A-4FE8-A769-8D97F8D9CF4C}">
      <dgm:prSet/>
      <dgm:spPr/>
      <dgm:t>
        <a:bodyPr/>
        <a:lstStyle/>
        <a:p>
          <a:endParaRPr lang="en-US"/>
        </a:p>
      </dgm:t>
    </dgm:pt>
    <dgm:pt modelId="{67447F9B-F062-4562-BFEE-A6B1E7A8A352}">
      <dgm:prSet phldrT="[Text]" custT="1"/>
      <dgm:spPr/>
      <dgm:t>
        <a:bodyPr/>
        <a:lstStyle/>
        <a:p>
          <a:r>
            <a:rPr lang="en-US" sz="1800" dirty="0" smtClean="0"/>
            <a:t>Ukrainian Hydrometeorological Institute (</a:t>
          </a:r>
          <a:r>
            <a:rPr lang="ru-RU" sz="1800" dirty="0" smtClean="0"/>
            <a:t>U</a:t>
          </a:r>
          <a:r>
            <a:rPr lang="en-US" sz="1800" dirty="0" err="1" smtClean="0"/>
            <a:t>kr</a:t>
          </a:r>
          <a:r>
            <a:rPr lang="ru-RU" sz="1800" dirty="0" smtClean="0"/>
            <a:t>HMI</a:t>
          </a:r>
          <a:r>
            <a:rPr lang="en-US" sz="1600" dirty="0" smtClean="0"/>
            <a:t>)</a:t>
          </a:r>
          <a:endParaRPr lang="en-US" sz="1600" dirty="0"/>
        </a:p>
      </dgm:t>
    </dgm:pt>
    <dgm:pt modelId="{DAC60E20-AB82-44A1-ADE3-EFDF8560AC15}" type="parTrans" cxnId="{EC9B6BCD-84C3-462B-AE8C-49D092A111ED}">
      <dgm:prSet/>
      <dgm:spPr/>
      <dgm:t>
        <a:bodyPr/>
        <a:lstStyle/>
        <a:p>
          <a:endParaRPr lang="en-US"/>
        </a:p>
      </dgm:t>
    </dgm:pt>
    <dgm:pt modelId="{9D51F14D-BBD5-4FAA-977D-709776EC050F}" type="sibTrans" cxnId="{EC9B6BCD-84C3-462B-AE8C-49D092A111ED}">
      <dgm:prSet/>
      <dgm:spPr/>
      <dgm:t>
        <a:bodyPr/>
        <a:lstStyle/>
        <a:p>
          <a:endParaRPr lang="en-US"/>
        </a:p>
      </dgm:t>
    </dgm:pt>
    <dgm:pt modelId="{607238CE-9C76-436F-813A-34EEB1FF2684}">
      <dgm:prSet phldrT="[Text]"/>
      <dgm:spPr/>
      <dgm:t>
        <a:bodyPr/>
        <a:lstStyle/>
        <a:p>
          <a:r>
            <a:rPr lang="ru-RU" dirty="0" smtClean="0"/>
            <a:t>Central Geophysical Observatory (CGO)</a:t>
          </a:r>
          <a:r>
            <a:rPr lang="en-US" dirty="0" smtClean="0"/>
            <a:t> </a:t>
          </a:r>
          <a:endParaRPr lang="en-US" dirty="0"/>
        </a:p>
      </dgm:t>
    </dgm:pt>
    <dgm:pt modelId="{BB56B1F9-4590-4C59-AA85-7378A768E018}" type="parTrans" cxnId="{D3CD90CB-F6AF-4F41-BD1A-2A044A0B032C}">
      <dgm:prSet/>
      <dgm:spPr/>
      <dgm:t>
        <a:bodyPr/>
        <a:lstStyle/>
        <a:p>
          <a:endParaRPr lang="en-US"/>
        </a:p>
      </dgm:t>
    </dgm:pt>
    <dgm:pt modelId="{D63EC0F7-24B2-49A1-8A42-704CAD32C70E}" type="sibTrans" cxnId="{D3CD90CB-F6AF-4F41-BD1A-2A044A0B032C}">
      <dgm:prSet/>
      <dgm:spPr/>
      <dgm:t>
        <a:bodyPr/>
        <a:lstStyle/>
        <a:p>
          <a:endParaRPr lang="en-US"/>
        </a:p>
      </dgm:t>
    </dgm:pt>
    <dgm:pt modelId="{A6DCFDFD-291C-4BFF-A2A0-C4F2370AC7A6}" type="pres">
      <dgm:prSet presAssocID="{9B777AA8-4239-4346-A047-A8B24A68A598}" presName="compositeShape" presStyleCnt="0">
        <dgm:presLayoutVars>
          <dgm:chMax val="7"/>
          <dgm:dir/>
          <dgm:resizeHandles val="exact"/>
        </dgm:presLayoutVars>
      </dgm:prSet>
      <dgm:spPr/>
    </dgm:pt>
    <dgm:pt modelId="{EE9CB7E3-94E5-4AE3-A9BE-A4D40D0115E1}" type="pres">
      <dgm:prSet presAssocID="{9B777AA8-4239-4346-A047-A8B24A68A598}" presName="wedge1" presStyleLbl="node1" presStyleIdx="0" presStyleCnt="3"/>
      <dgm:spPr/>
    </dgm:pt>
    <dgm:pt modelId="{F24884FB-D42F-4CD2-B34D-E0E4B2D635F2}" type="pres">
      <dgm:prSet presAssocID="{9B777AA8-4239-4346-A047-A8B24A68A598}" presName="dummy1a" presStyleCnt="0"/>
      <dgm:spPr/>
    </dgm:pt>
    <dgm:pt modelId="{2580480E-EEEA-4147-9E6C-A8601FC00C3A}" type="pres">
      <dgm:prSet presAssocID="{9B777AA8-4239-4346-A047-A8B24A68A598}" presName="dummy1b" presStyleCnt="0"/>
      <dgm:spPr/>
    </dgm:pt>
    <dgm:pt modelId="{F509C698-D2D6-4D31-8C64-E0E60BB8F6F3}" type="pres">
      <dgm:prSet presAssocID="{9B777AA8-4239-4346-A047-A8B24A68A598}" presName="wedge1Tx" presStyleLbl="node1" presStyleIdx="0" presStyleCnt="3">
        <dgm:presLayoutVars>
          <dgm:chMax val="0"/>
          <dgm:chPref val="0"/>
          <dgm:bulletEnabled val="1"/>
        </dgm:presLayoutVars>
      </dgm:prSet>
      <dgm:spPr/>
    </dgm:pt>
    <dgm:pt modelId="{8E5D9DB8-75B5-4065-9350-6723BEFF75E3}" type="pres">
      <dgm:prSet presAssocID="{9B777AA8-4239-4346-A047-A8B24A68A598}" presName="wedge2" presStyleLbl="node1" presStyleIdx="1" presStyleCnt="3" custLinFactNeighborX="966" custLinFactNeighborY="-322"/>
      <dgm:spPr/>
    </dgm:pt>
    <dgm:pt modelId="{D6FB94E8-7A35-4284-9C18-FA9368E6B761}" type="pres">
      <dgm:prSet presAssocID="{9B777AA8-4239-4346-A047-A8B24A68A598}" presName="dummy2a" presStyleCnt="0"/>
      <dgm:spPr/>
    </dgm:pt>
    <dgm:pt modelId="{A269507C-A079-4674-9D3E-BB32324FD285}" type="pres">
      <dgm:prSet presAssocID="{9B777AA8-4239-4346-A047-A8B24A68A598}" presName="dummy2b" presStyleCnt="0"/>
      <dgm:spPr/>
    </dgm:pt>
    <dgm:pt modelId="{BFA64B51-BE57-4C64-A0BB-EC18FBF89DC7}" type="pres">
      <dgm:prSet presAssocID="{9B777AA8-4239-4346-A047-A8B24A68A598}" presName="wedge2Tx" presStyleLbl="node1" presStyleIdx="1" presStyleCnt="3">
        <dgm:presLayoutVars>
          <dgm:chMax val="0"/>
          <dgm:chPref val="0"/>
          <dgm:bulletEnabled val="1"/>
        </dgm:presLayoutVars>
      </dgm:prSet>
      <dgm:spPr/>
    </dgm:pt>
    <dgm:pt modelId="{BD4BB00E-6086-4479-B30D-9E0E4139CE00}" type="pres">
      <dgm:prSet presAssocID="{9B777AA8-4239-4346-A047-A8B24A68A598}" presName="wedge3" presStyleLbl="node1" presStyleIdx="2" presStyleCnt="3"/>
      <dgm:spPr/>
    </dgm:pt>
    <dgm:pt modelId="{52F458CB-086A-41D4-8117-D4A239F76C77}" type="pres">
      <dgm:prSet presAssocID="{9B777AA8-4239-4346-A047-A8B24A68A598}" presName="dummy3a" presStyleCnt="0"/>
      <dgm:spPr/>
    </dgm:pt>
    <dgm:pt modelId="{F47AC606-8298-465F-BE0D-0ED8E6C3D107}" type="pres">
      <dgm:prSet presAssocID="{9B777AA8-4239-4346-A047-A8B24A68A598}" presName="dummy3b" presStyleCnt="0"/>
      <dgm:spPr/>
    </dgm:pt>
    <dgm:pt modelId="{B5697502-84F0-4C56-89D7-0D212BE9D09E}" type="pres">
      <dgm:prSet presAssocID="{9B777AA8-4239-4346-A047-A8B24A68A598}" presName="wedge3Tx" presStyleLbl="node1" presStyleIdx="2" presStyleCnt="3">
        <dgm:presLayoutVars>
          <dgm:chMax val="0"/>
          <dgm:chPref val="0"/>
          <dgm:bulletEnabled val="1"/>
        </dgm:presLayoutVars>
      </dgm:prSet>
      <dgm:spPr/>
    </dgm:pt>
    <dgm:pt modelId="{4E2E3C12-C1BE-47E4-8527-B5E51D540BCB}" type="pres">
      <dgm:prSet presAssocID="{FDEA8B1B-AE67-4082-A30F-78462B01F29D}" presName="arrowWedge1" presStyleLbl="fgSibTrans2D1" presStyleIdx="0" presStyleCnt="3"/>
      <dgm:spPr/>
    </dgm:pt>
    <dgm:pt modelId="{10A1C2BD-3710-420E-BD35-3F4CFAEE637A}" type="pres">
      <dgm:prSet presAssocID="{9D51F14D-BBD5-4FAA-977D-709776EC050F}" presName="arrowWedge2" presStyleLbl="fgSibTrans2D1" presStyleIdx="1" presStyleCnt="3"/>
      <dgm:spPr/>
    </dgm:pt>
    <dgm:pt modelId="{24B773A4-5FCE-46F8-B455-1D23E1B06BD4}" type="pres">
      <dgm:prSet presAssocID="{D63EC0F7-24B2-49A1-8A42-704CAD32C70E}" presName="arrowWedge3" presStyleLbl="fgSibTrans2D1" presStyleIdx="2" presStyleCnt="3"/>
      <dgm:spPr/>
    </dgm:pt>
  </dgm:ptLst>
  <dgm:cxnLst>
    <dgm:cxn modelId="{B8899816-BAAA-49E0-AEA9-102447410642}" type="presOf" srcId="{607238CE-9C76-436F-813A-34EEB1FF2684}" destId="{B5697502-84F0-4C56-89D7-0D212BE9D09E}" srcOrd="1" destOrd="0" presId="urn:microsoft.com/office/officeart/2005/8/layout/cycle8"/>
    <dgm:cxn modelId="{A8DD6E00-51D7-4902-AC78-D96AEEAB70B3}" type="presOf" srcId="{8B9BC93E-27E0-4EF7-8043-8C49051F5055}" destId="{EE9CB7E3-94E5-4AE3-A9BE-A4D40D0115E1}" srcOrd="0" destOrd="0" presId="urn:microsoft.com/office/officeart/2005/8/layout/cycle8"/>
    <dgm:cxn modelId="{75F2E58B-7D54-4C50-B1B1-F38F8A42C695}" type="presOf" srcId="{8B9BC93E-27E0-4EF7-8043-8C49051F5055}" destId="{F509C698-D2D6-4D31-8C64-E0E60BB8F6F3}" srcOrd="1" destOrd="0" presId="urn:microsoft.com/office/officeart/2005/8/layout/cycle8"/>
    <dgm:cxn modelId="{FF996677-36A9-44AD-A46D-96928CB885AD}" type="presOf" srcId="{67447F9B-F062-4562-BFEE-A6B1E7A8A352}" destId="{8E5D9DB8-75B5-4065-9350-6723BEFF75E3}" srcOrd="0" destOrd="0" presId="urn:microsoft.com/office/officeart/2005/8/layout/cycle8"/>
    <dgm:cxn modelId="{9E4D2153-F823-4997-A5E0-4DC07CEB796A}" type="presOf" srcId="{67447F9B-F062-4562-BFEE-A6B1E7A8A352}" destId="{BFA64B51-BE57-4C64-A0BB-EC18FBF89DC7}" srcOrd="1" destOrd="0" presId="urn:microsoft.com/office/officeart/2005/8/layout/cycle8"/>
    <dgm:cxn modelId="{D3CD90CB-F6AF-4F41-BD1A-2A044A0B032C}" srcId="{9B777AA8-4239-4346-A047-A8B24A68A598}" destId="{607238CE-9C76-436F-813A-34EEB1FF2684}" srcOrd="2" destOrd="0" parTransId="{BB56B1F9-4590-4C59-AA85-7378A768E018}" sibTransId="{D63EC0F7-24B2-49A1-8A42-704CAD32C70E}"/>
    <dgm:cxn modelId="{EC9B6BCD-84C3-462B-AE8C-49D092A111ED}" srcId="{9B777AA8-4239-4346-A047-A8B24A68A598}" destId="{67447F9B-F062-4562-BFEE-A6B1E7A8A352}" srcOrd="1" destOrd="0" parTransId="{DAC60E20-AB82-44A1-ADE3-EFDF8560AC15}" sibTransId="{9D51F14D-BBD5-4FAA-977D-709776EC050F}"/>
    <dgm:cxn modelId="{4D7E6262-AE43-473A-8C72-3359DFC0FB56}" type="presOf" srcId="{9B777AA8-4239-4346-A047-A8B24A68A598}" destId="{A6DCFDFD-291C-4BFF-A2A0-C4F2370AC7A6}" srcOrd="0" destOrd="0" presId="urn:microsoft.com/office/officeart/2005/8/layout/cycle8"/>
    <dgm:cxn modelId="{431B6D57-516F-4FEF-8FAB-D781DF19D949}" type="presOf" srcId="{607238CE-9C76-436F-813A-34EEB1FF2684}" destId="{BD4BB00E-6086-4479-B30D-9E0E4139CE00}" srcOrd="0" destOrd="0" presId="urn:microsoft.com/office/officeart/2005/8/layout/cycle8"/>
    <dgm:cxn modelId="{CBECCE13-0B2A-4FE8-A769-8D97F8D9CF4C}" srcId="{9B777AA8-4239-4346-A047-A8B24A68A598}" destId="{8B9BC93E-27E0-4EF7-8043-8C49051F5055}" srcOrd="0" destOrd="0" parTransId="{B84E64CE-3C67-489C-B516-92D5EC755944}" sibTransId="{FDEA8B1B-AE67-4082-A30F-78462B01F29D}"/>
    <dgm:cxn modelId="{54B56026-1A74-4BD5-A99F-D12049B7574B}" type="presParOf" srcId="{A6DCFDFD-291C-4BFF-A2A0-C4F2370AC7A6}" destId="{EE9CB7E3-94E5-4AE3-A9BE-A4D40D0115E1}" srcOrd="0" destOrd="0" presId="urn:microsoft.com/office/officeart/2005/8/layout/cycle8"/>
    <dgm:cxn modelId="{B5B69A65-0242-4ADE-88F7-0E699F58F5FB}" type="presParOf" srcId="{A6DCFDFD-291C-4BFF-A2A0-C4F2370AC7A6}" destId="{F24884FB-D42F-4CD2-B34D-E0E4B2D635F2}" srcOrd="1" destOrd="0" presId="urn:microsoft.com/office/officeart/2005/8/layout/cycle8"/>
    <dgm:cxn modelId="{0C424EBB-D181-47D4-81AC-775774B79C44}" type="presParOf" srcId="{A6DCFDFD-291C-4BFF-A2A0-C4F2370AC7A6}" destId="{2580480E-EEEA-4147-9E6C-A8601FC00C3A}" srcOrd="2" destOrd="0" presId="urn:microsoft.com/office/officeart/2005/8/layout/cycle8"/>
    <dgm:cxn modelId="{DC8745D9-82A4-48D9-9F63-B66EC9FCDBF1}" type="presParOf" srcId="{A6DCFDFD-291C-4BFF-A2A0-C4F2370AC7A6}" destId="{F509C698-D2D6-4D31-8C64-E0E60BB8F6F3}" srcOrd="3" destOrd="0" presId="urn:microsoft.com/office/officeart/2005/8/layout/cycle8"/>
    <dgm:cxn modelId="{4C71BCEB-C87B-41FA-8E9B-0F89F79B9DE8}" type="presParOf" srcId="{A6DCFDFD-291C-4BFF-A2A0-C4F2370AC7A6}" destId="{8E5D9DB8-75B5-4065-9350-6723BEFF75E3}" srcOrd="4" destOrd="0" presId="urn:microsoft.com/office/officeart/2005/8/layout/cycle8"/>
    <dgm:cxn modelId="{CDACC977-5EB3-426E-A9A8-F9D235F08202}" type="presParOf" srcId="{A6DCFDFD-291C-4BFF-A2A0-C4F2370AC7A6}" destId="{D6FB94E8-7A35-4284-9C18-FA9368E6B761}" srcOrd="5" destOrd="0" presId="urn:microsoft.com/office/officeart/2005/8/layout/cycle8"/>
    <dgm:cxn modelId="{9AEAD667-CEDE-42F0-AC99-9C8DCFE0EE92}" type="presParOf" srcId="{A6DCFDFD-291C-4BFF-A2A0-C4F2370AC7A6}" destId="{A269507C-A079-4674-9D3E-BB32324FD285}" srcOrd="6" destOrd="0" presId="urn:microsoft.com/office/officeart/2005/8/layout/cycle8"/>
    <dgm:cxn modelId="{9766C38E-21AD-4F44-B369-AAD126F82E0F}" type="presParOf" srcId="{A6DCFDFD-291C-4BFF-A2A0-C4F2370AC7A6}" destId="{BFA64B51-BE57-4C64-A0BB-EC18FBF89DC7}" srcOrd="7" destOrd="0" presId="urn:microsoft.com/office/officeart/2005/8/layout/cycle8"/>
    <dgm:cxn modelId="{8A2DECF5-BAF4-467C-976E-812B16DB5714}" type="presParOf" srcId="{A6DCFDFD-291C-4BFF-A2A0-C4F2370AC7A6}" destId="{BD4BB00E-6086-4479-B30D-9E0E4139CE00}" srcOrd="8" destOrd="0" presId="urn:microsoft.com/office/officeart/2005/8/layout/cycle8"/>
    <dgm:cxn modelId="{D86F67B0-E7F7-4A35-9EA4-0DE8A99209BF}" type="presParOf" srcId="{A6DCFDFD-291C-4BFF-A2A0-C4F2370AC7A6}" destId="{52F458CB-086A-41D4-8117-D4A239F76C77}" srcOrd="9" destOrd="0" presId="urn:microsoft.com/office/officeart/2005/8/layout/cycle8"/>
    <dgm:cxn modelId="{4E7DBE8E-B035-45EF-8DB9-1F9EE20C31D8}" type="presParOf" srcId="{A6DCFDFD-291C-4BFF-A2A0-C4F2370AC7A6}" destId="{F47AC606-8298-465F-BE0D-0ED8E6C3D107}" srcOrd="10" destOrd="0" presId="urn:microsoft.com/office/officeart/2005/8/layout/cycle8"/>
    <dgm:cxn modelId="{20417162-ACE5-4804-972C-DACFF316DBFD}" type="presParOf" srcId="{A6DCFDFD-291C-4BFF-A2A0-C4F2370AC7A6}" destId="{B5697502-84F0-4C56-89D7-0D212BE9D09E}" srcOrd="11" destOrd="0" presId="urn:microsoft.com/office/officeart/2005/8/layout/cycle8"/>
    <dgm:cxn modelId="{1B7677FB-E090-4F5A-9EEA-D0C5B1DC7401}" type="presParOf" srcId="{A6DCFDFD-291C-4BFF-A2A0-C4F2370AC7A6}" destId="{4E2E3C12-C1BE-47E4-8527-B5E51D540BCB}" srcOrd="12" destOrd="0" presId="urn:microsoft.com/office/officeart/2005/8/layout/cycle8"/>
    <dgm:cxn modelId="{45850579-1768-4091-AF75-AE24D24B4A87}" type="presParOf" srcId="{A6DCFDFD-291C-4BFF-A2A0-C4F2370AC7A6}" destId="{10A1C2BD-3710-420E-BD35-3F4CFAEE637A}" srcOrd="13" destOrd="0" presId="urn:microsoft.com/office/officeart/2005/8/layout/cycle8"/>
    <dgm:cxn modelId="{3BB9E185-A3E5-4E48-8E58-92EDD8A81F5E}" type="presParOf" srcId="{A6DCFDFD-291C-4BFF-A2A0-C4F2370AC7A6}" destId="{24B773A4-5FCE-46F8-B455-1D23E1B06BD4}"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9CB7E3-94E5-4AE3-A9BE-A4D40D0115E1}">
      <dsp:nvSpPr>
        <dsp:cNvPr id="0" name=""/>
        <dsp:cNvSpPr/>
      </dsp:nvSpPr>
      <dsp:spPr>
        <a:xfrm>
          <a:off x="1455942" y="327834"/>
          <a:ext cx="4236629" cy="4236629"/>
        </a:xfrm>
        <a:prstGeom prst="pie">
          <a:avLst>
            <a:gd name="adj1" fmla="val 16200000"/>
            <a:gd name="adj2" fmla="val 180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Ukrainian Hydrometeorological Center (</a:t>
          </a:r>
          <a:r>
            <a:rPr lang="ru-RU" sz="1600" kern="1200" dirty="0" smtClean="0"/>
            <a:t>UkrHMC</a:t>
          </a:r>
          <a:r>
            <a:rPr lang="en-US" sz="1600" kern="1200" dirty="0" smtClean="0"/>
            <a:t>)</a:t>
          </a:r>
          <a:endParaRPr lang="en-US" sz="1600" kern="1200" dirty="0"/>
        </a:p>
      </dsp:txBody>
      <dsp:txXfrm>
        <a:off x="3688747" y="1225596"/>
        <a:ext cx="1513081" cy="1260901"/>
      </dsp:txXfrm>
    </dsp:sp>
    <dsp:sp modelId="{8E5D9DB8-75B5-4065-9350-6723BEFF75E3}">
      <dsp:nvSpPr>
        <dsp:cNvPr id="0" name=""/>
        <dsp:cNvSpPr/>
      </dsp:nvSpPr>
      <dsp:spPr>
        <a:xfrm>
          <a:off x="1409614" y="465500"/>
          <a:ext cx="4236629" cy="4236629"/>
        </a:xfrm>
        <a:prstGeom prst="pie">
          <a:avLst>
            <a:gd name="adj1" fmla="val 1800000"/>
            <a:gd name="adj2" fmla="val 900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Ukrainian Hydrometeorological Institute (</a:t>
          </a:r>
          <a:r>
            <a:rPr lang="ru-RU" sz="1800" kern="1200" dirty="0" smtClean="0"/>
            <a:t>U</a:t>
          </a:r>
          <a:r>
            <a:rPr lang="en-US" sz="1800" kern="1200" dirty="0" err="1" smtClean="0"/>
            <a:t>kr</a:t>
          </a:r>
          <a:r>
            <a:rPr lang="ru-RU" sz="1800" kern="1200" dirty="0" smtClean="0"/>
            <a:t>HMI</a:t>
          </a:r>
          <a:r>
            <a:rPr lang="en-US" sz="1600" kern="1200" dirty="0" smtClean="0"/>
            <a:t>)</a:t>
          </a:r>
          <a:endParaRPr lang="en-US" sz="1600" kern="1200" dirty="0"/>
        </a:p>
      </dsp:txBody>
      <dsp:txXfrm>
        <a:off x="2418335" y="3214265"/>
        <a:ext cx="2269622" cy="1109593"/>
      </dsp:txXfrm>
    </dsp:sp>
    <dsp:sp modelId="{BD4BB00E-6086-4479-B30D-9E0E4139CE00}">
      <dsp:nvSpPr>
        <dsp:cNvPr id="0" name=""/>
        <dsp:cNvSpPr/>
      </dsp:nvSpPr>
      <dsp:spPr>
        <a:xfrm>
          <a:off x="1281434" y="327834"/>
          <a:ext cx="4236629" cy="4236629"/>
        </a:xfrm>
        <a:prstGeom prst="pie">
          <a:avLst>
            <a:gd name="adj1" fmla="val 9000000"/>
            <a:gd name="adj2" fmla="val 1620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ru-RU" sz="2100" kern="1200" dirty="0" smtClean="0"/>
            <a:t>Central Geophysical Observatory (CGO)</a:t>
          </a:r>
          <a:r>
            <a:rPr lang="en-US" sz="2100" kern="1200" dirty="0" smtClean="0"/>
            <a:t> </a:t>
          </a:r>
          <a:endParaRPr lang="en-US" sz="2100" kern="1200" dirty="0"/>
        </a:p>
      </dsp:txBody>
      <dsp:txXfrm>
        <a:off x="1772176" y="1225596"/>
        <a:ext cx="1513081" cy="1260901"/>
      </dsp:txXfrm>
    </dsp:sp>
    <dsp:sp modelId="{4E2E3C12-C1BE-47E4-8527-B5E51D540BCB}">
      <dsp:nvSpPr>
        <dsp:cNvPr id="0" name=""/>
        <dsp:cNvSpPr/>
      </dsp:nvSpPr>
      <dsp:spPr>
        <a:xfrm>
          <a:off x="1194025" y="65566"/>
          <a:ext cx="4761164" cy="4761164"/>
        </a:xfrm>
        <a:prstGeom prst="circularArrow">
          <a:avLst>
            <a:gd name="adj1" fmla="val 5085"/>
            <a:gd name="adj2" fmla="val 327528"/>
            <a:gd name="adj3" fmla="val 1472472"/>
            <a:gd name="adj4" fmla="val 16199432"/>
            <a:gd name="adj5" fmla="val 5932"/>
          </a:avLst>
        </a:prstGeom>
        <a:gradFill rotWithShape="0">
          <a:gsLst>
            <a:gs pos="0">
              <a:schemeClr val="accent1">
                <a:tint val="60000"/>
                <a:hueOff val="0"/>
                <a:satOff val="0"/>
                <a:lumOff val="0"/>
                <a:alphaOff val="0"/>
                <a:tint val="65000"/>
                <a:lumMod val="110000"/>
              </a:schemeClr>
            </a:gs>
            <a:gs pos="88000">
              <a:schemeClr val="accent1">
                <a:tint val="60000"/>
                <a:hueOff val="0"/>
                <a:satOff val="0"/>
                <a:lumOff val="0"/>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10A1C2BD-3710-420E-BD35-3F4CFAEE637A}">
      <dsp:nvSpPr>
        <dsp:cNvPr id="0" name=""/>
        <dsp:cNvSpPr/>
      </dsp:nvSpPr>
      <dsp:spPr>
        <a:xfrm>
          <a:off x="1147346" y="202965"/>
          <a:ext cx="4761164" cy="4761164"/>
        </a:xfrm>
        <a:prstGeom prst="circularArrow">
          <a:avLst>
            <a:gd name="adj1" fmla="val 5085"/>
            <a:gd name="adj2" fmla="val 327528"/>
            <a:gd name="adj3" fmla="val 8671970"/>
            <a:gd name="adj4" fmla="val 1800502"/>
            <a:gd name="adj5" fmla="val 5932"/>
          </a:avLst>
        </a:prstGeom>
        <a:gradFill rotWithShape="0">
          <a:gsLst>
            <a:gs pos="0">
              <a:schemeClr val="accent1">
                <a:tint val="60000"/>
                <a:hueOff val="0"/>
                <a:satOff val="0"/>
                <a:lumOff val="0"/>
                <a:alphaOff val="0"/>
                <a:tint val="65000"/>
                <a:lumMod val="110000"/>
              </a:schemeClr>
            </a:gs>
            <a:gs pos="88000">
              <a:schemeClr val="accent1">
                <a:tint val="60000"/>
                <a:hueOff val="0"/>
                <a:satOff val="0"/>
                <a:lumOff val="0"/>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24B773A4-5FCE-46F8-B455-1D23E1B06BD4}">
      <dsp:nvSpPr>
        <dsp:cNvPr id="0" name=""/>
        <dsp:cNvSpPr/>
      </dsp:nvSpPr>
      <dsp:spPr>
        <a:xfrm>
          <a:off x="1018816" y="65566"/>
          <a:ext cx="4761164" cy="4761164"/>
        </a:xfrm>
        <a:prstGeom prst="circularArrow">
          <a:avLst>
            <a:gd name="adj1" fmla="val 5085"/>
            <a:gd name="adj2" fmla="val 327528"/>
            <a:gd name="adj3" fmla="val 15873039"/>
            <a:gd name="adj4" fmla="val 9000000"/>
            <a:gd name="adj5" fmla="val 5932"/>
          </a:avLst>
        </a:prstGeom>
        <a:gradFill rotWithShape="0">
          <a:gsLst>
            <a:gs pos="0">
              <a:schemeClr val="accent1">
                <a:tint val="60000"/>
                <a:hueOff val="0"/>
                <a:satOff val="0"/>
                <a:lumOff val="0"/>
                <a:alphaOff val="0"/>
                <a:tint val="65000"/>
                <a:lumMod val="110000"/>
              </a:schemeClr>
            </a:gs>
            <a:gs pos="88000">
              <a:schemeClr val="accent1">
                <a:tint val="60000"/>
                <a:hueOff val="0"/>
                <a:satOff val="0"/>
                <a:lumOff val="0"/>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FA3D1EE-3BBA-4197-BB2F-2AA0A3BBA6AA}"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80AFE-D05A-40C4-A0A9-27ED7C1B1B2F}" type="slidenum">
              <a:rPr lang="en-US" smtClean="0"/>
              <a:t>‹#›</a:t>
            </a:fld>
            <a:endParaRPr lang="en-US"/>
          </a:p>
        </p:txBody>
      </p:sp>
    </p:spTree>
    <p:extLst>
      <p:ext uri="{BB962C8B-B14F-4D97-AF65-F5344CB8AC3E}">
        <p14:creationId xmlns:p14="http://schemas.microsoft.com/office/powerpoint/2010/main" val="2195529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A3D1EE-3BBA-4197-BB2F-2AA0A3BBA6AA}"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80AFE-D05A-40C4-A0A9-27ED7C1B1B2F}" type="slidenum">
              <a:rPr lang="en-US" smtClean="0"/>
              <a:t>‹#›</a:t>
            </a:fld>
            <a:endParaRPr lang="en-US"/>
          </a:p>
        </p:txBody>
      </p:sp>
    </p:spTree>
    <p:extLst>
      <p:ext uri="{BB962C8B-B14F-4D97-AF65-F5344CB8AC3E}">
        <p14:creationId xmlns:p14="http://schemas.microsoft.com/office/powerpoint/2010/main" val="3069576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A3D1EE-3BBA-4197-BB2F-2AA0A3BBA6AA}"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80AFE-D05A-40C4-A0A9-27ED7C1B1B2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940791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A3D1EE-3BBA-4197-BB2F-2AA0A3BBA6AA}"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80AFE-D05A-40C4-A0A9-27ED7C1B1B2F}" type="slidenum">
              <a:rPr lang="en-US" smtClean="0"/>
              <a:t>‹#›</a:t>
            </a:fld>
            <a:endParaRPr lang="en-US"/>
          </a:p>
        </p:txBody>
      </p:sp>
    </p:spTree>
    <p:extLst>
      <p:ext uri="{BB962C8B-B14F-4D97-AF65-F5344CB8AC3E}">
        <p14:creationId xmlns:p14="http://schemas.microsoft.com/office/powerpoint/2010/main" val="591179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A3D1EE-3BBA-4197-BB2F-2AA0A3BBA6AA}"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80AFE-D05A-40C4-A0A9-27ED7C1B1B2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06814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A3D1EE-3BBA-4197-BB2F-2AA0A3BBA6AA}"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80AFE-D05A-40C4-A0A9-27ED7C1B1B2F}" type="slidenum">
              <a:rPr lang="en-US" smtClean="0"/>
              <a:t>‹#›</a:t>
            </a:fld>
            <a:endParaRPr lang="en-US"/>
          </a:p>
        </p:txBody>
      </p:sp>
    </p:spTree>
    <p:extLst>
      <p:ext uri="{BB962C8B-B14F-4D97-AF65-F5344CB8AC3E}">
        <p14:creationId xmlns:p14="http://schemas.microsoft.com/office/powerpoint/2010/main" val="32785371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A3D1EE-3BBA-4197-BB2F-2AA0A3BBA6AA}"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80AFE-D05A-40C4-A0A9-27ED7C1B1B2F}" type="slidenum">
              <a:rPr lang="en-US" smtClean="0"/>
              <a:t>‹#›</a:t>
            </a:fld>
            <a:endParaRPr lang="en-US"/>
          </a:p>
        </p:txBody>
      </p:sp>
    </p:spTree>
    <p:extLst>
      <p:ext uri="{BB962C8B-B14F-4D97-AF65-F5344CB8AC3E}">
        <p14:creationId xmlns:p14="http://schemas.microsoft.com/office/powerpoint/2010/main" val="11083892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A3D1EE-3BBA-4197-BB2F-2AA0A3BBA6AA}"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80AFE-D05A-40C4-A0A9-27ED7C1B1B2F}" type="slidenum">
              <a:rPr lang="en-US" smtClean="0"/>
              <a:t>‹#›</a:t>
            </a:fld>
            <a:endParaRPr lang="en-US"/>
          </a:p>
        </p:txBody>
      </p:sp>
    </p:spTree>
    <p:extLst>
      <p:ext uri="{BB962C8B-B14F-4D97-AF65-F5344CB8AC3E}">
        <p14:creationId xmlns:p14="http://schemas.microsoft.com/office/powerpoint/2010/main" val="561748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A3D1EE-3BBA-4197-BB2F-2AA0A3BBA6AA}"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80AFE-D05A-40C4-A0A9-27ED7C1B1B2F}" type="slidenum">
              <a:rPr lang="en-US" smtClean="0"/>
              <a:t>‹#›</a:t>
            </a:fld>
            <a:endParaRPr lang="en-US"/>
          </a:p>
        </p:txBody>
      </p:sp>
    </p:spTree>
    <p:extLst>
      <p:ext uri="{BB962C8B-B14F-4D97-AF65-F5344CB8AC3E}">
        <p14:creationId xmlns:p14="http://schemas.microsoft.com/office/powerpoint/2010/main" val="1768950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A3D1EE-3BBA-4197-BB2F-2AA0A3BBA6AA}"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80AFE-D05A-40C4-A0A9-27ED7C1B1B2F}" type="slidenum">
              <a:rPr lang="en-US" smtClean="0"/>
              <a:t>‹#›</a:t>
            </a:fld>
            <a:endParaRPr lang="en-US"/>
          </a:p>
        </p:txBody>
      </p:sp>
    </p:spTree>
    <p:extLst>
      <p:ext uri="{BB962C8B-B14F-4D97-AF65-F5344CB8AC3E}">
        <p14:creationId xmlns:p14="http://schemas.microsoft.com/office/powerpoint/2010/main" val="3155113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A3D1EE-3BBA-4197-BB2F-2AA0A3BBA6AA}" type="datetimeFigureOut">
              <a:rPr lang="en-US" smtClean="0"/>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180AFE-D05A-40C4-A0A9-27ED7C1B1B2F}" type="slidenum">
              <a:rPr lang="en-US" smtClean="0"/>
              <a:t>‹#›</a:t>
            </a:fld>
            <a:endParaRPr lang="en-US"/>
          </a:p>
        </p:txBody>
      </p:sp>
    </p:spTree>
    <p:extLst>
      <p:ext uri="{BB962C8B-B14F-4D97-AF65-F5344CB8AC3E}">
        <p14:creationId xmlns:p14="http://schemas.microsoft.com/office/powerpoint/2010/main" val="3314638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A3D1EE-3BBA-4197-BB2F-2AA0A3BBA6AA}" type="datetimeFigureOut">
              <a:rPr lang="en-US" smtClean="0"/>
              <a:t>6/10/2015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180AFE-D05A-40C4-A0A9-27ED7C1B1B2F}" type="slidenum">
              <a:rPr lang="en-US" smtClean="0"/>
              <a:t>‹#›</a:t>
            </a:fld>
            <a:endParaRPr lang="en-US"/>
          </a:p>
        </p:txBody>
      </p:sp>
    </p:spTree>
    <p:extLst>
      <p:ext uri="{BB962C8B-B14F-4D97-AF65-F5344CB8AC3E}">
        <p14:creationId xmlns:p14="http://schemas.microsoft.com/office/powerpoint/2010/main" val="3941448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A3D1EE-3BBA-4197-BB2F-2AA0A3BBA6AA}" type="datetimeFigureOut">
              <a:rPr lang="en-US" smtClean="0"/>
              <a:t>6/10/2015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180AFE-D05A-40C4-A0A9-27ED7C1B1B2F}" type="slidenum">
              <a:rPr lang="en-US" smtClean="0"/>
              <a:t>‹#›</a:t>
            </a:fld>
            <a:endParaRPr lang="en-US"/>
          </a:p>
        </p:txBody>
      </p:sp>
    </p:spTree>
    <p:extLst>
      <p:ext uri="{BB962C8B-B14F-4D97-AF65-F5344CB8AC3E}">
        <p14:creationId xmlns:p14="http://schemas.microsoft.com/office/powerpoint/2010/main" val="3059093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3D1EE-3BBA-4197-BB2F-2AA0A3BBA6AA}" type="datetimeFigureOut">
              <a:rPr lang="en-US" smtClean="0"/>
              <a:t>6/10/2015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180AFE-D05A-40C4-A0A9-27ED7C1B1B2F}" type="slidenum">
              <a:rPr lang="en-US" smtClean="0"/>
              <a:t>‹#›</a:t>
            </a:fld>
            <a:endParaRPr lang="en-US"/>
          </a:p>
        </p:txBody>
      </p:sp>
    </p:spTree>
    <p:extLst>
      <p:ext uri="{BB962C8B-B14F-4D97-AF65-F5344CB8AC3E}">
        <p14:creationId xmlns:p14="http://schemas.microsoft.com/office/powerpoint/2010/main" val="3689848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3D1EE-3BBA-4197-BB2F-2AA0A3BBA6AA}" type="datetimeFigureOut">
              <a:rPr lang="en-US" smtClean="0"/>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180AFE-D05A-40C4-A0A9-27ED7C1B1B2F}" type="slidenum">
              <a:rPr lang="en-US" smtClean="0"/>
              <a:t>‹#›</a:t>
            </a:fld>
            <a:endParaRPr lang="en-US"/>
          </a:p>
        </p:txBody>
      </p:sp>
    </p:spTree>
    <p:extLst>
      <p:ext uri="{BB962C8B-B14F-4D97-AF65-F5344CB8AC3E}">
        <p14:creationId xmlns:p14="http://schemas.microsoft.com/office/powerpoint/2010/main" val="2686657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3D1EE-3BBA-4197-BB2F-2AA0A3BBA6AA}" type="datetimeFigureOut">
              <a:rPr lang="en-US" smtClean="0"/>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180AFE-D05A-40C4-A0A9-27ED7C1B1B2F}" type="slidenum">
              <a:rPr lang="en-US" smtClean="0"/>
              <a:t>‹#›</a:t>
            </a:fld>
            <a:endParaRPr lang="en-US"/>
          </a:p>
        </p:txBody>
      </p:sp>
    </p:spTree>
    <p:extLst>
      <p:ext uri="{BB962C8B-B14F-4D97-AF65-F5344CB8AC3E}">
        <p14:creationId xmlns:p14="http://schemas.microsoft.com/office/powerpoint/2010/main" val="2891541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FA3D1EE-3BBA-4197-BB2F-2AA0A3BBA6AA}" type="datetimeFigureOut">
              <a:rPr lang="en-US" smtClean="0"/>
              <a:t>6/10/2015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9180AFE-D05A-40C4-A0A9-27ED7C1B1B2F}" type="slidenum">
              <a:rPr lang="en-US" smtClean="0"/>
              <a:t>‹#›</a:t>
            </a:fld>
            <a:endParaRPr lang="en-US"/>
          </a:p>
        </p:txBody>
      </p:sp>
    </p:spTree>
    <p:extLst>
      <p:ext uri="{BB962C8B-B14F-4D97-AF65-F5344CB8AC3E}">
        <p14:creationId xmlns:p14="http://schemas.microsoft.com/office/powerpoint/2010/main" val="132238788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Olena</a:t>
            </a:r>
            <a:r>
              <a:rPr lang="en-US" dirty="0"/>
              <a:t> </a:t>
            </a:r>
            <a:r>
              <a:rPr lang="en-US" dirty="0" err="1"/>
              <a:t>Hryhorova</a:t>
            </a:r>
            <a:endParaRPr lang="en-US" dirty="0"/>
          </a:p>
        </p:txBody>
      </p:sp>
      <p:sp>
        <p:nvSpPr>
          <p:cNvPr id="3" name="Subtitle 2"/>
          <p:cNvSpPr>
            <a:spLocks noGrp="1"/>
          </p:cNvSpPr>
          <p:nvPr>
            <p:ph type="subTitle" idx="1"/>
          </p:nvPr>
        </p:nvSpPr>
        <p:spPr/>
        <p:txBody>
          <a:bodyPr>
            <a:normAutofit fontScale="85000" lnSpcReduction="20000"/>
          </a:bodyPr>
          <a:lstStyle/>
          <a:p>
            <a:r>
              <a:rPr lang="en-US" sz="2100" dirty="0"/>
              <a:t>Operative weather forecaster  </a:t>
            </a:r>
            <a:endParaRPr lang="en-US" sz="2100" dirty="0" smtClean="0"/>
          </a:p>
          <a:p>
            <a:r>
              <a:rPr lang="en-US" sz="2100" dirty="0" smtClean="0"/>
              <a:t>of </a:t>
            </a:r>
            <a:r>
              <a:rPr lang="en-US" sz="2100" dirty="0"/>
              <a:t>Ukrainian Hydrometeorological Center</a:t>
            </a:r>
          </a:p>
          <a:p>
            <a:r>
              <a:rPr lang="ru-RU" dirty="0"/>
              <a:t>nattfodd04@ukr.net</a:t>
            </a:r>
            <a:r>
              <a:rPr lang="ru-RU" sz="2800" dirty="0"/>
              <a:t> </a:t>
            </a:r>
            <a:endParaRPr lang="en-US" dirty="0"/>
          </a:p>
        </p:txBody>
      </p:sp>
    </p:spTree>
    <p:extLst>
      <p:ext uri="{BB962C8B-B14F-4D97-AF65-F5344CB8AC3E}">
        <p14:creationId xmlns:p14="http://schemas.microsoft.com/office/powerpoint/2010/main" val="1524402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069" y="354842"/>
            <a:ext cx="5854889" cy="6168787"/>
          </a:xfrm>
        </p:spPr>
        <p:txBody>
          <a:bodyPr>
            <a:normAutofit/>
          </a:bodyPr>
          <a:lstStyle/>
          <a:p>
            <a:pPr marL="0" indent="0">
              <a:buNone/>
            </a:pPr>
            <a:r>
              <a:rPr lang="en-US" dirty="0"/>
              <a:t>Ukraine is situated in eastern Europe and it borders with Poland, Slovakia, Hungary, Romania and Moldova at west, with Belarus at north and with Russia at east.</a:t>
            </a:r>
            <a:br>
              <a:rPr lang="en-US" dirty="0"/>
            </a:br>
            <a:r>
              <a:rPr lang="en-US" dirty="0"/>
              <a:t/>
            </a:r>
            <a:br>
              <a:rPr lang="en-US" dirty="0"/>
            </a:br>
            <a:r>
              <a:rPr lang="en-US" dirty="0"/>
              <a:t>The p</a:t>
            </a:r>
            <a:r>
              <a:rPr lang="ru-RU" dirty="0"/>
              <a:t>opulation </a:t>
            </a:r>
            <a:r>
              <a:rPr lang="en-US" dirty="0"/>
              <a:t>of Ukraine as of 2014 is 44,3 </a:t>
            </a:r>
            <a:r>
              <a:rPr lang="ru-RU" dirty="0"/>
              <a:t>millions</a:t>
            </a:r>
            <a:r>
              <a:rPr lang="en-US" dirty="0"/>
              <a:t>.</a:t>
            </a:r>
            <a:br>
              <a:rPr lang="en-US" dirty="0"/>
            </a:br>
            <a:r>
              <a:rPr lang="en-US" dirty="0"/>
              <a:t/>
            </a:r>
            <a:br>
              <a:rPr lang="en-US" dirty="0"/>
            </a:br>
            <a:r>
              <a:rPr lang="en-US" dirty="0"/>
              <a:t>Latest annual Gross Domestic Product (GDP) </a:t>
            </a:r>
            <a:r>
              <a:rPr lang="ru-RU" dirty="0"/>
              <a:t>is</a:t>
            </a:r>
            <a:r>
              <a:rPr lang="en-US" dirty="0"/>
              <a:t> </a:t>
            </a:r>
            <a:r>
              <a:rPr lang="ru-RU" dirty="0"/>
              <a:t>$</a:t>
            </a:r>
            <a:r>
              <a:rPr lang="en-US" dirty="0"/>
              <a:t>176</a:t>
            </a:r>
            <a:r>
              <a:rPr lang="ru-RU" dirty="0"/>
              <a:t>.</a:t>
            </a:r>
            <a:r>
              <a:rPr lang="en-US" dirty="0"/>
              <a:t>6</a:t>
            </a:r>
            <a:r>
              <a:rPr lang="ru-RU" dirty="0"/>
              <a:t> billion</a:t>
            </a:r>
            <a:r>
              <a:rPr lang="en-US" dirty="0"/>
              <a:t>. The part of industry include 30%, agriculture 8%, services 62%.</a:t>
            </a:r>
            <a:br>
              <a:rPr lang="en-US" dirty="0"/>
            </a:br>
            <a:r>
              <a:rPr lang="en-US" dirty="0"/>
              <a:t/>
            </a:r>
            <a:br>
              <a:rPr lang="en-US" dirty="0"/>
            </a:br>
            <a:r>
              <a:rPr lang="en-US" dirty="0"/>
              <a:t>The m</a:t>
            </a:r>
            <a:r>
              <a:rPr lang="ru-RU" dirty="0"/>
              <a:t>ain industries</a:t>
            </a:r>
            <a:r>
              <a:rPr lang="en-US" dirty="0"/>
              <a:t> in Ukraine is metallurgy, engineering, power, chemical and food industry.</a:t>
            </a:r>
            <a:br>
              <a:rPr lang="en-US" dirty="0"/>
            </a:br>
            <a:r>
              <a:rPr lang="en-US" dirty="0"/>
              <a:t/>
            </a:r>
            <a:br>
              <a:rPr lang="en-US" dirty="0"/>
            </a:br>
            <a:r>
              <a:rPr lang="en-US" dirty="0"/>
              <a:t>In Ukraine never been so horrible weather hazards such like </a:t>
            </a:r>
            <a:r>
              <a:rPr lang="ru-RU" dirty="0"/>
              <a:t>tsunami</a:t>
            </a:r>
            <a:r>
              <a:rPr lang="en-US" dirty="0"/>
              <a:t> and </a:t>
            </a:r>
            <a:r>
              <a:rPr lang="ru-RU" dirty="0"/>
              <a:t>large scale</a:t>
            </a:r>
            <a:r>
              <a:rPr lang="en-US" dirty="0"/>
              <a:t> tornado, but after </a:t>
            </a:r>
            <a:r>
              <a:rPr lang="en-US" dirty="0" err="1"/>
              <a:t>snowly</a:t>
            </a:r>
            <a:r>
              <a:rPr lang="en-US" dirty="0"/>
              <a:t> winters we usually have </a:t>
            </a:r>
            <a:r>
              <a:rPr lang="ru-RU" dirty="0"/>
              <a:t>flooding</a:t>
            </a:r>
            <a:r>
              <a:rPr lang="en-US" dirty="0"/>
              <a:t> in Carpathian region. Also worth noting such dangerous </a:t>
            </a:r>
            <a:r>
              <a:rPr lang="en-US" dirty="0" err="1"/>
              <a:t>phenomenas</a:t>
            </a:r>
            <a:r>
              <a:rPr lang="en-US" dirty="0"/>
              <a:t> as freezing, heavy rains and snowfall, extreme cold and heat, hurricanes, hail and squalls.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9317" y="10235"/>
            <a:ext cx="5129699" cy="6858000"/>
          </a:xfrm>
          <a:prstGeom prst="rect">
            <a:avLst/>
          </a:prstGeom>
        </p:spPr>
      </p:pic>
    </p:spTree>
    <p:extLst>
      <p:ext uri="{BB962C8B-B14F-4D97-AF65-F5344CB8AC3E}">
        <p14:creationId xmlns:p14="http://schemas.microsoft.com/office/powerpoint/2010/main" val="1778634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1734" y="213815"/>
            <a:ext cx="8596668" cy="1320800"/>
          </a:xfrm>
        </p:spPr>
        <p:txBody>
          <a:bodyPr/>
          <a:lstStyle/>
          <a:p>
            <a:pPr algn="ctr"/>
            <a:r>
              <a:rPr lang="en-US" dirty="0"/>
              <a:t>There are three main met-hydro organization in Ukraine: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17935533"/>
              </p:ext>
            </p:extLst>
          </p:nvPr>
        </p:nvGraphicFramePr>
        <p:xfrm>
          <a:off x="2361063" y="1534615"/>
          <a:ext cx="6974006" cy="50436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9173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77962981"/>
              </p:ext>
            </p:extLst>
          </p:nvPr>
        </p:nvGraphicFramePr>
        <p:xfrm>
          <a:off x="650569" y="1146554"/>
          <a:ext cx="10853738" cy="4244241"/>
        </p:xfrm>
        <a:graphic>
          <a:graphicData uri="http://schemas.openxmlformats.org/drawingml/2006/table">
            <a:tbl>
              <a:tblPr firstRow="1" bandRow="1">
                <a:tableStyleId>{5C22544A-7EE6-4342-B048-85BDC9FD1C3A}</a:tableStyleId>
              </a:tblPr>
              <a:tblGrid>
                <a:gridCol w="5426869"/>
                <a:gridCol w="5426869"/>
              </a:tblGrid>
              <a:tr h="137828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ln>
                            <a:noFill/>
                          </a:ln>
                        </a:rPr>
                        <a:t>Ukrainian Hydrometeorological Institute (</a:t>
                      </a:r>
                      <a:r>
                        <a:rPr lang="ru-RU" sz="2800" dirty="0" smtClean="0">
                          <a:ln>
                            <a:noFill/>
                          </a:ln>
                        </a:rPr>
                        <a:t>U</a:t>
                      </a:r>
                      <a:r>
                        <a:rPr lang="en-US" sz="2800" dirty="0" err="1" smtClean="0">
                          <a:ln>
                            <a:noFill/>
                          </a:ln>
                        </a:rPr>
                        <a:t>kr</a:t>
                      </a:r>
                      <a:r>
                        <a:rPr lang="ru-RU" sz="2800" dirty="0" smtClean="0">
                          <a:ln>
                            <a:noFill/>
                          </a:ln>
                        </a:rPr>
                        <a:t>HMI</a:t>
                      </a:r>
                      <a:r>
                        <a:rPr lang="en-US" sz="2800" dirty="0" smtClean="0">
                          <a:ln>
                            <a:noFill/>
                          </a:ln>
                        </a:rPr>
                        <a:t>)</a:t>
                      </a:r>
                    </a:p>
                    <a:p>
                      <a:pPr algn="ctr"/>
                      <a:endParaRPr lang="en-US" dirty="0">
                        <a:ln>
                          <a:noFill/>
                        </a:ln>
                      </a:endParaRPr>
                    </a:p>
                  </a:txBody>
                  <a:tcPr anchor="ctr"/>
                </a:tc>
                <a:tc>
                  <a:txBody>
                    <a:bodyPr/>
                    <a:lstStyle/>
                    <a:p>
                      <a:pPr algn="ctr"/>
                      <a:r>
                        <a:rPr lang="ru-RU" sz="2800" dirty="0" smtClean="0"/>
                        <a:t>Central Geophysical Observatory (CGO)</a:t>
                      </a:r>
                      <a:endParaRPr lang="en-US" sz="2800" dirty="0">
                        <a:ln>
                          <a:noFill/>
                        </a:ln>
                      </a:endParaRPr>
                    </a:p>
                  </a:txBody>
                  <a:tcPr anchor="ctr" anchorCtr="1"/>
                </a:tc>
              </a:tr>
              <a:tr h="2865959">
                <a:tc>
                  <a:txBody>
                    <a:bodyPr/>
                    <a:lstStyle/>
                    <a:p>
                      <a:pPr algn="ctr"/>
                      <a:r>
                        <a:rPr lang="en-US" sz="3200" dirty="0" smtClean="0"/>
                        <a:t>scientific base of practice work in </a:t>
                      </a:r>
                      <a:r>
                        <a:rPr lang="ru-RU" sz="3200" dirty="0" smtClean="0"/>
                        <a:t>UkrHM</a:t>
                      </a:r>
                      <a:r>
                        <a:rPr lang="en-US" sz="3200" dirty="0" smtClean="0"/>
                        <a:t>C</a:t>
                      </a:r>
                      <a:endParaRPr lang="en-US" sz="32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3200" dirty="0" smtClean="0"/>
                        <a:t>laboratory analysis</a:t>
                      </a:r>
                      <a:r>
                        <a:rPr lang="en-US" sz="3200" dirty="0" smtClean="0"/>
                        <a:t> of atmospheric pollution, state water </a:t>
                      </a:r>
                      <a:r>
                        <a:rPr lang="en-US" sz="3200" dirty="0" err="1" smtClean="0"/>
                        <a:t>cadastre</a:t>
                      </a:r>
                      <a:r>
                        <a:rPr lang="en-US" sz="3200" dirty="0" smtClean="0"/>
                        <a:t>, climatic </a:t>
                      </a:r>
                      <a:r>
                        <a:rPr lang="en-US" sz="3200" dirty="0" err="1" smtClean="0"/>
                        <a:t>cadastre</a:t>
                      </a:r>
                      <a:r>
                        <a:rPr lang="en-US" sz="3200" dirty="0" smtClean="0"/>
                        <a:t>, </a:t>
                      </a:r>
                      <a:r>
                        <a:rPr lang="en-US" sz="3200" dirty="0" err="1" smtClean="0"/>
                        <a:t>meteo</a:t>
                      </a:r>
                      <a:r>
                        <a:rPr lang="en-US" sz="3200" dirty="0" smtClean="0"/>
                        <a:t> and hydro data </a:t>
                      </a:r>
                      <a:r>
                        <a:rPr lang="ru-RU" sz="3200" dirty="0" smtClean="0"/>
                        <a:t>archive</a:t>
                      </a:r>
                      <a:r>
                        <a:rPr lang="en-US" sz="3200" dirty="0" smtClean="0"/>
                        <a:t>.</a:t>
                      </a:r>
                      <a:endParaRPr lang="ru-RU" sz="3200" dirty="0" smtClean="0"/>
                    </a:p>
                    <a:p>
                      <a:pPr algn="ctr"/>
                      <a:endParaRPr lang="en-US" dirty="0"/>
                    </a:p>
                  </a:txBody>
                  <a:tcPr/>
                </a:tc>
              </a:tr>
            </a:tbl>
          </a:graphicData>
        </a:graphic>
      </p:graphicFrame>
    </p:spTree>
    <p:extLst>
      <p:ext uri="{BB962C8B-B14F-4D97-AF65-F5344CB8AC3E}">
        <p14:creationId xmlns:p14="http://schemas.microsoft.com/office/powerpoint/2010/main" val="1278895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03464508"/>
              </p:ext>
            </p:extLst>
          </p:nvPr>
        </p:nvGraphicFramePr>
        <p:xfrm>
          <a:off x="407916" y="337528"/>
          <a:ext cx="11397397" cy="5565129"/>
        </p:xfrm>
        <a:graphic>
          <a:graphicData uri="http://schemas.openxmlformats.org/drawingml/2006/table">
            <a:tbl>
              <a:tblPr firstRow="1" bandRow="1">
                <a:tableStyleId>{5C22544A-7EE6-4342-B048-85BDC9FD1C3A}</a:tableStyleId>
              </a:tblPr>
              <a:tblGrid>
                <a:gridCol w="11397397"/>
              </a:tblGrid>
              <a:tr h="535929">
                <a:tc>
                  <a:txBody>
                    <a:bodyPr/>
                    <a:lstStyle/>
                    <a:p>
                      <a:pPr algn="ctr"/>
                      <a:r>
                        <a:rPr lang="en-US" sz="2800" dirty="0" smtClean="0"/>
                        <a:t>Ukrainian Hydrometeorological Center (</a:t>
                      </a:r>
                      <a:r>
                        <a:rPr lang="ru-RU" sz="2800" dirty="0" smtClean="0"/>
                        <a:t>UkrHMC</a:t>
                      </a:r>
                      <a:r>
                        <a:rPr lang="en-US" sz="2800" dirty="0" smtClean="0"/>
                        <a:t>)</a:t>
                      </a:r>
                      <a:endParaRPr lang="en-US" sz="2800" dirty="0"/>
                    </a:p>
                  </a:txBody>
                  <a:tcPr/>
                </a:tc>
              </a:tr>
              <a:tr h="3935641">
                <a:tc>
                  <a:txBody>
                    <a:bodyPr/>
                    <a:lstStyle/>
                    <a:p>
                      <a:r>
                        <a:rPr lang="en-US" dirty="0" smtClean="0"/>
                        <a:t>Ukrainian Hydrometeorological Center – government institution in the State Service of Ukraine of Emergencies, which carries meteorological observations on the territory of Ukraine.</a:t>
                      </a:r>
                    </a:p>
                    <a:p>
                      <a:r>
                        <a:rPr lang="en-US" dirty="0" smtClean="0"/>
                        <a:t>There are works around 500 staffs.</a:t>
                      </a:r>
                    </a:p>
                    <a:p>
                      <a:endParaRPr lang="en-US" dirty="0" smtClean="0"/>
                    </a:p>
                    <a:p>
                      <a:r>
                        <a:rPr lang="en-US" sz="1800" b="0" i="0" u="none" strike="noStrike" kern="1200" baseline="0" dirty="0" smtClean="0">
                          <a:solidFill>
                            <a:schemeClr val="dk1"/>
                          </a:solidFill>
                          <a:latin typeface="+mn-lt"/>
                          <a:ea typeface="+mn-ea"/>
                          <a:cs typeface="+mn-cs"/>
                        </a:rPr>
                        <a:t>The range of products and services provided include: m</a:t>
                      </a:r>
                      <a:r>
                        <a:rPr lang="en-US" dirty="0" smtClean="0"/>
                        <a:t>et/hydro forecasts and storm warning, forecasts and storm warning for Black and Azov seas, warning about chemical and radioactive pollution, agriculture forecasts. </a:t>
                      </a:r>
                    </a:p>
                    <a:p>
                      <a:endParaRPr lang="en-US" dirty="0" smtClean="0"/>
                    </a:p>
                    <a:p>
                      <a:r>
                        <a:rPr lang="en-US" dirty="0" smtClean="0"/>
                        <a:t>Of course, the most useful sectors is meteorological forecasts.</a:t>
                      </a:r>
                    </a:p>
                    <a:p>
                      <a:r>
                        <a:rPr lang="en-US" dirty="0" smtClean="0"/>
                        <a:t>If this sector is the most useful – it is the stronger. But, not enough. Also, we need better computers, improve innovations in different areas of our work and more young dedicated staffs. </a:t>
                      </a:r>
                    </a:p>
                    <a:p>
                      <a:endParaRPr lang="en-US" dirty="0" smtClean="0"/>
                    </a:p>
                    <a:p>
                      <a:r>
                        <a:rPr lang="en-US" dirty="0" smtClean="0"/>
                        <a:t>Unfortunately we have dig problem with funding. For example, wary important is modern ways to provide information. Of course, we have web-side, e-mail and communities in social networks, but nowadays it’s not enough. Government don’t want to give funding for providing applications for smartphones and </a:t>
                      </a:r>
                      <a:r>
                        <a:rPr lang="en-US" dirty="0" err="1" smtClean="0"/>
                        <a:t>iphones</a:t>
                      </a:r>
                      <a:r>
                        <a:rPr lang="en-US" dirty="0" smtClean="0"/>
                        <a:t>. Our meteorological stations need new equipment and etc.</a:t>
                      </a:r>
                    </a:p>
                    <a:p>
                      <a:endParaRPr lang="en-US" dirty="0" smtClean="0"/>
                    </a:p>
                    <a:p>
                      <a:endParaRPr lang="en-US" dirty="0"/>
                    </a:p>
                  </a:txBody>
                  <a:tcPr/>
                </a:tc>
              </a:tr>
            </a:tbl>
          </a:graphicData>
        </a:graphic>
      </p:graphicFrame>
    </p:spTree>
    <p:extLst>
      <p:ext uri="{BB962C8B-B14F-4D97-AF65-F5344CB8AC3E}">
        <p14:creationId xmlns:p14="http://schemas.microsoft.com/office/powerpoint/2010/main" val="248273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Expectation from workshop</a:t>
            </a:r>
          </a:p>
        </p:txBody>
      </p:sp>
      <p:sp>
        <p:nvSpPr>
          <p:cNvPr id="3" name="Content Placeholder 2"/>
          <p:cNvSpPr>
            <a:spLocks noGrp="1"/>
          </p:cNvSpPr>
          <p:nvPr>
            <p:ph idx="1"/>
          </p:nvPr>
        </p:nvSpPr>
        <p:spPr>
          <a:xfrm>
            <a:off x="677334" y="1930400"/>
            <a:ext cx="8596668" cy="3880773"/>
          </a:xfrm>
        </p:spPr>
        <p:txBody>
          <a:bodyPr/>
          <a:lstStyle/>
          <a:p>
            <a:pPr marL="0" indent="0" algn="ctr">
              <a:buNone/>
            </a:pPr>
            <a:r>
              <a:rPr lang="en-US" sz="2800" dirty="0"/>
              <a:t>As workshop has social-economic character, I would start to seriously develop the work in this direction. Getting new knowledge, information and tips can significantly help in introducing innovations in the Ukrainian Hydrometeorological Center work and improve it’s performance. This means - increasing trust of our clients, because for us it is very important that all were satisfied.</a:t>
            </a:r>
          </a:p>
          <a:p>
            <a:pPr marL="0" indent="0">
              <a:buNone/>
            </a:pPr>
            <a:endParaRPr lang="en-US" dirty="0"/>
          </a:p>
        </p:txBody>
      </p:sp>
    </p:spTree>
    <p:extLst>
      <p:ext uri="{BB962C8B-B14F-4D97-AF65-F5344CB8AC3E}">
        <p14:creationId xmlns:p14="http://schemas.microsoft.com/office/powerpoint/2010/main" val="2578964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6892" y="2179093"/>
            <a:ext cx="8596668" cy="1320800"/>
          </a:xfrm>
        </p:spPr>
        <p:txBody>
          <a:bodyPr/>
          <a:lstStyle/>
          <a:p>
            <a:pPr algn="ctr"/>
            <a:r>
              <a:rPr lang="en-US" b="1" dirty="0">
                <a:solidFill>
                  <a:schemeClr val="accent1">
                    <a:lumMod val="50000"/>
                  </a:schemeClr>
                </a:solidFill>
              </a:rPr>
              <a:t>Thank you for your attention!</a:t>
            </a:r>
            <a:endParaRPr lang="en-US" dirty="0">
              <a:solidFill>
                <a:schemeClr val="accent1">
                  <a:lumMod val="50000"/>
                </a:schemeClr>
              </a:solidFill>
            </a:endParaRPr>
          </a:p>
        </p:txBody>
      </p:sp>
      <p:sp>
        <p:nvSpPr>
          <p:cNvPr id="3" name="Content Placeholder 2"/>
          <p:cNvSpPr>
            <a:spLocks noGrp="1"/>
          </p:cNvSpPr>
          <p:nvPr>
            <p:ph idx="1"/>
          </p:nvPr>
        </p:nvSpPr>
        <p:spPr>
          <a:xfrm>
            <a:off x="6086901" y="4330583"/>
            <a:ext cx="3187101" cy="1633489"/>
          </a:xfrm>
        </p:spPr>
        <p:txBody>
          <a:bodyPr/>
          <a:lstStyle/>
          <a:p>
            <a:pPr marL="0" indent="0" algn="r">
              <a:buNone/>
            </a:pPr>
            <a:r>
              <a:rPr lang="en-US" dirty="0" smtClean="0"/>
              <a:t>Zagreb, Croatia</a:t>
            </a:r>
          </a:p>
          <a:p>
            <a:pPr marL="0" indent="0" algn="r">
              <a:buNone/>
            </a:pPr>
            <a:r>
              <a:rPr lang="en-US" dirty="0" smtClean="0"/>
              <a:t>29 June – 3 July 2015</a:t>
            </a:r>
            <a:endParaRPr lang="en-US" dirty="0"/>
          </a:p>
        </p:txBody>
      </p:sp>
    </p:spTree>
    <p:extLst>
      <p:ext uri="{BB962C8B-B14F-4D97-AF65-F5344CB8AC3E}">
        <p14:creationId xmlns:p14="http://schemas.microsoft.com/office/powerpoint/2010/main" val="3042143021"/>
      </p:ext>
    </p:extLst>
  </p:cSld>
  <p:clrMapOvr>
    <a:masterClrMapping/>
  </p:clrMapOvr>
</p:sld>
</file>

<file path=ppt/theme/theme1.xml><?xml version="1.0" encoding="utf-8"?>
<a:theme xmlns:a="http://schemas.openxmlformats.org/drawingml/2006/main" name="Face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40</TotalTime>
  <Words>379</Words>
  <Application>Microsoft Office PowerPoint</Application>
  <PresentationFormat>Widescreen</PresentationFormat>
  <Paragraphs>28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Olena Hryhorova</vt:lpstr>
      <vt:lpstr>PowerPoint Presentation</vt:lpstr>
      <vt:lpstr>There are three main met-hydro organization in Ukraine:</vt:lpstr>
      <vt:lpstr>PowerPoint Presentation</vt:lpstr>
      <vt:lpstr>PowerPoint Presentation</vt:lpstr>
      <vt:lpstr>Expectation from workshop</vt:lpstr>
      <vt:lpstr>Thank you for your attention!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Olena Hryhorova</dc:title>
  <dc:creator>Lenka</dc:creator>
  <cp:lastModifiedBy>Lenka</cp:lastModifiedBy>
  <cp:revision>5</cp:revision>
  <dcterms:created xsi:type="dcterms:W3CDTF">2015-06-10T10:48:44Z</dcterms:created>
  <dcterms:modified xsi:type="dcterms:W3CDTF">2015-06-10T11:29:08Z</dcterms:modified>
</cp:coreProperties>
</file>