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32"/>
  </p:notesMasterIdLst>
  <p:handoutMasterIdLst>
    <p:handoutMasterId r:id="rId33"/>
  </p:handoutMasterIdLst>
  <p:sldIdLst>
    <p:sldId id="263" r:id="rId3"/>
    <p:sldId id="464" r:id="rId4"/>
    <p:sldId id="465" r:id="rId5"/>
    <p:sldId id="466" r:id="rId6"/>
    <p:sldId id="467" r:id="rId7"/>
    <p:sldId id="469" r:id="rId8"/>
    <p:sldId id="470" r:id="rId9"/>
    <p:sldId id="471" r:id="rId10"/>
    <p:sldId id="472" r:id="rId11"/>
    <p:sldId id="496" r:id="rId12"/>
    <p:sldId id="497" r:id="rId13"/>
    <p:sldId id="498" r:id="rId14"/>
    <p:sldId id="499" r:id="rId15"/>
    <p:sldId id="501" r:id="rId16"/>
    <p:sldId id="502" r:id="rId17"/>
    <p:sldId id="500" r:id="rId18"/>
    <p:sldId id="476" r:id="rId19"/>
    <p:sldId id="503" r:id="rId20"/>
    <p:sldId id="478" r:id="rId21"/>
    <p:sldId id="479" r:id="rId22"/>
    <p:sldId id="480" r:id="rId23"/>
    <p:sldId id="481" r:id="rId24"/>
    <p:sldId id="482" r:id="rId25"/>
    <p:sldId id="483" r:id="rId26"/>
    <p:sldId id="484" r:id="rId27"/>
    <p:sldId id="486" r:id="rId28"/>
    <p:sldId id="493" r:id="rId29"/>
    <p:sldId id="495" r:id="rId30"/>
    <p:sldId id="448" r:id="rId31"/>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66"/>
    <a:srgbClr val="008000"/>
    <a:srgbClr val="FF0000"/>
    <a:srgbClr val="FF00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2679" autoAdjust="0"/>
  </p:normalViewPr>
  <p:slideViewPr>
    <p:cSldViewPr>
      <p:cViewPr varScale="1">
        <p:scale>
          <a:sx n="78" d="100"/>
          <a:sy n="78" d="100"/>
        </p:scale>
        <p:origin x="2064" y="16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FEE5A277-ECF5-4316-85FF-B3318E064E6C}" type="slidenum">
              <a:rPr lang="en-US" altLang="en-US"/>
              <a:pPr>
                <a:defRPr/>
              </a:pPr>
              <a:t>‹nº›</a:t>
            </a:fld>
            <a:endParaRPr lang="en-US" altLang="en-US"/>
          </a:p>
        </p:txBody>
      </p:sp>
    </p:spTree>
    <p:extLst>
      <p:ext uri="{BB962C8B-B14F-4D97-AF65-F5344CB8AC3E}">
        <p14:creationId xmlns:p14="http://schemas.microsoft.com/office/powerpoint/2010/main" val="198552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67C8D64E-3C03-40D7-9F07-D95B9B0B36C7}" type="slidenum">
              <a:rPr lang="en-US" altLang="en-US"/>
              <a:pPr>
                <a:defRPr/>
              </a:pPr>
              <a:t>‹nº›</a:t>
            </a:fld>
            <a:endParaRPr lang="en-US" altLang="en-US"/>
          </a:p>
        </p:txBody>
      </p:sp>
    </p:spTree>
    <p:extLst>
      <p:ext uri="{BB962C8B-B14F-4D97-AF65-F5344CB8AC3E}">
        <p14:creationId xmlns:p14="http://schemas.microsoft.com/office/powerpoint/2010/main" val="223784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a:t>
            </a:fld>
            <a:endParaRPr lang="en-US" altLang="en-US"/>
          </a:p>
        </p:txBody>
      </p:sp>
    </p:spTree>
    <p:extLst>
      <p:ext uri="{BB962C8B-B14F-4D97-AF65-F5344CB8AC3E}">
        <p14:creationId xmlns:p14="http://schemas.microsoft.com/office/powerpoint/2010/main" val="15135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There are different</a:t>
            </a:r>
            <a:r>
              <a:rPr lang="en-US" altLang="zh-CN" baseline="0" dirty="0" smtClean="0"/>
              <a:t> ways to look at the ensemble forecast, </a:t>
            </a:r>
            <a:r>
              <a:rPr lang="en-US" altLang="zh-CN" dirty="0" smtClean="0"/>
              <a:t>This is an example.</a:t>
            </a:r>
            <a:endParaRPr lang="en-US" altLang="zh-CN" baseline="0" dirty="0" smtClean="0"/>
          </a:p>
          <a:p>
            <a:r>
              <a:rPr lang="en-US" altLang="zh-CN" baseline="0" dirty="0" smtClean="0"/>
              <a:t>Three ensembles give different location of hazards, in a meteorological way, we look at where, most likely, hazard occurred </a:t>
            </a:r>
          </a:p>
          <a:p>
            <a:r>
              <a:rPr lang="en-US" altLang="zh-CN" baseline="0" dirty="0" smtClean="0"/>
              <a:t>in user’s way, each ensemble can have 2 flight lines open, so most likely, two lines open.</a:t>
            </a:r>
          </a:p>
          <a:p>
            <a:endParaRPr lang="en-US" altLang="zh-CN" baseline="0" dirty="0" smtClean="0"/>
          </a:p>
          <a:p>
            <a:r>
              <a:rPr lang="en-US" altLang="zh-CN" baseline="0" dirty="0" smtClean="0"/>
              <a:t>So question is how to translate meteorological way to user’s way</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19</a:t>
            </a:fld>
            <a:endParaRPr lang="zh-CN" altLang="en-US"/>
          </a:p>
        </p:txBody>
      </p:sp>
    </p:spTree>
    <p:extLst>
      <p:ext uri="{BB962C8B-B14F-4D97-AF65-F5344CB8AC3E}">
        <p14:creationId xmlns:p14="http://schemas.microsoft.com/office/powerpoint/2010/main" val="16895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baseline="0" dirty="0" smtClean="0"/>
              <a:t>T</a:t>
            </a:r>
            <a:r>
              <a:rPr lang="en-US" altLang="zh-CN" dirty="0" smtClean="0"/>
              <a:t>his</a:t>
            </a:r>
            <a:r>
              <a:rPr lang="en-US" altLang="zh-CN" baseline="0" dirty="0" smtClean="0"/>
              <a:t> shows a schematic plot of weather translation &amp; integration concept proposed by Dr. Steiner.</a:t>
            </a:r>
          </a:p>
          <a:p>
            <a:r>
              <a:rPr lang="en-US" altLang="zh-CN" baseline="0" dirty="0" smtClean="0"/>
              <a:t> </a:t>
            </a:r>
          </a:p>
          <a:p>
            <a:r>
              <a:rPr lang="en-US" altLang="zh-CN" baseline="0" dirty="0" smtClean="0"/>
              <a:t>First of all, you have weather information such as analysis and ensemble forecast data </a:t>
            </a:r>
          </a:p>
          <a:p>
            <a:r>
              <a:rPr lang="en-US" altLang="zh-CN" baseline="0" dirty="0" smtClean="0"/>
              <a:t>Then extract relevant information from each ensemble (for example, ceiling &amp; visibility for airport operation,</a:t>
            </a:r>
          </a:p>
          <a:p>
            <a:r>
              <a:rPr lang="en-US" altLang="zh-CN" baseline="0" dirty="0" smtClean="0"/>
              <a:t>Precipitation and runoff for Dam operation, winds below/above critical thresholds for power plant operation )</a:t>
            </a:r>
          </a:p>
          <a:p>
            <a:r>
              <a:rPr lang="en-US" altLang="zh-CN" dirty="0" smtClean="0"/>
              <a:t>Third, put the relevant</a:t>
            </a:r>
            <a:r>
              <a:rPr lang="en-US" altLang="zh-CN" baseline="0" dirty="0" smtClean="0"/>
              <a:t> information into situational context to estimate impact (for example reduced fight arrival capacity in terms of percentage),</a:t>
            </a:r>
          </a:p>
          <a:p>
            <a:r>
              <a:rPr lang="en-US" altLang="zh-CN" baseline="0" dirty="0" smtClean="0"/>
              <a:t>Last, carry out mitigation strategies based on estimated impact information (e.g., ground delay programs etc.)</a:t>
            </a:r>
          </a:p>
          <a:p>
            <a:endParaRPr lang="en-US" altLang="zh-CN" baseline="0" dirty="0" smtClean="0"/>
          </a:p>
          <a:p>
            <a:r>
              <a:rPr lang="en-US" altLang="zh-CN" baseline="0" dirty="0" smtClean="0"/>
              <a:t>During whole process, as indicated by these two triangles, the impact of weather information provider becomes smaller and smaller, and the one of user becomes larger and larger, but the most of part is a jointed effort of both forecasters and users.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20</a:t>
            </a:fld>
            <a:endParaRPr lang="zh-CN" altLang="en-US"/>
          </a:p>
        </p:txBody>
      </p:sp>
    </p:spTree>
    <p:extLst>
      <p:ext uri="{BB962C8B-B14F-4D97-AF65-F5344CB8AC3E}">
        <p14:creationId xmlns:p14="http://schemas.microsoft.com/office/powerpoint/2010/main" val="9944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following sides show some examples of translating weather information for some users or sectors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21</a:t>
            </a:fld>
            <a:endParaRPr lang="zh-CN" altLang="en-US"/>
          </a:p>
        </p:txBody>
      </p:sp>
    </p:spTree>
    <p:extLst>
      <p:ext uri="{BB962C8B-B14F-4D97-AF65-F5344CB8AC3E}">
        <p14:creationId xmlns:p14="http://schemas.microsoft.com/office/powerpoint/2010/main" val="143271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26</a:t>
            </a:fld>
            <a:endParaRPr lang="zh-CN" altLang="en-US"/>
          </a:p>
        </p:txBody>
      </p:sp>
    </p:spTree>
    <p:extLst>
      <p:ext uri="{BB962C8B-B14F-4D97-AF65-F5344CB8AC3E}">
        <p14:creationId xmlns:p14="http://schemas.microsoft.com/office/powerpoint/2010/main" val="115839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29</a:t>
            </a:fld>
            <a:endParaRPr lang="en-US" altLang="en-US"/>
          </a:p>
        </p:txBody>
      </p:sp>
    </p:spTree>
    <p:extLst>
      <p:ext uri="{BB962C8B-B14F-4D97-AF65-F5344CB8AC3E}">
        <p14:creationId xmlns:p14="http://schemas.microsoft.com/office/powerpoint/2010/main" val="35140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In general, the primary responsibility of a NMHS (National Meteorological and hydrological services</a:t>
            </a:r>
            <a:r>
              <a:rPr lang="zh-CN" altLang="en-US" dirty="0" smtClean="0"/>
              <a:t>）</a:t>
            </a:r>
            <a:r>
              <a:rPr lang="en-US" altLang="zh-CN" dirty="0" smtClean="0"/>
              <a:t> is to provide timely and accurate forecasts and warnings of hazards and events, governments and public will use forecasting and warning information, and take actions. </a:t>
            </a:r>
          </a:p>
          <a:p>
            <a:endParaRPr lang="en-US" altLang="zh-CN" dirty="0"/>
          </a:p>
          <a:p>
            <a:r>
              <a:rPr lang="en-US" altLang="zh-CN" dirty="0" smtClean="0"/>
              <a:t>However,  even good forecasts are not always well used . </a:t>
            </a:r>
          </a:p>
          <a:p>
            <a:r>
              <a:rPr lang="en-US" altLang="zh-CN" dirty="0" smtClean="0"/>
              <a:t>Because they are not well responding to the requirement of users, usually, in a way that they can not be of real use in decision-making and actions.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a:t>
            </a:fld>
            <a:endParaRPr lang="zh-CN" altLang="en-US"/>
          </a:p>
        </p:txBody>
      </p:sp>
    </p:spTree>
    <p:extLst>
      <p:ext uri="{BB962C8B-B14F-4D97-AF65-F5344CB8AC3E}">
        <p14:creationId xmlns:p14="http://schemas.microsoft.com/office/powerpoint/2010/main" val="118612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an example of why good weather forecasts result in a poor response </a:t>
            </a:r>
          </a:p>
          <a:p>
            <a:endParaRPr lang="en-US" altLang="zh-CN" baseline="0" dirty="0" smtClean="0"/>
          </a:p>
          <a:p>
            <a:r>
              <a:rPr lang="en-US" altLang="zh-CN" baseline="0" dirty="0" smtClean="0"/>
              <a:t>Tropical cyclone Haiyan of 2013, struck Philippines, a lot damage and enormous lost of life and property </a:t>
            </a:r>
          </a:p>
          <a:p>
            <a:endParaRPr lang="en-US" altLang="zh-CN" baseline="0" dirty="0" smtClean="0"/>
          </a:p>
          <a:p>
            <a:r>
              <a:rPr lang="en-US" altLang="zh-CN" baseline="0" dirty="0" smtClean="0"/>
              <a:t>Like Paul’s talk yesterday, there were pretty accurate forecasts for wind and rainfall, also warnings issued, but many of deaths resulted from storm surge caused by high wind. Unfortunately, there was not enough knowledge of storm surge impacts</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3</a:t>
            </a:fld>
            <a:endParaRPr lang="zh-CN" altLang="en-US"/>
          </a:p>
        </p:txBody>
      </p:sp>
    </p:spTree>
    <p:extLst>
      <p:ext uri="{BB962C8B-B14F-4D97-AF65-F5344CB8AC3E}">
        <p14:creationId xmlns:p14="http://schemas.microsoft.com/office/powerpoint/2010/main" val="81586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fontScale="92500" lnSpcReduction="10000"/>
          </a:bodyPr>
          <a:lstStyle/>
          <a:p>
            <a:r>
              <a:rPr lang="en-US" altLang="zh-CN" dirty="0" smtClean="0"/>
              <a:t>Here is</a:t>
            </a:r>
            <a:r>
              <a:rPr lang="en-US" altLang="zh-CN" baseline="0" dirty="0" smtClean="0"/>
              <a:t> another example, tropical cyclone, </a:t>
            </a:r>
            <a:r>
              <a:rPr lang="en-US" altLang="zh-CN" baseline="0" dirty="0" err="1" smtClean="0"/>
              <a:t>Fitow</a:t>
            </a:r>
            <a:r>
              <a:rPr lang="en-US" altLang="zh-CN" baseline="0" dirty="0" smtClean="0"/>
              <a:t>  which effected Shanghai, last year</a:t>
            </a:r>
          </a:p>
          <a:p>
            <a:endParaRPr lang="en-US" altLang="zh-CN" baseline="0" dirty="0" smtClean="0"/>
          </a:p>
          <a:p>
            <a:r>
              <a:rPr lang="en-US" altLang="zh-CN" baseline="0" dirty="0" smtClean="0"/>
              <a:t>Shanghai Meteorological Service is arguably one of the most advanced meter service in the world.</a:t>
            </a:r>
          </a:p>
          <a:p>
            <a:endParaRPr lang="en-US" altLang="zh-CN" baseline="0" dirty="0" smtClean="0"/>
          </a:p>
          <a:p>
            <a:r>
              <a:rPr lang="en-US" altLang="zh-CN" baseline="0" dirty="0" smtClean="0"/>
              <a:t>There was good forecast for TC </a:t>
            </a:r>
          </a:p>
          <a:p>
            <a:r>
              <a:rPr lang="en-US" altLang="zh-CN" baseline="0" dirty="0" smtClean="0"/>
              <a:t>Highly developed multi hazards warning system</a:t>
            </a:r>
          </a:p>
          <a:p>
            <a:r>
              <a:rPr lang="en-US" altLang="zh-CN" dirty="0" smtClean="0"/>
              <a:t>Well prepared emergency management and first responders</a:t>
            </a:r>
          </a:p>
          <a:p>
            <a:r>
              <a:rPr lang="en-US" altLang="zh-CN" dirty="0" smtClean="0"/>
              <a:t>Good public communication using multiple channels</a:t>
            </a:r>
          </a:p>
          <a:p>
            <a:r>
              <a:rPr lang="en-US" altLang="zh-CN" dirty="0" smtClean="0"/>
              <a:t>Good rules and regulations for warnings and response</a:t>
            </a:r>
          </a:p>
          <a:p>
            <a:r>
              <a:rPr lang="en-US" altLang="zh-CN" dirty="0" smtClean="0"/>
              <a:t>Good standard operating procedures </a:t>
            </a:r>
          </a:p>
          <a:p>
            <a:r>
              <a:rPr lang="en-US" altLang="zh-CN" dirty="0" smtClean="0"/>
              <a:t>Over 18 million people alerted</a:t>
            </a:r>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latin typeface="Palatino Linotype" panose="02040502050505030304" pitchFamily="18" charset="0"/>
              </a:rPr>
              <a:t>But, gridlock occurred and many people exposed to the hazard; flooded cars, buses, etc. 1,24</a:t>
            </a:r>
            <a:r>
              <a:rPr lang="en-US" altLang="zh-CN" b="1" baseline="0" dirty="0" smtClean="0">
                <a:solidFill>
                  <a:srgbClr val="FF0000"/>
                </a:solidFill>
                <a:latin typeface="Palatino Linotype" panose="02040502050505030304" pitchFamily="18" charset="0"/>
              </a:rPr>
              <a:t> million</a:t>
            </a:r>
            <a:r>
              <a:rPr lang="en-US" altLang="zh-CN" b="1" dirty="0" smtClean="0">
                <a:solidFill>
                  <a:srgbClr val="FF0000"/>
                </a:solidFill>
                <a:latin typeface="Palatino Linotype" panose="02040502050505030304" pitchFamily="18" charset="0"/>
              </a:rPr>
              <a:t> people directly affected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solidFill>
                <a:srgbClr val="FF0000"/>
              </a:solidFill>
              <a:latin typeface="Palatino Linotype" panose="0204050205050503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latin typeface="Palatino Linotype" panose="02040502050505030304" pitchFamily="18" charset="0"/>
              </a:rPr>
              <a:t>WHY</a:t>
            </a:r>
          </a:p>
          <a:p>
            <a:pPr marL="342900" indent="-342900" algn="just">
              <a:buFont typeface="+mj-lt"/>
              <a:buAutoNum type="arabicPeriod"/>
            </a:pPr>
            <a:r>
              <a:rPr lang="en-US" altLang="zh-CN" sz="1200" dirty="0" smtClean="0">
                <a:latin typeface="Calibri" panose="020F0502020204030204" pitchFamily="34" charset="0"/>
              </a:rPr>
              <a:t>The actions recommended to take are usually quite general and do not provide specific guidance for a particular circumstance. </a:t>
            </a:r>
          </a:p>
          <a:p>
            <a:pPr marL="342900" indent="-342900" algn="just">
              <a:buFont typeface="+mj-lt"/>
              <a:buAutoNum type="arabicPeriod"/>
            </a:pPr>
            <a:r>
              <a:rPr lang="en-US" altLang="zh-CN" sz="1200" dirty="0" smtClean="0">
                <a:latin typeface="Calibri" panose="020F0502020204030204" pitchFamily="34" charset="0"/>
              </a:rPr>
              <a:t>The forecaster does not usually consider the vulnerability and exposure of the population to the hazard. </a:t>
            </a:r>
          </a:p>
          <a:p>
            <a:pPr marL="342900" indent="-342900" algn="just">
              <a:buFont typeface="+mj-lt"/>
              <a:buAutoNum type="arabicPeriod"/>
            </a:pPr>
            <a:r>
              <a:rPr lang="en-US" altLang="zh-CN" sz="1200" dirty="0" smtClean="0">
                <a:latin typeface="Calibri" panose="020F0502020204030204" pitchFamily="34" charset="0"/>
              </a:rPr>
              <a:t>The highest level of warning was not issued until well into the morning rush hour when the appropriate meteorological thresholds were exceeded</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4</a:t>
            </a:fld>
            <a:endParaRPr lang="zh-CN" altLang="en-US"/>
          </a:p>
        </p:txBody>
      </p:sp>
      <p:sp>
        <p:nvSpPr>
          <p:cNvPr id="5" name="文本框 4"/>
          <p:cNvSpPr txBox="1"/>
          <p:nvPr/>
        </p:nvSpPr>
        <p:spPr>
          <a:xfrm>
            <a:off x="1340768" y="2915816"/>
            <a:ext cx="807913" cy="369332"/>
          </a:xfrm>
          <a:prstGeom prst="rect">
            <a:avLst/>
          </a:prstGeom>
          <a:noFill/>
        </p:spPr>
        <p:txBody>
          <a:bodyPr wrap="none" rtlCol="0">
            <a:spAutoFit/>
          </a:bodyPr>
          <a:lstStyle/>
          <a:p>
            <a:r>
              <a:rPr lang="en-US" altLang="zh-CN" dirty="0" smtClean="0"/>
              <a:t>causes</a:t>
            </a:r>
            <a:endParaRPr lang="zh-CN" altLang="en-US" dirty="0"/>
          </a:p>
        </p:txBody>
      </p:sp>
    </p:spTree>
    <p:extLst>
      <p:ext uri="{BB962C8B-B14F-4D97-AF65-F5344CB8AC3E}">
        <p14:creationId xmlns:p14="http://schemas.microsoft.com/office/powerpoint/2010/main" val="4224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ea typeface="ＭＳ Ｐゴシック" charset="-128"/>
              </a:rPr>
              <a:t>Broad range of weather information users, with various degrees of sensitivity to weather, requirements regarding space &amp; time scales, what weather aspects matter, forecast lead time need to be able to respond, etc.</a:t>
            </a:r>
          </a:p>
          <a:p>
            <a:r>
              <a:rPr lang="en-US" altLang="zh-CN" dirty="0" smtClean="0">
                <a:ea typeface="ＭＳ Ｐゴシック" charset="-128"/>
              </a:rPr>
              <a:t>Even for similar users, readiness to cope with impacts vary significantly (e.g., 1 inch of snow for DIA is no big deal but would be shutting airport down for ATL)</a:t>
            </a:r>
          </a:p>
          <a:p>
            <a:r>
              <a:rPr lang="en-US" altLang="zh-CN" dirty="0" smtClean="0">
                <a:ea typeface="ＭＳ Ｐゴシック" charset="-128"/>
              </a:rPr>
              <a:t>Other factors that affect aviation may be runway construction, president flying into that location, etc.</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B38EC6A-32A0-42C0-820F-FCF2562D7201}" type="slidenum">
              <a:rPr lang="en-US" altLang="zh-CN" sz="1200">
                <a:solidFill>
                  <a:prstClr val="black"/>
                </a:solidFill>
              </a:rPr>
              <a:pPr eaLnBrk="1" hangingPunct="1"/>
              <a:t>6</a:t>
            </a:fld>
            <a:endParaRPr lang="en-US" altLang="zh-CN" sz="1200">
              <a:solidFill>
                <a:prstClr val="black"/>
              </a:solidFill>
            </a:endParaRPr>
          </a:p>
        </p:txBody>
      </p:sp>
    </p:spTree>
    <p:extLst>
      <p:ext uri="{BB962C8B-B14F-4D97-AF65-F5344CB8AC3E}">
        <p14:creationId xmlns:p14="http://schemas.microsoft.com/office/powerpoint/2010/main" val="105340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So</a:t>
            </a:r>
            <a:r>
              <a:rPr lang="en-US" altLang="zh-CN" baseline="0" dirty="0" smtClean="0"/>
              <a:t> , we need some operation shifts</a:t>
            </a:r>
            <a:r>
              <a:rPr lang="zh-CN" altLang="en-US" baseline="0" dirty="0" smtClean="0"/>
              <a:t>：</a:t>
            </a:r>
            <a:endParaRPr lang="en-US" altLang="zh-CN" baseline="0" dirty="0" smtClean="0"/>
          </a:p>
          <a:p>
            <a:r>
              <a:rPr lang="en-US" altLang="zh-CN" dirty="0" smtClean="0"/>
              <a:t>That is,</a:t>
            </a:r>
          </a:p>
          <a:p>
            <a:r>
              <a:rPr lang="en-US" altLang="zh-CN" dirty="0" smtClean="0"/>
              <a:t>Phenomenon-</a:t>
            </a:r>
            <a:r>
              <a:rPr lang="en-US" altLang="zh-CN" baseline="0" dirty="0" smtClean="0"/>
              <a:t>based forecast to impacted-based forecast</a:t>
            </a:r>
          </a:p>
          <a:p>
            <a:r>
              <a:rPr lang="en-US" altLang="zh-CN" baseline="0" dirty="0" smtClean="0"/>
              <a:t>Product-based service to decision support services </a:t>
            </a:r>
          </a:p>
          <a:p>
            <a:r>
              <a:rPr lang="en-US" altLang="zh-CN" baseline="0" dirty="0" smtClean="0"/>
              <a:t>Meteorological threshold based warning to impact threshold based warning or risk-based warning</a:t>
            </a:r>
          </a:p>
          <a:p>
            <a:endParaRPr lang="en-US" altLang="zh-CN" baseline="0" dirty="0" smtClean="0"/>
          </a:p>
          <a:p>
            <a:r>
              <a:rPr lang="en-US" altLang="zh-CN" baseline="0" dirty="0" smtClean="0"/>
              <a:t>Currently, in the operational community, more and more probabilistic forecasts products are generated, </a:t>
            </a:r>
          </a:p>
          <a:p>
            <a:r>
              <a:rPr lang="en-US" altLang="zh-CN" baseline="0" dirty="0" smtClean="0"/>
              <a:t>There is a transition from deterministic (best guess) to probabilistic forecasts (ensemble forecast) taking place.</a:t>
            </a:r>
          </a:p>
          <a:p>
            <a:r>
              <a:rPr lang="en-US" altLang="zh-CN" baseline="0" dirty="0" smtClean="0"/>
              <a:t>This provides a good opportunity to generate impact-related information by using ensemble forecasts.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7</a:t>
            </a:fld>
            <a:endParaRPr lang="zh-CN" altLang="en-US"/>
          </a:p>
        </p:txBody>
      </p:sp>
    </p:spTree>
    <p:extLst>
      <p:ext uri="{BB962C8B-B14F-4D97-AF65-F5344CB8AC3E}">
        <p14:creationId xmlns:p14="http://schemas.microsoft.com/office/powerpoint/2010/main" val="14484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The Ensemble forecast</a:t>
            </a:r>
            <a:r>
              <a:rPr lang="en-US" altLang="zh-CN" baseline="0" dirty="0" smtClean="0"/>
              <a:t> systems have been developed to estimate so-called flow-dependent forecast uncertainty.</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9</a:t>
            </a:fld>
            <a:endParaRPr lang="zh-CN" altLang="en-US"/>
          </a:p>
        </p:txBody>
      </p:sp>
    </p:spTree>
    <p:extLst>
      <p:ext uri="{BB962C8B-B14F-4D97-AF65-F5344CB8AC3E}">
        <p14:creationId xmlns:p14="http://schemas.microsoft.com/office/powerpoint/2010/main" val="51164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Using</a:t>
            </a:r>
            <a:r>
              <a:rPr lang="en-US" altLang="zh-CN" baseline="0" dirty="0" smtClean="0"/>
              <a:t> ensemble forecast to drive other models</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17</a:t>
            </a:fld>
            <a:endParaRPr lang="zh-CN" altLang="en-US"/>
          </a:p>
        </p:txBody>
      </p:sp>
    </p:spTree>
    <p:extLst>
      <p:ext uri="{BB962C8B-B14F-4D97-AF65-F5344CB8AC3E}">
        <p14:creationId xmlns:p14="http://schemas.microsoft.com/office/powerpoint/2010/main" val="1029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17575" y="744538"/>
            <a:ext cx="4962525" cy="3722687"/>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charset="-122"/>
              </a:rPr>
              <a:t>These</a:t>
            </a:r>
            <a:r>
              <a:rPr lang="en-US" altLang="zh-CN" baseline="0" dirty="0" smtClean="0">
                <a:ea typeface="宋体" charset="-122"/>
              </a:rPr>
              <a:t> plots are </a:t>
            </a:r>
            <a:r>
              <a:rPr lang="en-US" altLang="zh-CN" dirty="0" smtClean="0">
                <a:ea typeface="宋体" charset="-122"/>
              </a:rPr>
              <a:t> from UK</a:t>
            </a:r>
            <a:r>
              <a:rPr lang="en-US" altLang="zh-CN" baseline="0" dirty="0" smtClean="0">
                <a:ea typeface="宋体" charset="-122"/>
              </a:rPr>
              <a:t> </a:t>
            </a:r>
            <a:r>
              <a:rPr lang="en-US" altLang="zh-CN" dirty="0" smtClean="0">
                <a:ea typeface="宋体" charset="-122"/>
              </a:rPr>
              <a:t>met office, it</a:t>
            </a:r>
            <a:r>
              <a:rPr lang="en-US" altLang="zh-CN" baseline="0" dirty="0" smtClean="0">
                <a:ea typeface="宋体" charset="-122"/>
              </a:rPr>
              <a:t> is storm surge ensemble driven by Ensemble forecast, left is mean &amp; spread of surge, and right is the probability of surge larger than 1m.</a:t>
            </a:r>
            <a:endParaRPr lang="zh-CN" altLang="en-US" dirty="0" smtClean="0">
              <a:ea typeface="宋体" charset="-122"/>
            </a:endParaRPr>
          </a:p>
        </p:txBody>
      </p:sp>
    </p:spTree>
    <p:extLst>
      <p:ext uri="{BB962C8B-B14F-4D97-AF65-F5344CB8AC3E}">
        <p14:creationId xmlns:p14="http://schemas.microsoft.com/office/powerpoint/2010/main" val="95591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pPr>
                <a:defRPr/>
              </a:pPr>
              <a:t>‹nº›</a:t>
            </a:fld>
            <a:endParaRPr lang="en-US" altLang="en-US"/>
          </a:p>
        </p:txBody>
      </p:sp>
    </p:spTree>
    <p:extLst>
      <p:ext uri="{BB962C8B-B14F-4D97-AF65-F5344CB8AC3E}">
        <p14:creationId xmlns:p14="http://schemas.microsoft.com/office/powerpoint/2010/main" val="260569611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pPr>
                <a:defRPr/>
              </a:pPr>
              <a:t>‹nº›</a:t>
            </a:fld>
            <a:endParaRPr lang="en-US" altLang="en-US"/>
          </a:p>
        </p:txBody>
      </p:sp>
    </p:spTree>
    <p:extLst>
      <p:ext uri="{BB962C8B-B14F-4D97-AF65-F5344CB8AC3E}">
        <p14:creationId xmlns:p14="http://schemas.microsoft.com/office/powerpoint/2010/main" val="102444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pPr>
                <a:defRPr/>
              </a:pPr>
              <a:t>‹nº›</a:t>
            </a:fld>
            <a:endParaRPr lang="en-US" altLang="en-US"/>
          </a:p>
        </p:txBody>
      </p:sp>
    </p:spTree>
    <p:extLst>
      <p:ext uri="{BB962C8B-B14F-4D97-AF65-F5344CB8AC3E}">
        <p14:creationId xmlns:p14="http://schemas.microsoft.com/office/powerpoint/2010/main" val="40852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pPr>
                <a:defRPr/>
              </a:pPr>
              <a:t>‹nº›</a:t>
            </a:fld>
            <a:endParaRPr lang="en-US" altLang="en-US"/>
          </a:p>
        </p:txBody>
      </p:sp>
    </p:spTree>
    <p:extLst>
      <p:ext uri="{BB962C8B-B14F-4D97-AF65-F5344CB8AC3E}">
        <p14:creationId xmlns:p14="http://schemas.microsoft.com/office/powerpoint/2010/main" val="112205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pPr>
                <a:defRPr/>
              </a:pPr>
              <a:t>‹nº›</a:t>
            </a:fld>
            <a:endParaRPr lang="en-US" altLang="en-US"/>
          </a:p>
        </p:txBody>
      </p:sp>
    </p:spTree>
    <p:extLst>
      <p:ext uri="{BB962C8B-B14F-4D97-AF65-F5344CB8AC3E}">
        <p14:creationId xmlns:p14="http://schemas.microsoft.com/office/powerpoint/2010/main" val="292912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273925" cy="70643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68313" y="1557338"/>
            <a:ext cx="4027487" cy="4464050"/>
          </a:xfrm>
        </p:spPr>
        <p:txBody>
          <a:bodyPr/>
          <a:lstStyle/>
          <a:p>
            <a:endParaRPr lang="en-US"/>
          </a:p>
        </p:txBody>
      </p:sp>
      <p:sp>
        <p:nvSpPr>
          <p:cNvPr id="4" name="Text Placeholder 3"/>
          <p:cNvSpPr>
            <a:spLocks noGrp="1"/>
          </p:cNvSpPr>
          <p:nvPr>
            <p:ph type="body" sz="half" idx="2"/>
          </p:nvPr>
        </p:nvSpPr>
        <p:spPr>
          <a:xfrm>
            <a:off x="4648200" y="1557338"/>
            <a:ext cx="4027488"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248400"/>
            <a:ext cx="2592388" cy="476250"/>
          </a:xfrm>
        </p:spPr>
        <p:txBody>
          <a:bodyPr/>
          <a:lstStyle>
            <a:lvl1pPr>
              <a:defRPr/>
            </a:lvl1pPr>
          </a:lstStyle>
          <a:p>
            <a:endParaRPr lang="fr-FR" altLang="en-US"/>
          </a:p>
        </p:txBody>
      </p:sp>
    </p:spTree>
    <p:extLst>
      <p:ext uri="{BB962C8B-B14F-4D97-AF65-F5344CB8AC3E}">
        <p14:creationId xmlns:p14="http://schemas.microsoft.com/office/powerpoint/2010/main" val="8959845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3BCBCCE-D33B-4E41-B1D8-17CEEFDA2714}" type="slidenum">
              <a:rPr lang="en-US" altLang="en-US"/>
              <a:pPr>
                <a:defRPr/>
              </a:pPr>
              <a:t>‹nº›</a:t>
            </a:fld>
            <a:endParaRPr lang="en-US" altLang="en-US"/>
          </a:p>
        </p:txBody>
      </p:sp>
    </p:spTree>
    <p:extLst>
      <p:ext uri="{BB962C8B-B14F-4D97-AF65-F5344CB8AC3E}">
        <p14:creationId xmlns:p14="http://schemas.microsoft.com/office/powerpoint/2010/main" val="283110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59B2940E-EB40-4946-9AE2-61574EAB9C90}" type="slidenum">
              <a:rPr lang="en-US" altLang="en-US"/>
              <a:pPr>
                <a:defRPr/>
              </a:pPr>
              <a:t>‹nº›</a:t>
            </a:fld>
            <a:endParaRPr lang="en-US" altLang="en-US"/>
          </a:p>
        </p:txBody>
      </p:sp>
    </p:spTree>
    <p:extLst>
      <p:ext uri="{BB962C8B-B14F-4D97-AF65-F5344CB8AC3E}">
        <p14:creationId xmlns:p14="http://schemas.microsoft.com/office/powerpoint/2010/main" val="22122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E30490E-B785-423F-A597-013F3AD8AD13}" type="slidenum">
              <a:rPr lang="en-US" altLang="en-US"/>
              <a:pPr>
                <a:defRPr/>
              </a:pPr>
              <a:t>‹nº›</a:t>
            </a:fld>
            <a:endParaRPr lang="en-US" altLang="en-US"/>
          </a:p>
        </p:txBody>
      </p:sp>
    </p:spTree>
    <p:extLst>
      <p:ext uri="{BB962C8B-B14F-4D97-AF65-F5344CB8AC3E}">
        <p14:creationId xmlns:p14="http://schemas.microsoft.com/office/powerpoint/2010/main" val="385439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3F02BF72-DBA2-437C-98A9-56C461A87710}" type="slidenum">
              <a:rPr lang="en-US" altLang="en-US"/>
              <a:pPr>
                <a:defRPr/>
              </a:pPr>
              <a:t>‹nº›</a:t>
            </a:fld>
            <a:endParaRPr lang="en-US" altLang="en-US"/>
          </a:p>
        </p:txBody>
      </p:sp>
    </p:spTree>
    <p:extLst>
      <p:ext uri="{BB962C8B-B14F-4D97-AF65-F5344CB8AC3E}">
        <p14:creationId xmlns:p14="http://schemas.microsoft.com/office/powerpoint/2010/main" val="113568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B25B1178-FC1B-4A13-8877-97E22A57EEFD}" type="slidenum">
              <a:rPr lang="en-US" altLang="en-US"/>
              <a:pPr>
                <a:defRPr/>
              </a:pPr>
              <a:t>‹nº›</a:t>
            </a:fld>
            <a:endParaRPr lang="en-US" altLang="en-US"/>
          </a:p>
        </p:txBody>
      </p:sp>
    </p:spTree>
    <p:extLst>
      <p:ext uri="{BB962C8B-B14F-4D97-AF65-F5344CB8AC3E}">
        <p14:creationId xmlns:p14="http://schemas.microsoft.com/office/powerpoint/2010/main" val="248690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pPr>
                <a:defRPr/>
              </a:pPr>
              <a:t>‹nº›</a:t>
            </a:fld>
            <a:endParaRPr lang="en-US" altLang="en-US"/>
          </a:p>
        </p:txBody>
      </p:sp>
    </p:spTree>
    <p:extLst>
      <p:ext uri="{BB962C8B-B14F-4D97-AF65-F5344CB8AC3E}">
        <p14:creationId xmlns:p14="http://schemas.microsoft.com/office/powerpoint/2010/main" val="232338747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9526181F-912E-4D63-9AA5-64C2FD786452}" type="slidenum">
              <a:rPr lang="en-US" altLang="en-US"/>
              <a:pPr>
                <a:defRPr/>
              </a:pPr>
              <a:t>‹nº›</a:t>
            </a:fld>
            <a:endParaRPr lang="en-US" altLang="en-US"/>
          </a:p>
        </p:txBody>
      </p:sp>
    </p:spTree>
    <p:extLst>
      <p:ext uri="{BB962C8B-B14F-4D97-AF65-F5344CB8AC3E}">
        <p14:creationId xmlns:p14="http://schemas.microsoft.com/office/powerpoint/2010/main" val="142968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6DB8C80F-737F-4171-AFE6-FA1D27CDCA0C}" type="slidenum">
              <a:rPr lang="en-US" altLang="en-US"/>
              <a:pPr>
                <a:defRPr/>
              </a:pPr>
              <a:t>‹nº›</a:t>
            </a:fld>
            <a:endParaRPr lang="en-US" altLang="en-US"/>
          </a:p>
        </p:txBody>
      </p:sp>
    </p:spTree>
    <p:extLst>
      <p:ext uri="{BB962C8B-B14F-4D97-AF65-F5344CB8AC3E}">
        <p14:creationId xmlns:p14="http://schemas.microsoft.com/office/powerpoint/2010/main" val="402081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13C79BC2-A3D8-4028-B291-16D85871EE7E}" type="slidenum">
              <a:rPr lang="en-US" altLang="en-US"/>
              <a:pPr>
                <a:defRPr/>
              </a:pPr>
              <a:t>‹nº›</a:t>
            </a:fld>
            <a:endParaRPr lang="en-US" altLang="en-US"/>
          </a:p>
        </p:txBody>
      </p:sp>
    </p:spTree>
    <p:extLst>
      <p:ext uri="{BB962C8B-B14F-4D97-AF65-F5344CB8AC3E}">
        <p14:creationId xmlns:p14="http://schemas.microsoft.com/office/powerpoint/2010/main" val="6771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775B02EE-969F-46E3-ADCA-C3FA928C7956}" type="slidenum">
              <a:rPr lang="en-US" altLang="en-US"/>
              <a:pPr>
                <a:defRPr/>
              </a:pPr>
              <a:t>‹nº›</a:t>
            </a:fld>
            <a:endParaRPr lang="en-US" altLang="en-US"/>
          </a:p>
        </p:txBody>
      </p:sp>
    </p:spTree>
    <p:extLst>
      <p:ext uri="{BB962C8B-B14F-4D97-AF65-F5344CB8AC3E}">
        <p14:creationId xmlns:p14="http://schemas.microsoft.com/office/powerpoint/2010/main" val="2307471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72D82CE3-C76A-4CB3-8F04-0A92C9EBF9E1}" type="slidenum">
              <a:rPr lang="en-US" altLang="en-US"/>
              <a:pPr>
                <a:defRPr/>
              </a:pPr>
              <a:t>‹nº›</a:t>
            </a:fld>
            <a:endParaRPr lang="en-US" altLang="en-US"/>
          </a:p>
        </p:txBody>
      </p:sp>
    </p:spTree>
    <p:extLst>
      <p:ext uri="{BB962C8B-B14F-4D97-AF65-F5344CB8AC3E}">
        <p14:creationId xmlns:p14="http://schemas.microsoft.com/office/powerpoint/2010/main" val="2288543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F89D34-ECAD-454E-A539-FDE853FA980D}" type="slidenum">
              <a:rPr lang="en-US" altLang="en-US"/>
              <a:pPr>
                <a:defRPr/>
              </a:pPr>
              <a:t>‹nº›</a:t>
            </a:fld>
            <a:endParaRPr lang="en-US" altLang="en-US"/>
          </a:p>
        </p:txBody>
      </p:sp>
    </p:spTree>
    <p:extLst>
      <p:ext uri="{BB962C8B-B14F-4D97-AF65-F5344CB8AC3E}">
        <p14:creationId xmlns:p14="http://schemas.microsoft.com/office/powerpoint/2010/main" val="115752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pPr>
                <a:defRPr/>
              </a:pPr>
              <a:t>‹nº›</a:t>
            </a:fld>
            <a:endParaRPr lang="en-US" altLang="en-US"/>
          </a:p>
        </p:txBody>
      </p:sp>
    </p:spTree>
    <p:extLst>
      <p:ext uri="{BB962C8B-B14F-4D97-AF65-F5344CB8AC3E}">
        <p14:creationId xmlns:p14="http://schemas.microsoft.com/office/powerpoint/2010/main" val="298483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pPr>
                <a:defRPr/>
              </a:pPr>
              <a:t>‹nº›</a:t>
            </a:fld>
            <a:endParaRPr lang="en-US" altLang="en-US"/>
          </a:p>
        </p:txBody>
      </p:sp>
    </p:spTree>
    <p:extLst>
      <p:ext uri="{BB962C8B-B14F-4D97-AF65-F5344CB8AC3E}">
        <p14:creationId xmlns:p14="http://schemas.microsoft.com/office/powerpoint/2010/main" val="19479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pPr>
                <a:defRPr/>
              </a:pPr>
              <a:t>‹nº›</a:t>
            </a:fld>
            <a:endParaRPr lang="en-US" altLang="en-US"/>
          </a:p>
        </p:txBody>
      </p:sp>
    </p:spTree>
    <p:extLst>
      <p:ext uri="{BB962C8B-B14F-4D97-AF65-F5344CB8AC3E}">
        <p14:creationId xmlns:p14="http://schemas.microsoft.com/office/powerpoint/2010/main" val="26656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pPr>
                <a:defRPr/>
              </a:pPr>
              <a:t>‹nº›</a:t>
            </a:fld>
            <a:endParaRPr lang="en-US" altLang="en-US"/>
          </a:p>
        </p:txBody>
      </p:sp>
    </p:spTree>
    <p:extLst>
      <p:ext uri="{BB962C8B-B14F-4D97-AF65-F5344CB8AC3E}">
        <p14:creationId xmlns:p14="http://schemas.microsoft.com/office/powerpoint/2010/main" val="137315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pPr>
                <a:defRPr/>
              </a:pPr>
              <a:t>‹nº›</a:t>
            </a:fld>
            <a:endParaRPr lang="en-US" altLang="en-US"/>
          </a:p>
        </p:txBody>
      </p:sp>
    </p:spTree>
    <p:extLst>
      <p:ext uri="{BB962C8B-B14F-4D97-AF65-F5344CB8AC3E}">
        <p14:creationId xmlns:p14="http://schemas.microsoft.com/office/powerpoint/2010/main" val="255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pPr>
                <a:defRPr/>
              </a:pPr>
              <a:t>‹nº›</a:t>
            </a:fld>
            <a:endParaRPr lang="en-US" altLang="en-US"/>
          </a:p>
        </p:txBody>
      </p:sp>
    </p:spTree>
    <p:extLst>
      <p:ext uri="{BB962C8B-B14F-4D97-AF65-F5344CB8AC3E}">
        <p14:creationId xmlns:p14="http://schemas.microsoft.com/office/powerpoint/2010/main" val="252885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pPr>
                <a:defRPr/>
              </a:pPr>
              <a:t>‹nº›</a:t>
            </a:fld>
            <a:endParaRPr lang="en-US" altLang="en-US"/>
          </a:p>
        </p:txBody>
      </p:sp>
    </p:spTree>
    <p:extLst>
      <p:ext uri="{BB962C8B-B14F-4D97-AF65-F5344CB8AC3E}">
        <p14:creationId xmlns:p14="http://schemas.microsoft.com/office/powerpoint/2010/main" val="1755971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77" r:id="rId14"/>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AD618649-76CE-41B1-8373-983EEFD00000}" type="slidenum">
              <a:rPr lang="en-US" altLang="en-US"/>
              <a:pPr>
                <a:defRPr/>
              </a:pPr>
              <a:t>‹nº›</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pitchFamily="34"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pitchFamily="34"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pitchFamily="34"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gi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3.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3.xml"/><Relationship Id="rId2"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jpe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emf"/><Relationship Id="rId1" Type="http://schemas.openxmlformats.org/officeDocument/2006/relationships/slideLayout" Target="../slideLayouts/slideLayout8.xml"/><Relationship Id="rId2"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17475" y="2276872"/>
            <a:ext cx="8702675" cy="1872209"/>
          </a:xfrm>
        </p:spPr>
        <p:txBody>
          <a:bodyPr/>
          <a:lstStyle/>
          <a:p>
            <a:r>
              <a:rPr lang="en-US" altLang="zh-CN" sz="3200" b="1" dirty="0">
                <a:latin typeface="Arial" charset="0"/>
                <a:ea typeface="Arial" charset="0"/>
                <a:cs typeface="Arial" charset="0"/>
              </a:rPr>
              <a:t>Translating weather forecasts into impact-relevant information: </a:t>
            </a:r>
            <a:r>
              <a:rPr lang="en-US" altLang="zh-CN" sz="3200" b="1" dirty="0" smtClean="0">
                <a:latin typeface="Arial" charset="0"/>
                <a:ea typeface="Arial" charset="0"/>
                <a:cs typeface="Arial" charset="0"/>
              </a:rPr>
              <a:t/>
            </a:r>
            <a:br>
              <a:rPr lang="en-US" altLang="zh-CN" sz="3200" b="1" dirty="0" smtClean="0">
                <a:latin typeface="Arial" charset="0"/>
                <a:ea typeface="Arial" charset="0"/>
                <a:cs typeface="Arial" charset="0"/>
              </a:rPr>
            </a:br>
            <a:r>
              <a:rPr lang="en-US" altLang="zh-CN" sz="3200" b="1" dirty="0" smtClean="0">
                <a:latin typeface="Arial" charset="0"/>
                <a:ea typeface="Arial" charset="0"/>
                <a:cs typeface="Arial" charset="0"/>
              </a:rPr>
              <a:t>Practice </a:t>
            </a:r>
            <a:r>
              <a:rPr lang="en-US" altLang="zh-CN" sz="3200" b="1" dirty="0">
                <a:latin typeface="Arial" charset="0"/>
                <a:ea typeface="Arial" charset="0"/>
                <a:cs typeface="Arial" charset="0"/>
              </a:rPr>
              <a:t>of impact-based forecast in weather forecast operation</a:t>
            </a:r>
            <a:endParaRPr lang="en-US" altLang="en-US" sz="2600" b="1" dirty="0">
              <a:latin typeface="Arial" charset="0"/>
              <a:ea typeface="Arial" charset="0"/>
              <a:cs typeface="Arial" charset="0"/>
            </a:endParaRPr>
          </a:p>
        </p:txBody>
      </p:sp>
      <p:sp>
        <p:nvSpPr>
          <p:cNvPr id="5123" name="Title 9"/>
          <p:cNvSpPr txBox="1">
            <a:spLocks/>
          </p:cNvSpPr>
          <p:nvPr/>
        </p:nvSpPr>
        <p:spPr bwMode="auto">
          <a:xfrm>
            <a:off x="117475" y="6453188"/>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pPr>
            <a:r>
              <a:rPr lang="en-US" altLang="en-US" sz="1200" dirty="0">
                <a:cs typeface="Arial" charset="0"/>
              </a:rPr>
              <a:t>WMO; WDS</a:t>
            </a:r>
          </a:p>
        </p:txBody>
      </p:sp>
      <p:sp>
        <p:nvSpPr>
          <p:cNvPr id="5124" name="Rectangle 6"/>
          <p:cNvSpPr>
            <a:spLocks noGrp="1" noChangeArrowheads="1"/>
          </p:cNvSpPr>
          <p:nvPr>
            <p:ph type="subTitle" idx="1"/>
          </p:nvPr>
        </p:nvSpPr>
        <p:spPr>
          <a:xfrm>
            <a:off x="251520" y="4365104"/>
            <a:ext cx="8713787" cy="1800200"/>
          </a:xfrm>
        </p:spPr>
        <p:txBody>
          <a:bodyPr/>
          <a:lstStyle/>
          <a:p>
            <a:pPr>
              <a:lnSpc>
                <a:spcPct val="80000"/>
              </a:lnSpc>
            </a:pPr>
            <a:r>
              <a:rPr lang="en-GB" altLang="en-US" sz="1600" dirty="0" smtClean="0">
                <a:latin typeface="Arial" charset="0"/>
              </a:rPr>
              <a:t>Alice </a:t>
            </a:r>
            <a:r>
              <a:rPr lang="en-GB" altLang="en-US" sz="1600" dirty="0" err="1" smtClean="0">
                <a:latin typeface="Arial" charset="0"/>
              </a:rPr>
              <a:t>Soares</a:t>
            </a:r>
            <a:endParaRPr lang="en-GB" altLang="en-US" sz="1600" dirty="0" smtClean="0">
              <a:latin typeface="Arial" charset="0"/>
            </a:endParaRPr>
          </a:p>
          <a:p>
            <a:pPr>
              <a:lnSpc>
                <a:spcPct val="80000"/>
              </a:lnSpc>
            </a:pPr>
            <a:r>
              <a:rPr lang="en-GB" altLang="en-US" sz="1600" dirty="0" smtClean="0">
                <a:latin typeface="Arial" charset="0"/>
              </a:rPr>
              <a:t>Scientific Officer</a:t>
            </a:r>
            <a:endParaRPr lang="en-GB" altLang="en-US" sz="1600" dirty="0">
              <a:latin typeface="Arial" charset="0"/>
            </a:endParaRPr>
          </a:p>
          <a:p>
            <a:pPr>
              <a:lnSpc>
                <a:spcPct val="80000"/>
              </a:lnSpc>
            </a:pPr>
            <a:r>
              <a:rPr lang="en-GB" altLang="en-US" sz="1600" dirty="0" smtClean="0">
                <a:latin typeface="Arial" charset="0"/>
              </a:rPr>
              <a:t>Data-Processing </a:t>
            </a:r>
            <a:r>
              <a:rPr lang="en-GB" altLang="en-US" sz="1600" dirty="0">
                <a:latin typeface="Arial" charset="0"/>
              </a:rPr>
              <a:t>and Forecasting </a:t>
            </a:r>
            <a:r>
              <a:rPr lang="en-GB" altLang="en-US" sz="1600" dirty="0" smtClean="0">
                <a:latin typeface="Arial" charset="0"/>
              </a:rPr>
              <a:t>Systems (DPFS) Division </a:t>
            </a:r>
            <a:endParaRPr lang="en-GB" altLang="en-US" sz="1600" dirty="0">
              <a:latin typeface="Arial" charset="0"/>
            </a:endParaRPr>
          </a:p>
          <a:p>
            <a:pPr>
              <a:lnSpc>
                <a:spcPct val="80000"/>
              </a:lnSpc>
            </a:pPr>
            <a:r>
              <a:rPr lang="en-GB" altLang="en-US" sz="1600" u="sng" dirty="0" err="1" smtClean="0">
                <a:latin typeface="Arial" charset="0"/>
              </a:rPr>
              <a:t>asoares@wmo.int</a:t>
            </a:r>
            <a:endParaRPr lang="en-GB" altLang="en-US" sz="1600" u="sng" dirty="0" smtClean="0">
              <a:latin typeface="Arial" charset="0"/>
            </a:endParaRPr>
          </a:p>
          <a:p>
            <a:pPr>
              <a:lnSpc>
                <a:spcPct val="80000"/>
              </a:lnSpc>
            </a:pPr>
            <a:endParaRPr lang="en-GB" altLang="en-US" sz="1600" dirty="0">
              <a:latin typeface="Arial" charset="0"/>
            </a:endParaRPr>
          </a:p>
          <a:p>
            <a:pPr>
              <a:lnSpc>
                <a:spcPct val="80000"/>
              </a:lnSpc>
            </a:pPr>
            <a:endParaRPr lang="en-GB" altLang="en-US" sz="1600" dirty="0" smtClean="0">
              <a:latin typeface="Arial" charset="0"/>
            </a:endParaRPr>
          </a:p>
          <a:p>
            <a:pPr>
              <a:lnSpc>
                <a:spcPct val="80000"/>
              </a:lnSpc>
            </a:pPr>
            <a:r>
              <a:rPr lang="pt-PT" altLang="en-US" sz="1600" dirty="0" err="1" smtClean="0">
                <a:latin typeface="Arial" charset="0"/>
              </a:rPr>
              <a:t>Curaçao</a:t>
            </a:r>
            <a:r>
              <a:rPr lang="pt-PT" altLang="en-US" sz="1600" dirty="0" smtClean="0">
                <a:latin typeface="Arial" charset="0"/>
              </a:rPr>
              <a:t>, 10-13 </a:t>
            </a:r>
            <a:r>
              <a:rPr lang="pt-PT" altLang="en-US" sz="1600" dirty="0" err="1" smtClean="0">
                <a:latin typeface="Arial" charset="0"/>
              </a:rPr>
              <a:t>October</a:t>
            </a:r>
            <a:r>
              <a:rPr lang="pt-PT" altLang="en-US" sz="1600" dirty="0" smtClean="0">
                <a:latin typeface="Arial" charset="0"/>
              </a:rPr>
              <a:t> 2016</a:t>
            </a:r>
            <a:endParaRPr lang="en-GB" altLang="en-US" sz="1600" dirty="0">
              <a:latin typeface="Arial" charset="0"/>
            </a:endParaRPr>
          </a:p>
          <a:p>
            <a:pPr>
              <a:lnSpc>
                <a:spcPct val="80000"/>
              </a:lnSpc>
            </a:pPr>
            <a:endParaRPr lang="en-GB" altLang="en-US" sz="1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5" name="Line 5"/>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nvGrpSpPr>
          <p:cNvPr id="1049610" name="Group 10"/>
          <p:cNvGrpSpPr>
            <a:grpSpLocks/>
          </p:cNvGrpSpPr>
          <p:nvPr/>
        </p:nvGrpSpPr>
        <p:grpSpPr bwMode="auto">
          <a:xfrm>
            <a:off x="381000" y="609600"/>
            <a:ext cx="6477000" cy="6059488"/>
            <a:chOff x="240" y="384"/>
            <a:chExt cx="4080" cy="3817"/>
          </a:xfrm>
        </p:grpSpPr>
        <p:pic>
          <p:nvPicPr>
            <p:cNvPr id="1049602" name="Picture 2"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384"/>
              <a:ext cx="4080" cy="38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49609" name="Group 9"/>
            <p:cNvGrpSpPr>
              <a:grpSpLocks/>
            </p:cNvGrpSpPr>
            <p:nvPr/>
          </p:nvGrpSpPr>
          <p:grpSpPr bwMode="auto">
            <a:xfrm>
              <a:off x="1680" y="1440"/>
              <a:ext cx="1536" cy="1200"/>
              <a:chOff x="1680" y="1440"/>
              <a:chExt cx="1536" cy="1200"/>
            </a:xfrm>
          </p:grpSpPr>
          <p:sp>
            <p:nvSpPr>
              <p:cNvPr id="1049603" name="Oval 3"/>
              <p:cNvSpPr>
                <a:spLocks noChangeArrowheads="1"/>
              </p:cNvSpPr>
              <p:nvPr/>
            </p:nvSpPr>
            <p:spPr bwMode="auto">
              <a:xfrm>
                <a:off x="1680" y="1440"/>
                <a:ext cx="1536" cy="1200"/>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49604" name="Oval 4"/>
              <p:cNvSpPr>
                <a:spLocks noChangeArrowheads="1"/>
              </p:cNvSpPr>
              <p:nvPr/>
            </p:nvSpPr>
            <p:spPr bwMode="auto">
              <a:xfrm>
                <a:off x="2352" y="1968"/>
                <a:ext cx="192" cy="192"/>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grpSp>
        <p:sp>
          <p:nvSpPr>
            <p:cNvPr id="1049606" name="Line 6"/>
            <p:cNvSpPr>
              <a:spLocks noChangeShapeType="1"/>
            </p:cNvSpPr>
            <p:nvPr/>
          </p:nvSpPr>
          <p:spPr bwMode="auto">
            <a:xfrm flipV="1">
              <a:off x="2448" y="384"/>
              <a:ext cx="1488" cy="168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sp>
        <p:nvSpPr>
          <p:cNvPr id="1049607" name="Text Box 7"/>
          <p:cNvSpPr txBox="1">
            <a:spLocks noChangeArrowheads="1"/>
          </p:cNvSpPr>
          <p:nvPr/>
        </p:nvSpPr>
        <p:spPr bwMode="auto">
          <a:xfrm>
            <a:off x="1371600" y="5257800"/>
            <a:ext cx="914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bg1"/>
                </a:solidFill>
              </a:rPr>
              <a:t>Réunion</a:t>
            </a:r>
          </a:p>
        </p:txBody>
      </p:sp>
      <p:sp>
        <p:nvSpPr>
          <p:cNvPr id="1049608"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44000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626" name="Picture 2"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50639" name="Group 15"/>
          <p:cNvGrpSpPr>
            <a:grpSpLocks/>
          </p:cNvGrpSpPr>
          <p:nvPr/>
        </p:nvGrpSpPr>
        <p:grpSpPr bwMode="auto">
          <a:xfrm>
            <a:off x="990600" y="2743200"/>
            <a:ext cx="3886200" cy="3124200"/>
            <a:chOff x="624" y="1728"/>
            <a:chExt cx="2448" cy="1968"/>
          </a:xfrm>
        </p:grpSpPr>
        <p:sp>
          <p:nvSpPr>
            <p:cNvPr id="1050627" name="Line 3"/>
            <p:cNvSpPr>
              <a:spLocks noChangeShapeType="1"/>
            </p:cNvSpPr>
            <p:nvPr/>
          </p:nvSpPr>
          <p:spPr bwMode="auto">
            <a:xfrm flipH="1">
              <a:off x="816" y="1728"/>
              <a:ext cx="960" cy="96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0628" name="Line 4"/>
            <p:cNvSpPr>
              <a:spLocks noChangeShapeType="1"/>
            </p:cNvSpPr>
            <p:nvPr/>
          </p:nvSpPr>
          <p:spPr bwMode="auto">
            <a:xfrm flipH="1">
              <a:off x="1968" y="2400"/>
              <a:ext cx="1104" cy="1104"/>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0630" name="Oval 6"/>
            <p:cNvSpPr>
              <a:spLocks noChangeArrowheads="1"/>
            </p:cNvSpPr>
            <p:nvPr/>
          </p:nvSpPr>
          <p:spPr bwMode="auto">
            <a:xfrm>
              <a:off x="624" y="2496"/>
              <a:ext cx="1536" cy="1200"/>
            </a:xfrm>
            <a:prstGeom prst="ellipse">
              <a:avLst/>
            </a:prstGeom>
            <a:noFill/>
            <a:ln w="28575">
              <a:solidFill>
                <a:srgbClr val="FF0000"/>
              </a:solidFill>
              <a:prstDash val="dash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0632" name="Line 8"/>
            <p:cNvSpPr>
              <a:spLocks noChangeShapeType="1"/>
            </p:cNvSpPr>
            <p:nvPr/>
          </p:nvSpPr>
          <p:spPr bwMode="auto">
            <a:xfrm flipH="1">
              <a:off x="1392" y="2064"/>
              <a:ext cx="1056" cy="105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0633" name="Oval 9"/>
            <p:cNvSpPr>
              <a:spLocks noChangeArrowheads="1"/>
            </p:cNvSpPr>
            <p:nvPr/>
          </p:nvSpPr>
          <p:spPr bwMode="auto">
            <a:xfrm>
              <a:off x="1296" y="3024"/>
              <a:ext cx="192" cy="192"/>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grpSp>
      <p:grpSp>
        <p:nvGrpSpPr>
          <p:cNvPr id="1050638" name="Group 14"/>
          <p:cNvGrpSpPr>
            <a:grpSpLocks/>
          </p:cNvGrpSpPr>
          <p:nvPr/>
        </p:nvGrpSpPr>
        <p:grpSpPr bwMode="auto">
          <a:xfrm>
            <a:off x="2667000" y="609600"/>
            <a:ext cx="3581400" cy="3581400"/>
            <a:chOff x="1680" y="384"/>
            <a:chExt cx="2256" cy="2256"/>
          </a:xfrm>
        </p:grpSpPr>
        <p:sp>
          <p:nvSpPr>
            <p:cNvPr id="1050629" name="Oval 5"/>
            <p:cNvSpPr>
              <a:spLocks noChangeArrowheads="1"/>
            </p:cNvSpPr>
            <p:nvPr/>
          </p:nvSpPr>
          <p:spPr bwMode="auto">
            <a:xfrm>
              <a:off x="1680" y="1440"/>
              <a:ext cx="1536" cy="1200"/>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50631" name="Oval 7"/>
            <p:cNvSpPr>
              <a:spLocks noChangeArrowheads="1"/>
            </p:cNvSpPr>
            <p:nvPr/>
          </p:nvSpPr>
          <p:spPr bwMode="auto">
            <a:xfrm>
              <a:off x="2352" y="1968"/>
              <a:ext cx="192" cy="192"/>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0634" name="Line 10"/>
            <p:cNvSpPr>
              <a:spLocks noChangeShapeType="1"/>
            </p:cNvSpPr>
            <p:nvPr/>
          </p:nvSpPr>
          <p:spPr bwMode="auto">
            <a:xfrm flipV="1">
              <a:off x="2448" y="384"/>
              <a:ext cx="1488" cy="168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sp>
        <p:nvSpPr>
          <p:cNvPr id="1050635" name="Text Box 11"/>
          <p:cNvSpPr txBox="1">
            <a:spLocks noChangeArrowheads="1"/>
          </p:cNvSpPr>
          <p:nvPr/>
        </p:nvSpPr>
        <p:spPr bwMode="auto">
          <a:xfrm>
            <a:off x="1371600" y="5257800"/>
            <a:ext cx="914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bg1"/>
                </a:solidFill>
              </a:rPr>
              <a:t>Réunion</a:t>
            </a:r>
          </a:p>
        </p:txBody>
      </p:sp>
      <p:sp>
        <p:nvSpPr>
          <p:cNvPr id="1050636" name="AutoShape 12"/>
          <p:cNvSpPr>
            <a:spLocks noChangeArrowheads="1"/>
          </p:cNvSpPr>
          <p:nvPr/>
        </p:nvSpPr>
        <p:spPr bwMode="auto">
          <a:xfrm>
            <a:off x="5410200" y="4419600"/>
            <a:ext cx="3276600" cy="1219200"/>
          </a:xfrm>
          <a:prstGeom prst="roundRect">
            <a:avLst>
              <a:gd name="adj" fmla="val 16667"/>
            </a:avLst>
          </a:prstGeom>
          <a:solidFill>
            <a:srgbClr val="EBD99D"/>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pPr>
            <a:r>
              <a:rPr lang="fr-FR" altLang="en-US" b="1" dirty="0"/>
              <a:t>« </a:t>
            </a:r>
            <a:r>
              <a:rPr lang="fr-FR" altLang="en-US" b="1" dirty="0" smtClean="0"/>
              <a:t>ALL</a:t>
            </a:r>
            <a:r>
              <a:rPr lang="fr-FR" altLang="en-US" b="1" dirty="0"/>
              <a:t> </a:t>
            </a:r>
            <a:r>
              <a:rPr lang="fr-FR" altLang="en-US" b="1" dirty="0" smtClean="0"/>
              <a:t>»</a:t>
            </a:r>
            <a:endParaRPr lang="fr-FR" altLang="en-US" sz="1600" b="1" dirty="0"/>
          </a:p>
          <a:p>
            <a:pPr algn="ctr">
              <a:spcBef>
                <a:spcPct val="20000"/>
              </a:spcBef>
            </a:pPr>
            <a:r>
              <a:rPr lang="fr-FR" altLang="en-US" sz="1600" b="1" dirty="0" smtClean="0"/>
              <a:t>i.e</a:t>
            </a:r>
            <a:r>
              <a:rPr lang="fr-FR" altLang="en-US" sz="1600" b="1" dirty="0"/>
              <a:t>. </a:t>
            </a:r>
            <a:r>
              <a:rPr lang="fr-FR" altLang="en-US" sz="1600" b="1" dirty="0" err="1" smtClean="0"/>
              <a:t>catastrophic</a:t>
            </a:r>
            <a:r>
              <a:rPr lang="fr-FR" altLang="en-US" sz="1600" b="1" dirty="0" smtClean="0"/>
              <a:t> conditions</a:t>
            </a:r>
            <a:endParaRPr lang="fr-FR" altLang="en-US" sz="1600" b="1" dirty="0"/>
          </a:p>
        </p:txBody>
      </p:sp>
      <p:sp>
        <p:nvSpPr>
          <p:cNvPr id="17"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137758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650" name="Picture 1026"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a14="http://schemas.microsoft.com/office/drawing/2010/main" xmlns="">
                <a:solidFill>
                  <a:srgbClr val="FFFFFF"/>
                </a:solidFill>
              </a14:hiddenFill>
            </a:ext>
          </a:extLst>
        </p:spPr>
      </p:pic>
      <p:sp>
        <p:nvSpPr>
          <p:cNvPr id="1051651" name="Line 1027"/>
          <p:cNvSpPr>
            <a:spLocks noChangeShapeType="1"/>
          </p:cNvSpPr>
          <p:nvPr/>
        </p:nvSpPr>
        <p:spPr bwMode="auto">
          <a:xfrm flipH="1">
            <a:off x="1676400" y="3276600"/>
            <a:ext cx="2209800" cy="91440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1652" name="Line 1028"/>
          <p:cNvSpPr>
            <a:spLocks noChangeShapeType="1"/>
          </p:cNvSpPr>
          <p:nvPr/>
        </p:nvSpPr>
        <p:spPr bwMode="auto">
          <a:xfrm flipH="1">
            <a:off x="1295400" y="2743200"/>
            <a:ext cx="1524000" cy="15240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1653" name="Line 1029"/>
          <p:cNvSpPr>
            <a:spLocks noChangeShapeType="1"/>
          </p:cNvSpPr>
          <p:nvPr/>
        </p:nvSpPr>
        <p:spPr bwMode="auto">
          <a:xfrm flipH="1">
            <a:off x="3124200" y="3810000"/>
            <a:ext cx="1752600" cy="1752600"/>
          </a:xfrm>
          <a:prstGeom prst="line">
            <a:avLst/>
          </a:prstGeom>
          <a:noFill/>
          <a:ln w="28575">
            <a:solidFill>
              <a:srgbClr val="FF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1654" name="Oval 1030"/>
          <p:cNvSpPr>
            <a:spLocks noChangeArrowheads="1"/>
          </p:cNvSpPr>
          <p:nvPr/>
        </p:nvSpPr>
        <p:spPr bwMode="auto">
          <a:xfrm>
            <a:off x="2667000" y="2286000"/>
            <a:ext cx="2438400" cy="1905000"/>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51655" name="Oval 1031"/>
          <p:cNvSpPr>
            <a:spLocks noChangeArrowheads="1"/>
          </p:cNvSpPr>
          <p:nvPr/>
        </p:nvSpPr>
        <p:spPr bwMode="auto">
          <a:xfrm>
            <a:off x="990600" y="3962400"/>
            <a:ext cx="2438400" cy="1905000"/>
          </a:xfrm>
          <a:prstGeom prst="ellipse">
            <a:avLst/>
          </a:prstGeom>
          <a:noFill/>
          <a:ln w="28575">
            <a:solidFill>
              <a:srgbClr val="FF0000"/>
            </a:solidFill>
            <a:prstDash val="dash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1656" name="Oval 1032"/>
          <p:cNvSpPr>
            <a:spLocks noChangeArrowheads="1"/>
          </p:cNvSpPr>
          <p:nvPr/>
        </p:nvSpPr>
        <p:spPr bwMode="auto">
          <a:xfrm>
            <a:off x="3733800" y="3124200"/>
            <a:ext cx="304800" cy="3048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1657" name="Line 1033"/>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1658" name="Oval 1034"/>
          <p:cNvSpPr>
            <a:spLocks noChangeArrowheads="1"/>
          </p:cNvSpPr>
          <p:nvPr/>
        </p:nvSpPr>
        <p:spPr bwMode="auto">
          <a:xfrm>
            <a:off x="2057400" y="4800600"/>
            <a:ext cx="304800" cy="304800"/>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1659" name="Line 1035"/>
          <p:cNvSpPr>
            <a:spLocks noChangeShapeType="1"/>
          </p:cNvSpPr>
          <p:nvPr/>
        </p:nvSpPr>
        <p:spPr bwMode="auto">
          <a:xfrm flipV="1">
            <a:off x="3886200" y="609600"/>
            <a:ext cx="2362200" cy="266700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1660" name="Text Box 1036"/>
          <p:cNvSpPr txBox="1">
            <a:spLocks noChangeArrowheads="1"/>
          </p:cNvSpPr>
          <p:nvPr/>
        </p:nvSpPr>
        <p:spPr bwMode="auto">
          <a:xfrm>
            <a:off x="1219200" y="5257800"/>
            <a:ext cx="990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tx2"/>
                </a:solidFill>
              </a:rPr>
              <a:t>Réunion</a:t>
            </a:r>
            <a:endParaRPr lang="fr-FR" altLang="en-US" sz="3200" b="1" i="1">
              <a:solidFill>
                <a:srgbClr val="FFFF00"/>
              </a:solidFill>
              <a:latin typeface="Georgia" pitchFamily="18" charset="0"/>
            </a:endParaRPr>
          </a:p>
        </p:txBody>
      </p:sp>
      <p:sp>
        <p:nvSpPr>
          <p:cNvPr id="1051661" name="Line 1037"/>
          <p:cNvSpPr>
            <a:spLocks noChangeShapeType="1"/>
          </p:cNvSpPr>
          <p:nvPr/>
        </p:nvSpPr>
        <p:spPr bwMode="auto">
          <a:xfrm>
            <a:off x="1676400" y="4191000"/>
            <a:ext cx="533400" cy="762000"/>
          </a:xfrm>
          <a:prstGeom prst="line">
            <a:avLst/>
          </a:prstGeom>
          <a:noFill/>
          <a:ln w="19050">
            <a:solidFill>
              <a:schemeClr val="bg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1662" name="Text Box 1038"/>
          <p:cNvSpPr txBox="1">
            <a:spLocks noChangeArrowheads="1"/>
          </p:cNvSpPr>
          <p:nvPr/>
        </p:nvSpPr>
        <p:spPr bwMode="auto">
          <a:xfrm>
            <a:off x="1143000" y="4495800"/>
            <a:ext cx="83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altLang="en-US" sz="1400">
                <a:solidFill>
                  <a:schemeClr val="bg1"/>
                </a:solidFill>
              </a:rPr>
              <a:t>158 km</a:t>
            </a:r>
          </a:p>
        </p:txBody>
      </p:sp>
      <p:sp>
        <p:nvSpPr>
          <p:cNvPr id="1051663" name="Arc 1039"/>
          <p:cNvSpPr>
            <a:spLocks/>
          </p:cNvSpPr>
          <p:nvPr/>
        </p:nvSpPr>
        <p:spPr bwMode="auto">
          <a:xfrm flipH="1" flipV="1">
            <a:off x="3048000" y="3657600"/>
            <a:ext cx="1524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051664" name="Text Box 1040"/>
          <p:cNvSpPr txBox="1">
            <a:spLocks noChangeArrowheads="1"/>
          </p:cNvSpPr>
          <p:nvPr/>
        </p:nvSpPr>
        <p:spPr bwMode="auto">
          <a:xfrm>
            <a:off x="3048000" y="3581400"/>
            <a:ext cx="457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altLang="en-US" sz="1200" b="1">
                <a:solidFill>
                  <a:schemeClr val="bg2"/>
                </a:solidFill>
              </a:rPr>
              <a:t>20°</a:t>
            </a:r>
          </a:p>
        </p:txBody>
      </p:sp>
      <p:sp>
        <p:nvSpPr>
          <p:cNvPr id="1051665" name="AutoShape 1041"/>
          <p:cNvSpPr>
            <a:spLocks noChangeArrowheads="1"/>
          </p:cNvSpPr>
          <p:nvPr/>
        </p:nvSpPr>
        <p:spPr bwMode="auto">
          <a:xfrm>
            <a:off x="5410200" y="4267200"/>
            <a:ext cx="3352800" cy="1524000"/>
          </a:xfrm>
          <a:prstGeom prst="roundRect">
            <a:avLst>
              <a:gd name="adj" fmla="val 16667"/>
            </a:avLst>
          </a:prstGeom>
          <a:solidFill>
            <a:srgbClr val="747798"/>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fr-FR" altLang="en-US" sz="1400" dirty="0" err="1" smtClean="0">
                <a:solidFill>
                  <a:schemeClr val="bg1"/>
                </a:solidFill>
              </a:rPr>
              <a:t>With</a:t>
            </a:r>
            <a:r>
              <a:rPr lang="fr-FR" altLang="en-US" sz="1400" dirty="0" smtClean="0">
                <a:solidFill>
                  <a:schemeClr val="bg1"/>
                </a:solidFill>
              </a:rPr>
              <a:t> a </a:t>
            </a:r>
            <a:r>
              <a:rPr lang="fr-FR" altLang="en-US" sz="1400" dirty="0" err="1" smtClean="0">
                <a:solidFill>
                  <a:schemeClr val="bg1"/>
                </a:solidFill>
              </a:rPr>
              <a:t>velocity</a:t>
            </a:r>
            <a:r>
              <a:rPr lang="fr-FR" altLang="en-US" sz="1400" dirty="0" smtClean="0">
                <a:solidFill>
                  <a:schemeClr val="bg1"/>
                </a:solidFill>
              </a:rPr>
              <a:t> of 10 </a:t>
            </a:r>
            <a:r>
              <a:rPr lang="fr-FR" altLang="en-US" sz="1400" dirty="0" err="1" smtClean="0">
                <a:solidFill>
                  <a:schemeClr val="bg1"/>
                </a:solidFill>
              </a:rPr>
              <a:t>kt</a:t>
            </a:r>
            <a:r>
              <a:rPr lang="fr-FR" altLang="en-US" sz="1400" dirty="0" smtClean="0">
                <a:solidFill>
                  <a:schemeClr val="bg1"/>
                </a:solidFill>
              </a:rPr>
              <a:t> </a:t>
            </a:r>
            <a:r>
              <a:rPr lang="fr-FR" altLang="en-US" sz="1400" dirty="0">
                <a:solidFill>
                  <a:schemeClr val="bg1"/>
                </a:solidFill>
              </a:rPr>
              <a:t>(18,5 km/h), </a:t>
            </a:r>
          </a:p>
          <a:p>
            <a:pPr algn="ctr" eaLnBrk="0" hangingPunct="0"/>
            <a:r>
              <a:rPr lang="fr-FR" altLang="en-US" sz="1400" dirty="0" smtClean="0">
                <a:solidFill>
                  <a:schemeClr val="bg1"/>
                </a:solidFill>
              </a:rPr>
              <a:t>Inflexion of </a:t>
            </a:r>
            <a:r>
              <a:rPr lang="fr-FR" altLang="en-US" sz="1400" dirty="0">
                <a:solidFill>
                  <a:schemeClr val="bg1"/>
                </a:solidFill>
              </a:rPr>
              <a:t>20</a:t>
            </a:r>
            <a:r>
              <a:rPr lang="fr-FR" altLang="en-US" sz="1400" dirty="0" smtClean="0">
                <a:solidFill>
                  <a:schemeClr val="bg1"/>
                </a:solidFill>
              </a:rPr>
              <a:t>° in the </a:t>
            </a:r>
            <a:r>
              <a:rPr lang="fr-FR" altLang="en-US" sz="1400" dirty="0" err="1" smtClean="0">
                <a:solidFill>
                  <a:schemeClr val="bg1"/>
                </a:solidFill>
              </a:rPr>
              <a:t>trajectory</a:t>
            </a:r>
            <a:r>
              <a:rPr lang="fr-FR" altLang="en-US" sz="1400" dirty="0" smtClean="0">
                <a:solidFill>
                  <a:schemeClr val="bg1"/>
                </a:solidFill>
              </a:rPr>
              <a:t>, </a:t>
            </a:r>
            <a:endParaRPr lang="fr-FR" altLang="en-US" sz="1400" dirty="0">
              <a:solidFill>
                <a:schemeClr val="bg1"/>
              </a:solidFill>
            </a:endParaRPr>
          </a:p>
          <a:p>
            <a:pPr algn="ctr" eaLnBrk="0" hangingPunct="0"/>
            <a:r>
              <a:rPr lang="fr-FR" altLang="en-US" sz="1400" dirty="0" smtClean="0">
                <a:solidFill>
                  <a:schemeClr val="bg1"/>
                </a:solidFill>
              </a:rPr>
              <a:t>corresponds to a </a:t>
            </a:r>
            <a:r>
              <a:rPr lang="fr-FR" altLang="en-US" sz="1400" dirty="0" err="1" smtClean="0">
                <a:solidFill>
                  <a:schemeClr val="bg1"/>
                </a:solidFill>
              </a:rPr>
              <a:t>delay</a:t>
            </a:r>
            <a:r>
              <a:rPr lang="fr-FR" altLang="en-US" sz="1400" dirty="0" smtClean="0">
                <a:solidFill>
                  <a:schemeClr val="bg1"/>
                </a:solidFill>
              </a:rPr>
              <a:t> of 24h</a:t>
            </a:r>
            <a:r>
              <a:rPr lang="fr-FR" altLang="en-US" sz="1400" dirty="0">
                <a:solidFill>
                  <a:schemeClr val="bg1"/>
                </a:solidFill>
              </a:rPr>
              <a:t>,</a:t>
            </a:r>
          </a:p>
          <a:p>
            <a:pPr algn="ctr" eaLnBrk="0" hangingPunct="0"/>
            <a:r>
              <a:rPr lang="fr-FR" altLang="en-US" sz="1400" dirty="0">
                <a:solidFill>
                  <a:schemeClr val="bg1"/>
                </a:solidFill>
              </a:rPr>
              <a:t> </a:t>
            </a:r>
            <a:r>
              <a:rPr lang="fr-FR" altLang="en-US" sz="1400" dirty="0" smtClean="0">
                <a:solidFill>
                  <a:schemeClr val="bg1"/>
                </a:solidFill>
              </a:rPr>
              <a:t>a distance of 158 </a:t>
            </a:r>
            <a:r>
              <a:rPr lang="fr-FR" altLang="en-US" sz="1400" dirty="0">
                <a:solidFill>
                  <a:schemeClr val="bg1"/>
                </a:solidFill>
              </a:rPr>
              <a:t>km…</a:t>
            </a:r>
          </a:p>
        </p:txBody>
      </p:sp>
      <p:sp>
        <p:nvSpPr>
          <p:cNvPr id="20"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107130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674" name="Picture 2"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a14="http://schemas.microsoft.com/office/drawing/2010/main" xmlns="">
                <a:solidFill>
                  <a:srgbClr val="FFFFFF"/>
                </a:solidFill>
              </a14:hiddenFill>
            </a:ext>
          </a:extLst>
        </p:spPr>
      </p:pic>
      <p:sp>
        <p:nvSpPr>
          <p:cNvPr id="1052675" name="Line 3"/>
          <p:cNvSpPr>
            <a:spLocks noChangeShapeType="1"/>
          </p:cNvSpPr>
          <p:nvPr/>
        </p:nvSpPr>
        <p:spPr bwMode="auto">
          <a:xfrm flipH="1">
            <a:off x="1676400" y="3276600"/>
            <a:ext cx="2209800" cy="91440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2676" name="Line 4"/>
          <p:cNvSpPr>
            <a:spLocks noChangeShapeType="1"/>
          </p:cNvSpPr>
          <p:nvPr/>
        </p:nvSpPr>
        <p:spPr bwMode="auto">
          <a:xfrm flipH="1">
            <a:off x="1219200" y="2438400"/>
            <a:ext cx="1981200" cy="838200"/>
          </a:xfrm>
          <a:prstGeom prst="line">
            <a:avLst/>
          </a:prstGeom>
          <a:noFill/>
          <a:ln w="28575">
            <a:solidFill>
              <a:srgbClr val="66FF33"/>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2677" name="Line 5"/>
          <p:cNvSpPr>
            <a:spLocks noChangeShapeType="1"/>
          </p:cNvSpPr>
          <p:nvPr/>
        </p:nvSpPr>
        <p:spPr bwMode="auto">
          <a:xfrm flipH="1">
            <a:off x="2133600" y="4038600"/>
            <a:ext cx="2438400" cy="990600"/>
          </a:xfrm>
          <a:prstGeom prst="line">
            <a:avLst/>
          </a:prstGeom>
          <a:noFill/>
          <a:ln w="28575">
            <a:solidFill>
              <a:srgbClr val="66FF33"/>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2678" name="Oval 6"/>
          <p:cNvSpPr>
            <a:spLocks noChangeArrowheads="1"/>
          </p:cNvSpPr>
          <p:nvPr/>
        </p:nvSpPr>
        <p:spPr bwMode="auto">
          <a:xfrm>
            <a:off x="2667000" y="2286000"/>
            <a:ext cx="2438400" cy="1905000"/>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52679" name="Oval 7"/>
          <p:cNvSpPr>
            <a:spLocks noChangeArrowheads="1"/>
          </p:cNvSpPr>
          <p:nvPr/>
        </p:nvSpPr>
        <p:spPr bwMode="auto">
          <a:xfrm>
            <a:off x="457200" y="3200400"/>
            <a:ext cx="2438400" cy="1905000"/>
          </a:xfrm>
          <a:prstGeom prst="ellipse">
            <a:avLst/>
          </a:prstGeom>
          <a:noFill/>
          <a:ln w="28575">
            <a:solidFill>
              <a:srgbClr val="66FF33"/>
            </a:solidFill>
            <a:prstDash val="dash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2680" name="Oval 8"/>
          <p:cNvSpPr>
            <a:spLocks noChangeArrowheads="1"/>
          </p:cNvSpPr>
          <p:nvPr/>
        </p:nvSpPr>
        <p:spPr bwMode="auto">
          <a:xfrm>
            <a:off x="3733800" y="3124200"/>
            <a:ext cx="304800" cy="3048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2681" name="Line 9"/>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2682" name="Oval 10"/>
          <p:cNvSpPr>
            <a:spLocks noChangeArrowheads="1"/>
          </p:cNvSpPr>
          <p:nvPr/>
        </p:nvSpPr>
        <p:spPr bwMode="auto">
          <a:xfrm>
            <a:off x="1524000" y="4038600"/>
            <a:ext cx="304800" cy="304800"/>
          </a:xfrm>
          <a:prstGeom prst="ellipse">
            <a:avLst/>
          </a:prstGeom>
          <a:noFill/>
          <a:ln w="28575">
            <a:solidFill>
              <a:srgbClr val="66FF33"/>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52683" name="Line 11"/>
          <p:cNvSpPr>
            <a:spLocks noChangeShapeType="1"/>
          </p:cNvSpPr>
          <p:nvPr/>
        </p:nvSpPr>
        <p:spPr bwMode="auto">
          <a:xfrm flipV="1">
            <a:off x="3886200" y="609600"/>
            <a:ext cx="2362200" cy="266700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52684" name="Text Box 12"/>
          <p:cNvSpPr txBox="1">
            <a:spLocks noChangeArrowheads="1"/>
          </p:cNvSpPr>
          <p:nvPr/>
        </p:nvSpPr>
        <p:spPr bwMode="auto">
          <a:xfrm>
            <a:off x="1295400" y="5257800"/>
            <a:ext cx="914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tx2"/>
                </a:solidFill>
              </a:rPr>
              <a:t>Réunion</a:t>
            </a:r>
            <a:endParaRPr lang="fr-FR" altLang="en-US" sz="3200" b="1" i="1">
              <a:solidFill>
                <a:srgbClr val="FFFF00"/>
              </a:solidFill>
              <a:latin typeface="Georgia" pitchFamily="18" charset="0"/>
            </a:endParaRPr>
          </a:p>
        </p:txBody>
      </p:sp>
      <p:sp>
        <p:nvSpPr>
          <p:cNvPr id="1052686" name="AutoShape 14"/>
          <p:cNvSpPr>
            <a:spLocks noChangeArrowheads="1"/>
          </p:cNvSpPr>
          <p:nvPr/>
        </p:nvSpPr>
        <p:spPr bwMode="auto">
          <a:xfrm>
            <a:off x="5943600" y="4419600"/>
            <a:ext cx="2514600" cy="1371600"/>
          </a:xfrm>
          <a:prstGeom prst="roundRect">
            <a:avLst>
              <a:gd name="adj" fmla="val 16667"/>
            </a:avLst>
          </a:prstGeom>
          <a:solidFill>
            <a:srgbClr val="EBD99D"/>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pPr>
            <a:r>
              <a:rPr lang="fr-FR" altLang="en-US" b="1" dirty="0"/>
              <a:t>« </a:t>
            </a:r>
            <a:r>
              <a:rPr lang="fr-FR" altLang="en-US" b="1" dirty="0" smtClean="0"/>
              <a:t>NOTHING</a:t>
            </a:r>
            <a:r>
              <a:rPr lang="fr-FR" altLang="en-US" b="1" dirty="0"/>
              <a:t> </a:t>
            </a:r>
            <a:r>
              <a:rPr lang="fr-FR" altLang="en-US" b="1" dirty="0" smtClean="0"/>
              <a:t>»</a:t>
            </a:r>
            <a:endParaRPr lang="fr-FR" altLang="en-US" sz="1600" b="1" dirty="0"/>
          </a:p>
          <a:p>
            <a:pPr algn="ctr">
              <a:spcBef>
                <a:spcPct val="20000"/>
              </a:spcBef>
            </a:pPr>
            <a:r>
              <a:rPr lang="fr-FR" altLang="en-US" sz="1600" b="1" dirty="0"/>
              <a:t>… </a:t>
            </a:r>
            <a:r>
              <a:rPr lang="fr-FR" altLang="en-US" sz="1600" b="1" dirty="0" smtClean="0"/>
              <a:t>or </a:t>
            </a:r>
            <a:r>
              <a:rPr lang="fr-FR" altLang="en-US" sz="1600" b="1" dirty="0" err="1" smtClean="0"/>
              <a:t>nearly</a:t>
            </a:r>
            <a:r>
              <a:rPr lang="fr-FR" altLang="en-US" sz="1600" b="1" dirty="0" smtClean="0"/>
              <a:t> </a:t>
            </a:r>
            <a:r>
              <a:rPr lang="fr-FR" altLang="en-US" sz="1600" b="1" dirty="0" err="1" smtClean="0"/>
              <a:t>nothing</a:t>
            </a:r>
            <a:endParaRPr lang="fr-FR" altLang="en-US" sz="1600" b="1" dirty="0"/>
          </a:p>
          <a:p>
            <a:pPr algn="ctr">
              <a:spcBef>
                <a:spcPct val="20000"/>
              </a:spcBef>
            </a:pPr>
            <a:r>
              <a:rPr lang="fr-FR" altLang="en-US" sz="1600" b="1" dirty="0" smtClean="0"/>
              <a:t>(minimal </a:t>
            </a:r>
            <a:r>
              <a:rPr lang="fr-FR" altLang="en-US" sz="1600" b="1" dirty="0" err="1" smtClean="0"/>
              <a:t>consequences</a:t>
            </a:r>
            <a:r>
              <a:rPr lang="fr-FR" altLang="en-US" sz="1600" b="1" dirty="0" smtClean="0"/>
              <a:t>)</a:t>
            </a:r>
            <a:endParaRPr lang="fr-FR" altLang="en-US" sz="1600" b="1" dirty="0"/>
          </a:p>
        </p:txBody>
      </p:sp>
      <p:sp>
        <p:nvSpPr>
          <p:cNvPr id="16"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98429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a:xfrm>
            <a:off x="985544" y="698672"/>
            <a:ext cx="7273925" cy="706437"/>
          </a:xfrm>
        </p:spPr>
        <p:txBody>
          <a:bodyPr/>
          <a:lstStyle/>
          <a:p>
            <a:r>
              <a:rPr lang="fr-FR" altLang="en-US" sz="2400" dirty="0" smtClean="0"/>
              <a:t> Ensemble </a:t>
            </a:r>
            <a:r>
              <a:rPr lang="fr-FR" altLang="en-US" sz="2400" dirty="0" err="1" smtClean="0"/>
              <a:t>forecasts</a:t>
            </a:r>
            <a:r>
              <a:rPr lang="fr-FR" altLang="en-US" sz="2400" dirty="0" smtClean="0"/>
              <a:t>:</a:t>
            </a:r>
            <a:endParaRPr lang="fr-FR" altLang="en-US" sz="2400" dirty="0"/>
          </a:p>
        </p:txBody>
      </p:sp>
      <p:pic>
        <p:nvPicPr>
          <p:cNvPr id="21" name="Imagem 20"/>
          <p:cNvPicPr>
            <a:picLocks noChangeAspect="1"/>
          </p:cNvPicPr>
          <p:nvPr/>
        </p:nvPicPr>
        <p:blipFill>
          <a:blip r:embed="rId2"/>
          <a:stretch>
            <a:fillRect/>
          </a:stretch>
        </p:blipFill>
        <p:spPr>
          <a:xfrm>
            <a:off x="50507" y="1933010"/>
            <a:ext cx="9144000" cy="4368219"/>
          </a:xfrm>
          <a:prstGeom prst="rect">
            <a:avLst/>
          </a:prstGeom>
        </p:spPr>
      </p:pic>
      <p:grpSp>
        <p:nvGrpSpPr>
          <p:cNvPr id="2" name="Grupo 1"/>
          <p:cNvGrpSpPr/>
          <p:nvPr/>
        </p:nvGrpSpPr>
        <p:grpSpPr>
          <a:xfrm>
            <a:off x="4860032" y="516730"/>
            <a:ext cx="2051416" cy="1880625"/>
            <a:chOff x="381000" y="609600"/>
            <a:chExt cx="6477000" cy="6059488"/>
          </a:xfrm>
        </p:grpSpPr>
        <p:pic>
          <p:nvPicPr>
            <p:cNvPr id="5" name="Picture 2" descr="G:\public\Photos_presentation\litan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Line 3"/>
            <p:cNvSpPr>
              <a:spLocks noChangeShapeType="1"/>
            </p:cNvSpPr>
            <p:nvPr/>
          </p:nvSpPr>
          <p:spPr bwMode="auto">
            <a:xfrm flipH="1">
              <a:off x="1676400" y="3276600"/>
              <a:ext cx="2209800" cy="91440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7" name="Line 4"/>
            <p:cNvSpPr>
              <a:spLocks noChangeShapeType="1"/>
            </p:cNvSpPr>
            <p:nvPr/>
          </p:nvSpPr>
          <p:spPr bwMode="auto">
            <a:xfrm flipH="1">
              <a:off x="1219200" y="2438400"/>
              <a:ext cx="1981200" cy="838200"/>
            </a:xfrm>
            <a:prstGeom prst="line">
              <a:avLst/>
            </a:prstGeom>
            <a:noFill/>
            <a:ln w="28575">
              <a:solidFill>
                <a:srgbClr val="66FF33"/>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8" name="Line 5"/>
            <p:cNvSpPr>
              <a:spLocks noChangeShapeType="1"/>
            </p:cNvSpPr>
            <p:nvPr/>
          </p:nvSpPr>
          <p:spPr bwMode="auto">
            <a:xfrm flipH="1">
              <a:off x="2133600" y="4038600"/>
              <a:ext cx="2438400" cy="990600"/>
            </a:xfrm>
            <a:prstGeom prst="line">
              <a:avLst/>
            </a:prstGeom>
            <a:noFill/>
            <a:ln w="28575">
              <a:solidFill>
                <a:srgbClr val="66FF33"/>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9" name="Oval 6"/>
            <p:cNvSpPr>
              <a:spLocks noChangeArrowheads="1"/>
            </p:cNvSpPr>
            <p:nvPr/>
          </p:nvSpPr>
          <p:spPr bwMode="auto">
            <a:xfrm>
              <a:off x="2667000" y="2286000"/>
              <a:ext cx="2438400" cy="1905000"/>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 name="Oval 7"/>
            <p:cNvSpPr>
              <a:spLocks noChangeArrowheads="1"/>
            </p:cNvSpPr>
            <p:nvPr/>
          </p:nvSpPr>
          <p:spPr bwMode="auto">
            <a:xfrm>
              <a:off x="457200" y="3200400"/>
              <a:ext cx="2438400" cy="1905000"/>
            </a:xfrm>
            <a:prstGeom prst="ellipse">
              <a:avLst/>
            </a:prstGeom>
            <a:noFill/>
            <a:ln w="28575">
              <a:solidFill>
                <a:srgbClr val="66FF33"/>
              </a:solidFill>
              <a:prstDash val="dash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1" name="Oval 8"/>
            <p:cNvSpPr>
              <a:spLocks noChangeArrowheads="1"/>
            </p:cNvSpPr>
            <p:nvPr/>
          </p:nvSpPr>
          <p:spPr bwMode="auto">
            <a:xfrm>
              <a:off x="3733800" y="3124200"/>
              <a:ext cx="304800" cy="3048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 name="Line 9"/>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3" name="Oval 10"/>
            <p:cNvSpPr>
              <a:spLocks noChangeArrowheads="1"/>
            </p:cNvSpPr>
            <p:nvPr/>
          </p:nvSpPr>
          <p:spPr bwMode="auto">
            <a:xfrm>
              <a:off x="1524000" y="4038600"/>
              <a:ext cx="304800" cy="304800"/>
            </a:xfrm>
            <a:prstGeom prst="ellipse">
              <a:avLst/>
            </a:prstGeom>
            <a:noFill/>
            <a:ln w="28575">
              <a:solidFill>
                <a:srgbClr val="66FF33"/>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4" name="Line 11"/>
            <p:cNvSpPr>
              <a:spLocks noChangeShapeType="1"/>
            </p:cNvSpPr>
            <p:nvPr/>
          </p:nvSpPr>
          <p:spPr bwMode="auto">
            <a:xfrm flipV="1">
              <a:off x="3886200" y="609600"/>
              <a:ext cx="2362200" cy="266700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07831942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fr-FR" altLang="en-US" sz="2400" dirty="0" smtClean="0"/>
              <a:t> Ensemble </a:t>
            </a:r>
            <a:r>
              <a:rPr lang="fr-FR" altLang="en-US" sz="2400" dirty="0" err="1" smtClean="0"/>
              <a:t>forecasts</a:t>
            </a:r>
            <a:r>
              <a:rPr lang="fr-FR" altLang="en-US" sz="2400" dirty="0" smtClean="0"/>
              <a:t>:</a:t>
            </a:r>
            <a:endParaRPr lang="fr-FR" altLang="en-US" sz="2400" dirty="0"/>
          </a:p>
        </p:txBody>
      </p:sp>
      <p:pic>
        <p:nvPicPr>
          <p:cNvPr id="2" name="Imagem 1"/>
          <p:cNvPicPr>
            <a:picLocks noChangeAspect="1"/>
          </p:cNvPicPr>
          <p:nvPr/>
        </p:nvPicPr>
        <p:blipFill>
          <a:blip r:embed="rId2"/>
          <a:stretch>
            <a:fillRect/>
          </a:stretch>
        </p:blipFill>
        <p:spPr>
          <a:xfrm>
            <a:off x="4130051" y="3748478"/>
            <a:ext cx="5036550" cy="3109522"/>
          </a:xfrm>
          <a:prstGeom prst="rect">
            <a:avLst/>
          </a:prstGeom>
        </p:spPr>
      </p:pic>
      <p:pic>
        <p:nvPicPr>
          <p:cNvPr id="3" name="Imagem 2"/>
          <p:cNvPicPr>
            <a:picLocks noChangeAspect="1"/>
          </p:cNvPicPr>
          <p:nvPr/>
        </p:nvPicPr>
        <p:blipFill>
          <a:blip r:embed="rId3"/>
          <a:stretch>
            <a:fillRect/>
          </a:stretch>
        </p:blipFill>
        <p:spPr>
          <a:xfrm>
            <a:off x="31335" y="908720"/>
            <a:ext cx="5332753" cy="3628363"/>
          </a:xfrm>
          <a:prstGeom prst="rect">
            <a:avLst/>
          </a:prstGeom>
        </p:spPr>
      </p:pic>
    </p:spTree>
    <p:extLst>
      <p:ext uri="{BB962C8B-B14F-4D97-AF65-F5344CB8AC3E}">
        <p14:creationId xmlns:p14="http://schemas.microsoft.com/office/powerpoint/2010/main" val="13353372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fr-FR" altLang="en-US" sz="2400" dirty="0" smtClean="0"/>
              <a:t> Ensemble </a:t>
            </a:r>
            <a:r>
              <a:rPr lang="fr-FR" altLang="en-US" sz="2400" dirty="0" err="1" smtClean="0"/>
              <a:t>forecasts</a:t>
            </a:r>
            <a:r>
              <a:rPr lang="fr-FR" altLang="en-US" sz="2400" dirty="0" smtClean="0"/>
              <a:t>: </a:t>
            </a:r>
            <a:r>
              <a:rPr lang="fr-FR" altLang="en-US" sz="2400" dirty="0" err="1" smtClean="0"/>
              <a:t>Useful</a:t>
            </a:r>
            <a:r>
              <a:rPr lang="fr-FR" altLang="en-US" sz="2400" dirty="0" smtClean="0"/>
              <a:t> to </a:t>
            </a:r>
            <a:r>
              <a:rPr lang="fr-FR" altLang="en-US" sz="2400" dirty="0" err="1" smtClean="0"/>
              <a:t>estimate</a:t>
            </a:r>
            <a:r>
              <a:rPr lang="fr-FR" altLang="en-US" sz="2400" dirty="0" smtClean="0"/>
              <a:t> </a:t>
            </a:r>
            <a:r>
              <a:rPr lang="fr-FR" altLang="en-US" sz="2400" dirty="0" err="1" smtClean="0"/>
              <a:t>uncertainty</a:t>
            </a:r>
            <a:endParaRPr lang="fr-FR" altLang="en-US" sz="2400" dirty="0"/>
          </a:p>
        </p:txBody>
      </p:sp>
      <p:sp>
        <p:nvSpPr>
          <p:cNvPr id="1083396" name="Rectangle 4"/>
          <p:cNvSpPr>
            <a:spLocks noGrp="1" noChangeArrowheads="1"/>
          </p:cNvSpPr>
          <p:nvPr>
            <p:ph type="body" sz="half" idx="2"/>
          </p:nvPr>
        </p:nvSpPr>
        <p:spPr>
          <a:xfrm>
            <a:off x="4648200" y="1557338"/>
            <a:ext cx="4267200" cy="4464050"/>
          </a:xfrm>
        </p:spPr>
        <p:txBody>
          <a:bodyPr/>
          <a:lstStyle/>
          <a:p>
            <a:r>
              <a:rPr lang="fr-FR" altLang="en-US" sz="1800" dirty="0" smtClean="0"/>
              <a:t>EPS are </a:t>
            </a:r>
            <a:r>
              <a:rPr lang="fr-FR" altLang="en-US" sz="1800" dirty="0" err="1" smtClean="0"/>
              <a:t>useful</a:t>
            </a:r>
            <a:r>
              <a:rPr lang="fr-FR" altLang="en-US" sz="1800" dirty="0" smtClean="0"/>
              <a:t> and </a:t>
            </a:r>
            <a:r>
              <a:rPr lang="fr-FR" altLang="en-US" sz="1800" dirty="0" err="1" smtClean="0"/>
              <a:t>used</a:t>
            </a:r>
            <a:endParaRPr lang="fr-FR" altLang="en-US" sz="1800" dirty="0"/>
          </a:p>
          <a:p>
            <a:pPr lvl="1"/>
            <a:r>
              <a:rPr lang="fr-FR" altLang="en-US" sz="1600" dirty="0" smtClean="0"/>
              <a:t>In the </a:t>
            </a:r>
            <a:r>
              <a:rPr lang="fr-FR" altLang="en-US" sz="1600" dirty="0" err="1" smtClean="0"/>
              <a:t>weather</a:t>
            </a:r>
            <a:r>
              <a:rPr lang="fr-FR" altLang="en-US" sz="1600" dirty="0" smtClean="0"/>
              <a:t> system </a:t>
            </a:r>
            <a:r>
              <a:rPr lang="fr-FR" altLang="en-US" sz="1600" dirty="0" err="1" smtClean="0"/>
              <a:t>forecast</a:t>
            </a:r>
            <a:r>
              <a:rPr lang="fr-FR" altLang="en-US" sz="1600" dirty="0" smtClean="0"/>
              <a:t> / </a:t>
            </a:r>
            <a:r>
              <a:rPr lang="fr-FR" altLang="en-US" sz="1600" dirty="0" err="1" smtClean="0"/>
              <a:t>evolution</a:t>
            </a:r>
            <a:endParaRPr lang="fr-FR" altLang="en-US" sz="1600" dirty="0" smtClean="0"/>
          </a:p>
          <a:p>
            <a:pPr lvl="1"/>
            <a:r>
              <a:rPr lang="fr-FR" altLang="en-US" sz="1600" dirty="0" err="1" smtClean="0"/>
              <a:t>Confirm</a:t>
            </a:r>
            <a:r>
              <a:rPr lang="fr-FR" altLang="en-US" sz="1600" dirty="0" smtClean="0"/>
              <a:t> the information </a:t>
            </a:r>
            <a:r>
              <a:rPr lang="fr-FR" altLang="en-US" sz="1600" dirty="0" err="1" smtClean="0"/>
              <a:t>provided</a:t>
            </a:r>
            <a:r>
              <a:rPr lang="fr-FR" altLang="en-US" sz="1600" dirty="0" smtClean="0"/>
              <a:t> by the RSMC</a:t>
            </a:r>
            <a:endParaRPr lang="fr-FR" altLang="en-US" sz="1600" dirty="0"/>
          </a:p>
          <a:p>
            <a:pPr lvl="1"/>
            <a:r>
              <a:rPr lang="fr-FR" altLang="en-US" sz="1600" dirty="0" err="1" smtClean="0"/>
              <a:t>Propagate</a:t>
            </a:r>
            <a:r>
              <a:rPr lang="fr-FR" altLang="en-US" sz="1600" dirty="0" smtClean="0"/>
              <a:t> </a:t>
            </a:r>
            <a:r>
              <a:rPr lang="fr-FR" altLang="en-US" sz="1600" dirty="0" err="1" smtClean="0"/>
              <a:t>into</a:t>
            </a:r>
            <a:r>
              <a:rPr lang="fr-FR" altLang="en-US" sz="1600" dirty="0" smtClean="0"/>
              <a:t> impact-</a:t>
            </a:r>
            <a:r>
              <a:rPr lang="fr-FR" altLang="en-US" sz="1600" dirty="0" err="1" smtClean="0"/>
              <a:t>related</a:t>
            </a:r>
            <a:r>
              <a:rPr lang="fr-FR" altLang="en-US" sz="1600" dirty="0" smtClean="0"/>
              <a:t> </a:t>
            </a:r>
            <a:r>
              <a:rPr lang="fr-FR" altLang="en-US" sz="1600" dirty="0" err="1" smtClean="0"/>
              <a:t>forecasts</a:t>
            </a:r>
            <a:r>
              <a:rPr lang="fr-FR" altLang="en-US" sz="1600" dirty="0" smtClean="0"/>
              <a:t>: </a:t>
            </a:r>
            <a:r>
              <a:rPr lang="fr-FR" altLang="en-US" sz="1600" dirty="0" err="1" smtClean="0"/>
              <a:t>waves</a:t>
            </a:r>
            <a:r>
              <a:rPr lang="fr-FR" altLang="en-US" sz="1600" dirty="0" smtClean="0"/>
              <a:t>, </a:t>
            </a:r>
            <a:r>
              <a:rPr lang="fr-FR" altLang="en-US" sz="1600" dirty="0" err="1" smtClean="0"/>
              <a:t>storm</a:t>
            </a:r>
            <a:r>
              <a:rPr lang="fr-FR" altLang="en-US" sz="1600" dirty="0" smtClean="0"/>
              <a:t> </a:t>
            </a:r>
            <a:r>
              <a:rPr lang="fr-FR" altLang="en-US" sz="1600" dirty="0" err="1" smtClean="0"/>
              <a:t>surges</a:t>
            </a:r>
            <a:endParaRPr lang="fr-FR" altLang="en-US" sz="1600" dirty="0"/>
          </a:p>
          <a:p>
            <a:pPr lvl="1"/>
            <a:r>
              <a:rPr lang="fr-FR" altLang="en-US" sz="1600" dirty="0" err="1" smtClean="0"/>
              <a:t>Communicate</a:t>
            </a:r>
            <a:r>
              <a:rPr lang="fr-FR" altLang="en-US" sz="1600" dirty="0" smtClean="0"/>
              <a:t> </a:t>
            </a:r>
            <a:r>
              <a:rPr lang="fr-FR" altLang="en-US" sz="1600" dirty="0" err="1" smtClean="0"/>
              <a:t>uncertainty</a:t>
            </a:r>
            <a:r>
              <a:rPr lang="fr-FR" altLang="en-US" sz="1600" dirty="0" smtClean="0"/>
              <a:t> to user </a:t>
            </a:r>
            <a:r>
              <a:rPr lang="fr-FR" altLang="en-US" sz="1600" dirty="0" err="1" smtClean="0"/>
              <a:t>community</a:t>
            </a:r>
            <a:endParaRPr lang="fr-FR" altLang="en-US" sz="1600" dirty="0" smtClean="0"/>
          </a:p>
        </p:txBody>
      </p:sp>
      <p:pic>
        <p:nvPicPr>
          <p:cNvPr id="1083397" name="Picture 5" descr="Favio-EPS-1602-2007_1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066800"/>
            <a:ext cx="4027488" cy="2882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83398" name="Picture 6" descr="Dora-EPS-2901-20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43338"/>
            <a:ext cx="3962400" cy="2836862"/>
          </a:xfrm>
          <a:prstGeom prst="rect">
            <a:avLst/>
          </a:prstGeom>
          <a:noFill/>
          <a:extLst>
            <a:ext uri="{909E8E84-426E-40dd-AFC4-6F175D3DCCD1}">
              <a14:hiddenFill xmlns:a14="http://schemas.microsoft.com/office/drawing/2010/main" xmlns="">
                <a:solidFill>
                  <a:srgbClr val="FFFFFF"/>
                </a:solidFill>
              </a14:hiddenFill>
            </a:ext>
          </a:extLst>
        </p:spPr>
      </p:pic>
      <p:sp>
        <p:nvSpPr>
          <p:cNvPr id="1083399" name="AutoShape 7"/>
          <p:cNvSpPr>
            <a:spLocks noChangeArrowheads="1"/>
          </p:cNvSpPr>
          <p:nvPr/>
        </p:nvSpPr>
        <p:spPr bwMode="auto">
          <a:xfrm>
            <a:off x="1143000" y="3124200"/>
            <a:ext cx="2438400" cy="609600"/>
          </a:xfrm>
          <a:prstGeom prst="roundRect">
            <a:avLst>
              <a:gd name="adj" fmla="val 16667"/>
            </a:avLst>
          </a:prstGeom>
          <a:solidFill>
            <a:srgbClr val="EBD99D"/>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pPr>
            <a:r>
              <a:rPr lang="fr-FR" altLang="en-US" sz="800" b="1" dirty="0" err="1" smtClean="0"/>
              <a:t>Probability</a:t>
            </a:r>
            <a:r>
              <a:rPr lang="fr-FR" altLang="en-US" sz="800" b="1" dirty="0" smtClean="0"/>
              <a:t> of TDS crosses </a:t>
            </a:r>
            <a:r>
              <a:rPr lang="fr-FR" altLang="en-US" sz="800" b="1" dirty="0" err="1" smtClean="0"/>
              <a:t>within</a:t>
            </a:r>
            <a:r>
              <a:rPr lang="fr-FR" altLang="en-US" sz="800" b="1" dirty="0" smtClean="0"/>
              <a:t> 120 </a:t>
            </a:r>
            <a:r>
              <a:rPr lang="fr-FR" altLang="en-US" sz="800" b="1" dirty="0"/>
              <a:t>km </a:t>
            </a:r>
            <a:endParaRPr lang="fr-FR" altLang="en-US" sz="800" b="1" dirty="0" smtClean="0"/>
          </a:p>
          <a:p>
            <a:pPr algn="ctr">
              <a:spcBef>
                <a:spcPct val="20000"/>
              </a:spcBef>
            </a:pPr>
            <a:r>
              <a:rPr lang="fr-FR" altLang="en-US" sz="800" b="1" dirty="0" err="1" smtClean="0"/>
              <a:t>from</a:t>
            </a:r>
            <a:r>
              <a:rPr lang="fr-FR" altLang="en-US" sz="800" b="1" dirty="0" smtClean="0"/>
              <a:t> </a:t>
            </a:r>
            <a:r>
              <a:rPr lang="fr-FR" altLang="en-US" sz="800" b="1" dirty="0"/>
              <a:t>Fort </a:t>
            </a:r>
            <a:r>
              <a:rPr lang="fr-FR" altLang="en-US" sz="800" b="1" dirty="0" smtClean="0"/>
              <a:t>Dauphin</a:t>
            </a:r>
            <a:endParaRPr lang="fr-FR" altLang="en-US" sz="800" b="1" dirty="0"/>
          </a:p>
          <a:p>
            <a:pPr algn="ctr">
              <a:spcBef>
                <a:spcPct val="20000"/>
              </a:spcBef>
            </a:pPr>
            <a:r>
              <a:rPr lang="fr-FR" altLang="en-US" sz="800" b="1" dirty="0" smtClean="0"/>
              <a:t>In the </a:t>
            </a:r>
            <a:r>
              <a:rPr lang="fr-FR" altLang="en-US" sz="800" b="1" dirty="0" err="1" smtClean="0"/>
              <a:t>next</a:t>
            </a:r>
            <a:r>
              <a:rPr lang="fr-FR" altLang="en-US" sz="800" b="1" dirty="0" smtClean="0"/>
              <a:t> 120h </a:t>
            </a:r>
            <a:r>
              <a:rPr lang="fr-FR" altLang="en-US" sz="800" b="1" dirty="0" err="1" smtClean="0"/>
              <a:t>is</a:t>
            </a:r>
            <a:r>
              <a:rPr lang="fr-FR" altLang="en-US" sz="800" b="1" dirty="0" smtClean="0"/>
              <a:t> about </a:t>
            </a:r>
            <a:r>
              <a:rPr lang="fr-FR" altLang="en-US" sz="800" b="1" dirty="0"/>
              <a:t>60 </a:t>
            </a:r>
            <a:r>
              <a:rPr lang="fr-FR" altLang="en-US" sz="800" b="1" dirty="0" smtClean="0"/>
              <a:t>to </a:t>
            </a:r>
            <a:r>
              <a:rPr lang="fr-FR" altLang="en-US" sz="800" b="1" dirty="0"/>
              <a:t>70%. </a:t>
            </a:r>
            <a:endParaRPr lang="fr-FR" altLang="en-US" sz="700" b="1" dirty="0"/>
          </a:p>
        </p:txBody>
      </p:sp>
    </p:spTree>
    <p:extLst>
      <p:ext uri="{BB962C8B-B14F-4D97-AF65-F5344CB8AC3E}">
        <p14:creationId xmlns:p14="http://schemas.microsoft.com/office/powerpoint/2010/main" val="6572007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4139952" cy="190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717032"/>
            <a:ext cx="4170437" cy="248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35696" y="404664"/>
            <a:ext cx="5896166" cy="523220"/>
          </a:xfrm>
          <a:prstGeom prst="rect">
            <a:avLst/>
          </a:prstGeom>
        </p:spPr>
        <p:txBody>
          <a:bodyPr wrap="none">
            <a:spAutoFit/>
          </a:bodyPr>
          <a:lstStyle/>
          <a:p>
            <a:r>
              <a:rPr lang="en-US" altLang="zh-CN" sz="2800" b="1" dirty="0"/>
              <a:t>End-to End Outcome Forecasting</a:t>
            </a:r>
            <a:endParaRPr lang="zh-CN" altLang="en-US" sz="2800" b="1" dirty="0"/>
          </a:p>
        </p:txBody>
      </p:sp>
      <p:sp>
        <p:nvSpPr>
          <p:cNvPr id="3" name="矩形 2"/>
          <p:cNvSpPr/>
          <p:nvPr/>
        </p:nvSpPr>
        <p:spPr>
          <a:xfrm>
            <a:off x="467544" y="1434640"/>
            <a:ext cx="4572000" cy="3527119"/>
          </a:xfrm>
          <a:prstGeom prst="rect">
            <a:avLst/>
          </a:prstGeom>
        </p:spPr>
        <p:txBody>
          <a:bodyPr>
            <a:spAutoFit/>
          </a:bodyPr>
          <a:lstStyle/>
          <a:p>
            <a:pPr marL="287338" lvl="0" indent="-287338" eaLnBrk="0" fontAlgn="base" hangingPunct="0">
              <a:spcBef>
                <a:spcPct val="20000"/>
              </a:spcBef>
              <a:spcAft>
                <a:spcPct val="0"/>
              </a:spcAft>
              <a:buFontTx/>
              <a:buChar char="•"/>
            </a:pPr>
            <a:r>
              <a:rPr lang="en-GB" altLang="zh-CN" sz="2400" kern="0" dirty="0">
                <a:solidFill>
                  <a:srgbClr val="000000"/>
                </a:solidFill>
                <a:latin typeface="Palatino Linotype" pitchFamily="18" charset="0"/>
              </a:rPr>
              <a:t>An EPS forecast can be used to drive an ensemble of outcome models, e.g.:</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Tidal surge</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Ocean waves</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Wind power output</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Energy demand</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Hydrology – flood risk</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Ship or aircraft routes</a:t>
            </a:r>
          </a:p>
          <a:p>
            <a:pPr marL="757238" lvl="1" indent="-279400" eaLnBrk="0" fontAlgn="base" hangingPunct="0">
              <a:spcBef>
                <a:spcPct val="20000"/>
              </a:spcBef>
              <a:spcAft>
                <a:spcPct val="0"/>
              </a:spcAft>
              <a:buFontTx/>
              <a:buChar char="–"/>
            </a:pPr>
            <a:r>
              <a:rPr lang="en-GB" altLang="zh-CN" kern="0" dirty="0">
                <a:latin typeface="Arial Black" pitchFamily="34" charset="0"/>
              </a:rPr>
              <a:t>Public Health</a:t>
            </a:r>
          </a:p>
        </p:txBody>
      </p:sp>
    </p:spTree>
    <p:extLst>
      <p:ext uri="{BB962C8B-B14F-4D97-AF65-F5344CB8AC3E}">
        <p14:creationId xmlns:p14="http://schemas.microsoft.com/office/powerpoint/2010/main" val="2103146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333375"/>
            <a:ext cx="8229600" cy="796925"/>
          </a:xfrm>
        </p:spPr>
        <p:txBody>
          <a:bodyPr/>
          <a:lstStyle/>
          <a:p>
            <a:r>
              <a:rPr lang="en-GB" altLang="zh-CN" sz="3200" smtClean="0">
                <a:latin typeface="Arial Black" pitchFamily="34" charset="0"/>
              </a:rPr>
              <a:t>Storm surge Ensemble</a:t>
            </a:r>
            <a:r>
              <a:rPr lang="en-GB" altLang="zh-CN" sz="4000" smtClean="0"/>
              <a:t> </a:t>
            </a:r>
          </a:p>
        </p:txBody>
      </p:sp>
      <p:sp>
        <p:nvSpPr>
          <p:cNvPr id="55299" name="Rectangle 3"/>
          <p:cNvSpPr>
            <a:spLocks noGrp="1" noChangeArrowheads="1"/>
          </p:cNvSpPr>
          <p:nvPr>
            <p:ph type="body" idx="1"/>
          </p:nvPr>
        </p:nvSpPr>
        <p:spPr>
          <a:xfrm>
            <a:off x="323850" y="1196975"/>
            <a:ext cx="8569325" cy="576263"/>
          </a:xfrm>
        </p:spPr>
        <p:txBody>
          <a:bodyPr/>
          <a:lstStyle/>
          <a:p>
            <a:pPr algn="ctr">
              <a:buFontTx/>
              <a:buNone/>
            </a:pPr>
            <a:r>
              <a:rPr lang="en-GB" altLang="zh-CN" sz="2400" smtClean="0">
                <a:latin typeface="Arial Black" pitchFamily="34" charset="0"/>
              </a:rPr>
              <a:t>Storm surge model coupled to EPS</a:t>
            </a:r>
          </a:p>
        </p:txBody>
      </p:sp>
      <p:pic>
        <p:nvPicPr>
          <p:cNvPr id="55300" name="Picture 6" descr="zs_pro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3887787"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zs_spread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89138"/>
            <a:ext cx="3887787"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8"/>
          <p:cNvSpPr txBox="1">
            <a:spLocks noChangeArrowheads="1"/>
          </p:cNvSpPr>
          <p:nvPr/>
        </p:nvSpPr>
        <p:spPr bwMode="auto">
          <a:xfrm>
            <a:off x="1116013" y="5229225"/>
            <a:ext cx="2675732" cy="4001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pPr>
            <a:r>
              <a:rPr lang="en-US" altLang="zh-CN" sz="2000" dirty="0" smtClean="0">
                <a:solidFill>
                  <a:srgbClr val="000000"/>
                </a:solidFill>
              </a:rPr>
              <a:t>Mean/spread of surge</a:t>
            </a:r>
          </a:p>
        </p:txBody>
      </p:sp>
      <p:sp>
        <p:nvSpPr>
          <p:cNvPr id="55303" name="Text Box 9"/>
          <p:cNvSpPr txBox="1">
            <a:spLocks noChangeArrowheads="1"/>
          </p:cNvSpPr>
          <p:nvPr/>
        </p:nvSpPr>
        <p:spPr bwMode="auto">
          <a:xfrm>
            <a:off x="5435600" y="5229225"/>
            <a:ext cx="3025187" cy="4001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pPr>
            <a:r>
              <a:rPr lang="en-US" altLang="zh-CN" sz="2000" dirty="0" smtClean="0">
                <a:solidFill>
                  <a:srgbClr val="000000"/>
                </a:solidFill>
              </a:rPr>
              <a:t>Probability of surge &gt;1m</a:t>
            </a:r>
          </a:p>
        </p:txBody>
      </p:sp>
    </p:spTree>
    <p:extLst>
      <p:ext uri="{BB962C8B-B14F-4D97-AF65-F5344CB8AC3E}">
        <p14:creationId xmlns:p14="http://schemas.microsoft.com/office/powerpoint/2010/main" val="19477032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2331087" cy="400110"/>
          </a:xfrm>
          <a:prstGeom prst="rect">
            <a:avLst/>
          </a:prstGeom>
          <a:noFill/>
        </p:spPr>
        <p:txBody>
          <a:bodyPr wrap="none" rtlCol="0">
            <a:spAutoFit/>
          </a:bodyPr>
          <a:lstStyle/>
          <a:p>
            <a:r>
              <a:rPr lang="en-US" altLang="zh-CN" sz="2000" dirty="0" smtClean="0"/>
              <a:t>Aviation Example</a:t>
            </a:r>
            <a:endParaRPr lang="zh-CN" altLang="en-US" sz="2000" dirty="0"/>
          </a:p>
        </p:txBody>
      </p:sp>
      <p:sp>
        <p:nvSpPr>
          <p:cNvPr id="3" name="矩形 2"/>
          <p:cNvSpPr/>
          <p:nvPr/>
        </p:nvSpPr>
        <p:spPr>
          <a:xfrm>
            <a:off x="5508104" y="6381328"/>
            <a:ext cx="3510136" cy="338554"/>
          </a:xfrm>
          <a:prstGeom prst="rect">
            <a:avLst/>
          </a:prstGeom>
        </p:spPr>
        <p:txBody>
          <a:bodyPr wrap="square">
            <a:spAutoFit/>
          </a:bodyPr>
          <a:lstStyle/>
          <a:p>
            <a:r>
              <a:rPr lang="en-US" altLang="zh-CN" sz="1600" dirty="0">
                <a:latin typeface="Calibri" panose="020F0502020204030204" pitchFamily="34" charset="0"/>
              </a:rPr>
              <a:t>Curtesy of Dr. Matthias Steiner of NCAR</a:t>
            </a:r>
          </a:p>
        </p:txBody>
      </p:sp>
      <p:cxnSp>
        <p:nvCxnSpPr>
          <p:cNvPr id="8" name="直接箭头连接符 7"/>
          <p:cNvCxnSpPr/>
          <p:nvPr/>
        </p:nvCxnSpPr>
        <p:spPr>
          <a:xfrm flipV="1">
            <a:off x="1763688" y="4221088"/>
            <a:ext cx="576064" cy="1152128"/>
          </a:xfrm>
          <a:prstGeom prst="straightConnector1">
            <a:avLst/>
          </a:prstGeom>
          <a:ln w="19050">
            <a:solidFill>
              <a:srgbClr val="32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23528" y="1052736"/>
            <a:ext cx="3960440" cy="5184576"/>
            <a:chOff x="251520" y="764704"/>
            <a:chExt cx="3960440" cy="5184576"/>
          </a:xfrm>
        </p:grpSpPr>
        <p:sp>
          <p:nvSpPr>
            <p:cNvPr id="14" name="矩形 13"/>
            <p:cNvSpPr/>
            <p:nvPr/>
          </p:nvSpPr>
          <p:spPr>
            <a:xfrm>
              <a:off x="251520" y="764704"/>
              <a:ext cx="3960440" cy="5184576"/>
            </a:xfrm>
            <a:prstGeom prst="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3636600" cy="395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0" y="5363924"/>
              <a:ext cx="3011658"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latin typeface="Candara" panose="020E0502030303020204" pitchFamily="34" charset="0"/>
                </a:rPr>
                <a:t>Most likely, hazard occurs</a:t>
              </a:r>
              <a:endParaRPr lang="zh-CN" altLang="en-US" sz="2000" b="1" dirty="0">
                <a:latin typeface="Candara" panose="020E0502030303020204" pitchFamily="34" charset="0"/>
              </a:endParaRPr>
            </a:p>
          </p:txBody>
        </p:sp>
        <p:sp>
          <p:nvSpPr>
            <p:cNvPr id="11" name="TextBox 10"/>
            <p:cNvSpPr txBox="1"/>
            <p:nvPr/>
          </p:nvSpPr>
          <p:spPr>
            <a:xfrm>
              <a:off x="1187624" y="836712"/>
              <a:ext cx="2586798" cy="400110"/>
            </a:xfrm>
            <a:prstGeom prst="rect">
              <a:avLst/>
            </a:prstGeom>
            <a:noFill/>
          </p:spPr>
          <p:txBody>
            <a:bodyPr wrap="none" rtlCol="0">
              <a:spAutoFit/>
            </a:bodyPr>
            <a:lstStyle/>
            <a:p>
              <a:r>
                <a:rPr lang="en-US" altLang="zh-CN" sz="2000" b="1" dirty="0" smtClean="0">
                  <a:latin typeface="Arial Black" panose="020B0A04020102020204" pitchFamily="34" charset="0"/>
                </a:rPr>
                <a:t>Meteorology way</a:t>
              </a:r>
              <a:endParaRPr lang="zh-CN" altLang="en-US" sz="2000" b="1" dirty="0">
                <a:latin typeface="Arial Black" panose="020B0A04020102020204" pitchFamily="34" charset="0"/>
              </a:endParaRPr>
            </a:p>
          </p:txBody>
        </p:sp>
      </p:grpSp>
      <p:grpSp>
        <p:nvGrpSpPr>
          <p:cNvPr id="17" name="组合 16"/>
          <p:cNvGrpSpPr/>
          <p:nvPr/>
        </p:nvGrpSpPr>
        <p:grpSpPr>
          <a:xfrm>
            <a:off x="4716016" y="1052736"/>
            <a:ext cx="4176464" cy="5184576"/>
            <a:chOff x="4572000" y="908720"/>
            <a:chExt cx="4176464" cy="5184576"/>
          </a:xfrm>
        </p:grpSpPr>
        <p:sp>
          <p:nvSpPr>
            <p:cNvPr id="16" name="矩形 15"/>
            <p:cNvSpPr/>
            <p:nvPr/>
          </p:nvSpPr>
          <p:spPr>
            <a:xfrm>
              <a:off x="4572000" y="908720"/>
              <a:ext cx="4176464" cy="518457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3761507" cy="393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20072" y="5507940"/>
              <a:ext cx="3144707"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latin typeface="Candara" panose="020E0502030303020204" pitchFamily="34" charset="0"/>
                </a:rPr>
                <a:t>Most likely, 2 air lines open</a:t>
              </a:r>
              <a:endParaRPr lang="zh-CN" altLang="en-US" sz="2000" b="1" dirty="0">
                <a:latin typeface="Candara" panose="020E0502030303020204" pitchFamily="34" charset="0"/>
              </a:endParaRPr>
            </a:p>
          </p:txBody>
        </p:sp>
        <p:sp>
          <p:nvSpPr>
            <p:cNvPr id="12" name="TextBox 11"/>
            <p:cNvSpPr txBox="1"/>
            <p:nvPr/>
          </p:nvSpPr>
          <p:spPr>
            <a:xfrm>
              <a:off x="5436096" y="971436"/>
              <a:ext cx="2895023" cy="400110"/>
            </a:xfrm>
            <a:prstGeom prst="rect">
              <a:avLst/>
            </a:prstGeom>
            <a:noFill/>
          </p:spPr>
          <p:txBody>
            <a:bodyPr wrap="none" rtlCol="0">
              <a:spAutoFit/>
            </a:bodyPr>
            <a:lstStyle/>
            <a:p>
              <a:r>
                <a:rPr lang="en-US" altLang="zh-CN" sz="2000" b="1" dirty="0" smtClean="0">
                  <a:latin typeface="Arial Black" panose="020B0A04020102020204" pitchFamily="34" charset="0"/>
                </a:rPr>
                <a:t>User (aviation) way</a:t>
              </a:r>
              <a:endParaRPr lang="zh-CN" altLang="en-US" sz="2000" b="1" dirty="0">
                <a:latin typeface="Arial Black" panose="020B0A04020102020204" pitchFamily="34" charset="0"/>
              </a:endParaRPr>
            </a:p>
          </p:txBody>
        </p:sp>
      </p:grpSp>
      <p:cxnSp>
        <p:nvCxnSpPr>
          <p:cNvPr id="19" name="直接箭头连接符 18"/>
          <p:cNvCxnSpPr/>
          <p:nvPr/>
        </p:nvCxnSpPr>
        <p:spPr>
          <a:xfrm flipV="1">
            <a:off x="1331640" y="4509120"/>
            <a:ext cx="108012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右箭头 19"/>
          <p:cNvSpPr/>
          <p:nvPr/>
        </p:nvSpPr>
        <p:spPr>
          <a:xfrm>
            <a:off x="3635896" y="332656"/>
            <a:ext cx="1944216" cy="576064"/>
          </a:xfrm>
          <a:prstGeom prst="rightArrow">
            <a:avLst/>
          </a:prstGeom>
          <a:solidFill>
            <a:srgbClr val="3333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Calibri" panose="020F0502020204030204" pitchFamily="34" charset="0"/>
              </a:rPr>
              <a:t>Translation</a:t>
            </a:r>
            <a:endParaRPr lang="zh-CN" altLang="en-US" b="1" dirty="0">
              <a:latin typeface="Calibri" panose="020F0502020204030204" pitchFamily="34" charset="0"/>
            </a:endParaRPr>
          </a:p>
        </p:txBody>
      </p:sp>
    </p:spTree>
    <p:extLst>
      <p:ext uri="{BB962C8B-B14F-4D97-AF65-F5344CB8AC3E}">
        <p14:creationId xmlns:p14="http://schemas.microsoft.com/office/powerpoint/2010/main" val="525924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88640"/>
            <a:ext cx="4873450" cy="523220"/>
          </a:xfrm>
          <a:prstGeom prst="rect">
            <a:avLst/>
          </a:prstGeom>
        </p:spPr>
        <p:txBody>
          <a:bodyPr wrap="none">
            <a:spAutoFit/>
          </a:bodyPr>
          <a:lstStyle/>
          <a:p>
            <a:r>
              <a:rPr lang="en-US" altLang="zh-CN" sz="2800" b="1" dirty="0">
                <a:solidFill>
                  <a:srgbClr val="3333FF"/>
                </a:solidFill>
              </a:rPr>
              <a:t>Background &amp; Introduction</a:t>
            </a:r>
          </a:p>
        </p:txBody>
      </p:sp>
      <p:sp>
        <p:nvSpPr>
          <p:cNvPr id="3" name="矩形 2"/>
          <p:cNvSpPr/>
          <p:nvPr/>
        </p:nvSpPr>
        <p:spPr>
          <a:xfrm>
            <a:off x="395536" y="980728"/>
            <a:ext cx="8064896" cy="2308324"/>
          </a:xfrm>
          <a:prstGeom prst="rect">
            <a:avLst/>
          </a:prstGeom>
        </p:spPr>
        <p:txBody>
          <a:bodyPr wrap="square">
            <a:spAutoFit/>
          </a:bodyPr>
          <a:lstStyle/>
          <a:p>
            <a:pPr marL="342900" indent="-342900">
              <a:buFont typeface="Wingdings" panose="05000000000000000000" pitchFamily="2" charset="2"/>
              <a:buChar char="p"/>
            </a:pPr>
            <a:r>
              <a:rPr lang="en-US" altLang="zh-CN" sz="2400" b="1" u="sng" dirty="0" smtClean="0">
                <a:solidFill>
                  <a:schemeClr val="accent4">
                    <a:lumMod val="75000"/>
                  </a:schemeClr>
                </a:solidFill>
                <a:latin typeface="Corbel" panose="020B0503020204020204" pitchFamily="34" charset="0"/>
              </a:rPr>
              <a:t>National Meteorological and Hydrological Services (primary responsibility)</a:t>
            </a:r>
            <a:r>
              <a:rPr lang="en-US" altLang="zh-CN" sz="2400" dirty="0" smtClean="0">
                <a:solidFill>
                  <a:schemeClr val="accent4">
                    <a:lumMod val="75000"/>
                  </a:schemeClr>
                </a:solidFill>
                <a:latin typeface="Corbel" panose="020B0503020204020204" pitchFamily="34" charset="0"/>
              </a:rPr>
              <a:t>: to provide timely </a:t>
            </a:r>
            <a:r>
              <a:rPr lang="en-US" altLang="zh-CN" sz="2400" dirty="0">
                <a:solidFill>
                  <a:schemeClr val="accent4">
                    <a:lumMod val="75000"/>
                  </a:schemeClr>
                </a:solidFill>
                <a:latin typeface="Corbel" panose="020B0503020204020204" pitchFamily="34" charset="0"/>
              </a:rPr>
              <a:t>and accurate forecasts and warnings of </a:t>
            </a:r>
            <a:r>
              <a:rPr lang="en-US" altLang="zh-CN" sz="2400" dirty="0" err="1">
                <a:solidFill>
                  <a:schemeClr val="accent4">
                    <a:lumMod val="75000"/>
                  </a:schemeClr>
                </a:solidFill>
                <a:latin typeface="Corbel" panose="020B0503020204020204" pitchFamily="34" charset="0"/>
              </a:rPr>
              <a:t>hydrometeorological</a:t>
            </a:r>
            <a:r>
              <a:rPr lang="en-US" altLang="zh-CN" sz="2400" dirty="0">
                <a:solidFill>
                  <a:schemeClr val="accent4">
                    <a:lumMod val="75000"/>
                  </a:schemeClr>
                </a:solidFill>
                <a:latin typeface="Corbel" panose="020B0503020204020204" pitchFamily="34" charset="0"/>
              </a:rPr>
              <a:t> hazards and </a:t>
            </a:r>
            <a:r>
              <a:rPr lang="en-US" altLang="zh-CN" sz="2400" dirty="0" smtClean="0">
                <a:solidFill>
                  <a:schemeClr val="accent4">
                    <a:lumMod val="75000"/>
                  </a:schemeClr>
                </a:solidFill>
                <a:latin typeface="Corbel" panose="020B0503020204020204" pitchFamily="34" charset="0"/>
              </a:rPr>
              <a:t>events.</a:t>
            </a:r>
          </a:p>
          <a:p>
            <a:pPr marL="342900" lvl="1" indent="-342900">
              <a:buFont typeface="Wingdings" panose="05000000000000000000" pitchFamily="2" charset="2"/>
              <a:buChar char="p"/>
            </a:pPr>
            <a:r>
              <a:rPr lang="en-GB" altLang="en-US" sz="2400" b="1" u="sng" dirty="0" smtClean="0">
                <a:solidFill>
                  <a:schemeClr val="accent4">
                    <a:lumMod val="75000"/>
                  </a:schemeClr>
                </a:solidFill>
                <a:latin typeface="Corbel" panose="020B0503020204020204" pitchFamily="34" charset="0"/>
              </a:rPr>
              <a:t>Governments and Public: </a:t>
            </a:r>
            <a:r>
              <a:rPr lang="en-GB" altLang="en-US" sz="2400" dirty="0" smtClean="0">
                <a:solidFill>
                  <a:schemeClr val="accent4">
                    <a:lumMod val="75000"/>
                  </a:schemeClr>
                </a:solidFill>
                <a:latin typeface="Corbel" panose="020B0503020204020204" pitchFamily="34" charset="0"/>
              </a:rPr>
              <a:t>to </a:t>
            </a:r>
            <a:r>
              <a:rPr lang="en-US" altLang="zh-CN" sz="2400" dirty="0" smtClean="0">
                <a:solidFill>
                  <a:schemeClr val="accent4">
                    <a:lumMod val="75000"/>
                  </a:schemeClr>
                </a:solidFill>
                <a:latin typeface="Corbel" panose="020B0503020204020204" pitchFamily="34" charset="0"/>
              </a:rPr>
              <a:t>use forecasting and warning </a:t>
            </a:r>
            <a:r>
              <a:rPr lang="en-US" altLang="zh-CN" sz="2400" dirty="0">
                <a:solidFill>
                  <a:schemeClr val="accent4">
                    <a:lumMod val="75000"/>
                  </a:schemeClr>
                </a:solidFill>
                <a:latin typeface="Corbel" panose="020B0503020204020204" pitchFamily="34" charset="0"/>
              </a:rPr>
              <a:t>information </a:t>
            </a:r>
            <a:r>
              <a:rPr lang="en-US" altLang="zh-CN" sz="2400" dirty="0" smtClean="0">
                <a:solidFill>
                  <a:schemeClr val="accent4">
                    <a:lumMod val="75000"/>
                  </a:schemeClr>
                </a:solidFill>
                <a:latin typeface="Corbel" panose="020B0503020204020204" pitchFamily="34" charset="0"/>
              </a:rPr>
              <a:t>and </a:t>
            </a:r>
            <a:r>
              <a:rPr lang="en-US" altLang="zh-CN" sz="2400" dirty="0">
                <a:solidFill>
                  <a:schemeClr val="accent4">
                    <a:lumMod val="75000"/>
                  </a:schemeClr>
                </a:solidFill>
                <a:latin typeface="Corbel" panose="020B0503020204020204" pitchFamily="34" charset="0"/>
              </a:rPr>
              <a:t>take effective </a:t>
            </a:r>
            <a:r>
              <a:rPr lang="en-US" altLang="zh-CN" sz="2400" dirty="0" smtClean="0">
                <a:solidFill>
                  <a:schemeClr val="accent4">
                    <a:lumMod val="75000"/>
                  </a:schemeClr>
                </a:solidFill>
                <a:latin typeface="Corbel" panose="020B0503020204020204" pitchFamily="34" charset="0"/>
              </a:rPr>
              <a:t>action.</a:t>
            </a:r>
            <a:endParaRPr lang="en-GB" altLang="en-US" sz="2400" dirty="0" smtClean="0">
              <a:solidFill>
                <a:schemeClr val="accent4">
                  <a:lumMod val="75000"/>
                </a:schemeClr>
              </a:solidFill>
              <a:latin typeface="Corbel" panose="020B0503020204020204" pitchFamily="34" charset="0"/>
            </a:endParaRPr>
          </a:p>
        </p:txBody>
      </p:sp>
      <p:sp>
        <p:nvSpPr>
          <p:cNvPr id="5" name="TextBox 4"/>
          <p:cNvSpPr txBox="1"/>
          <p:nvPr/>
        </p:nvSpPr>
        <p:spPr>
          <a:xfrm>
            <a:off x="395536" y="3789040"/>
            <a:ext cx="8424936" cy="1569660"/>
          </a:xfrm>
          <a:prstGeom prst="rect">
            <a:avLst/>
          </a:prstGeom>
          <a:noFill/>
        </p:spPr>
        <p:txBody>
          <a:bodyPr wrap="square" rtlCol="0">
            <a:spAutoFit/>
          </a:bodyPr>
          <a:lstStyle/>
          <a:p>
            <a:r>
              <a:rPr lang="en-US" altLang="zh-CN" sz="2400" b="1" dirty="0" smtClean="0">
                <a:solidFill>
                  <a:schemeClr val="accent4">
                    <a:lumMod val="75000"/>
                  </a:schemeClr>
                </a:solidFill>
                <a:latin typeface="Corbel" panose="020B0503020204020204" pitchFamily="34" charset="0"/>
              </a:rPr>
              <a:t>BUT</a:t>
            </a:r>
            <a:r>
              <a:rPr lang="en-US" altLang="zh-CN" sz="2400" dirty="0" smtClean="0">
                <a:solidFill>
                  <a:schemeClr val="accent4">
                    <a:lumMod val="75000"/>
                  </a:schemeClr>
                </a:solidFill>
                <a:latin typeface="Corbel" panose="020B0503020204020204" pitchFamily="34" charset="0"/>
              </a:rPr>
              <a:t> </a:t>
            </a:r>
            <a:r>
              <a:rPr lang="en-US" altLang="zh-CN" sz="2400" dirty="0">
                <a:solidFill>
                  <a:schemeClr val="accent4">
                    <a:lumMod val="75000"/>
                  </a:schemeClr>
                </a:solidFill>
                <a:latin typeface="Corbel" panose="020B0503020204020204" pitchFamily="34" charset="0"/>
              </a:rPr>
              <a:t>even good forecasts are not always well used because they do not respond to the requirements of the users (e.g., emergency managers) in way that they can be of real use in decision-making and actions. </a:t>
            </a:r>
            <a:endParaRPr lang="zh-CN" altLang="en-US" sz="2400" dirty="0">
              <a:solidFill>
                <a:schemeClr val="accent4">
                  <a:lumMod val="75000"/>
                </a:schemeClr>
              </a:solidFill>
              <a:latin typeface="Corbel" panose="020B0503020204020204" pitchFamily="34" charset="0"/>
            </a:endParaRPr>
          </a:p>
        </p:txBody>
      </p:sp>
    </p:spTree>
    <p:extLst>
      <p:ext uri="{BB962C8B-B14F-4D97-AF65-F5344CB8AC3E}">
        <p14:creationId xmlns:p14="http://schemas.microsoft.com/office/powerpoint/2010/main" val="1400081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725" y="6453336"/>
            <a:ext cx="4139275" cy="338554"/>
          </a:xfrm>
          <a:prstGeom prst="rect">
            <a:avLst/>
          </a:prstGeom>
          <a:noFill/>
        </p:spPr>
        <p:txBody>
          <a:bodyPr wrap="none" rtlCol="0">
            <a:spAutoFit/>
          </a:bodyPr>
          <a:lstStyle/>
          <a:p>
            <a:r>
              <a:rPr lang="en-US" altLang="zh-CN" sz="1600" dirty="0" smtClean="0"/>
              <a:t>Curtesy of Dr. Matthias Steiner of NCAR</a:t>
            </a:r>
            <a:endParaRPr lang="zh-CN" altLang="en-US" sz="1600" dirty="0"/>
          </a:p>
        </p:txBody>
      </p:sp>
      <p:sp>
        <p:nvSpPr>
          <p:cNvPr id="19" name="矩形 18"/>
          <p:cNvSpPr/>
          <p:nvPr/>
        </p:nvSpPr>
        <p:spPr>
          <a:xfrm>
            <a:off x="1259632" y="116632"/>
            <a:ext cx="6553397" cy="461665"/>
          </a:xfrm>
          <a:prstGeom prst="rect">
            <a:avLst/>
          </a:prstGeom>
        </p:spPr>
        <p:txBody>
          <a:bodyPr wrap="none">
            <a:spAutoFit/>
          </a:bodyPr>
          <a:lstStyle/>
          <a:p>
            <a:r>
              <a:rPr lang="en-US" altLang="zh-CN" sz="2400" b="1" dirty="0" smtClean="0"/>
              <a:t>Weather </a:t>
            </a:r>
            <a:r>
              <a:rPr lang="en-US" altLang="zh-CN" sz="2400" b="1" dirty="0"/>
              <a:t>Translation &amp; </a:t>
            </a:r>
            <a:r>
              <a:rPr lang="en-US" altLang="zh-CN" sz="2400" b="1" dirty="0" smtClean="0"/>
              <a:t>Integration Concept</a:t>
            </a:r>
            <a:endParaRPr lang="zh-CN" altLang="en-US" sz="2400" b="1" dirty="0"/>
          </a:p>
        </p:txBody>
      </p:sp>
      <p:grpSp>
        <p:nvGrpSpPr>
          <p:cNvPr id="40" name="组合 39"/>
          <p:cNvGrpSpPr/>
          <p:nvPr/>
        </p:nvGrpSpPr>
        <p:grpSpPr>
          <a:xfrm>
            <a:off x="107504" y="764704"/>
            <a:ext cx="8919472" cy="3607370"/>
            <a:chOff x="251520" y="1052736"/>
            <a:chExt cx="8919472" cy="3607370"/>
          </a:xfrm>
        </p:grpSpPr>
        <p:sp>
          <p:nvSpPr>
            <p:cNvPr id="2" name="圆角矩形 1"/>
            <p:cNvSpPr/>
            <p:nvPr/>
          </p:nvSpPr>
          <p:spPr>
            <a:xfrm>
              <a:off x="611560" y="1196752"/>
              <a:ext cx="1512168" cy="792088"/>
            </a:xfrm>
            <a:prstGeom prst="roundRect">
              <a:avLst/>
            </a:prstGeom>
            <a:solidFill>
              <a:srgbClr val="3333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Weather Information</a:t>
              </a:r>
              <a:endParaRPr lang="zh-CN" altLang="en-US" sz="1600" b="1" dirty="0"/>
            </a:p>
          </p:txBody>
        </p:sp>
        <p:sp>
          <p:nvSpPr>
            <p:cNvPr id="3" name="圆角矩形 2"/>
            <p:cNvSpPr/>
            <p:nvPr/>
          </p:nvSpPr>
          <p:spPr>
            <a:xfrm>
              <a:off x="2843808" y="1196752"/>
              <a:ext cx="1512168" cy="792088"/>
            </a:xfrm>
            <a:prstGeom prst="roundRect">
              <a:avLst/>
            </a:prstGeom>
            <a:solidFill>
              <a:srgbClr val="00FF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Weather Translation</a:t>
              </a:r>
              <a:endParaRPr lang="zh-CN" altLang="en-US" sz="1600" b="1" dirty="0">
                <a:solidFill>
                  <a:schemeClr val="tx1"/>
                </a:solidFill>
              </a:endParaRPr>
            </a:p>
          </p:txBody>
        </p:sp>
        <p:sp>
          <p:nvSpPr>
            <p:cNvPr id="4" name="圆角矩形 3"/>
            <p:cNvSpPr/>
            <p:nvPr/>
          </p:nvSpPr>
          <p:spPr>
            <a:xfrm>
              <a:off x="5004048" y="1196752"/>
              <a:ext cx="1512168" cy="792088"/>
            </a:xfrm>
            <a:prstGeom prst="round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Impact Estimation</a:t>
              </a:r>
              <a:endParaRPr lang="zh-CN" altLang="en-US" sz="1600" b="1" dirty="0">
                <a:solidFill>
                  <a:schemeClr val="tx1"/>
                </a:solidFill>
              </a:endParaRPr>
            </a:p>
          </p:txBody>
        </p:sp>
        <p:sp>
          <p:nvSpPr>
            <p:cNvPr id="5" name="圆角矩形 4"/>
            <p:cNvSpPr/>
            <p:nvPr/>
          </p:nvSpPr>
          <p:spPr>
            <a:xfrm>
              <a:off x="7236296" y="1196752"/>
              <a:ext cx="1512168" cy="792088"/>
            </a:xfrm>
            <a:prstGeom prst="round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00"/>
                  </a:solidFill>
                </a:rPr>
                <a:t>Response Scenarios</a:t>
              </a:r>
              <a:endParaRPr lang="zh-CN" altLang="en-US" sz="1600" b="1" dirty="0">
                <a:solidFill>
                  <a:srgbClr val="FFFF00"/>
                </a:solidFill>
              </a:endParaRPr>
            </a:p>
          </p:txBody>
        </p:sp>
        <p:cxnSp>
          <p:nvCxnSpPr>
            <p:cNvPr id="14" name="直接连接符 13"/>
            <p:cNvCxnSpPr/>
            <p:nvPr/>
          </p:nvCxnSpPr>
          <p:spPr>
            <a:xfrm>
              <a:off x="6804248" y="1052736"/>
              <a:ext cx="0" cy="3600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44008" y="1124744"/>
              <a:ext cx="0" cy="352839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30163"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右箭头 15"/>
            <p:cNvSpPr/>
            <p:nvPr/>
          </p:nvSpPr>
          <p:spPr>
            <a:xfrm>
              <a:off x="1835696"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6300192"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067944"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1520" y="2852936"/>
              <a:ext cx="2088232" cy="523220"/>
            </a:xfrm>
            <a:prstGeom prst="rect">
              <a:avLst/>
            </a:prstGeom>
          </p:spPr>
          <p:txBody>
            <a:bodyPr wrap="square">
              <a:spAutoFit/>
            </a:bodyPr>
            <a:lstStyle/>
            <a:p>
              <a:pPr algn="ctr"/>
              <a:r>
                <a:rPr lang="en-US" altLang="zh-CN" sz="1400" b="1" dirty="0">
                  <a:latin typeface="Palatino Linotype" panose="02040502050505030304" pitchFamily="18" charset="0"/>
                </a:rPr>
                <a:t>Weather analysis</a:t>
              </a:r>
            </a:p>
            <a:p>
              <a:pPr algn="ctr"/>
              <a:r>
                <a:rPr lang="en-US" altLang="zh-CN" sz="1400" b="1" dirty="0">
                  <a:latin typeface="Palatino Linotype" panose="02040502050505030304" pitchFamily="18" charset="0"/>
                </a:rPr>
                <a:t>&amp; forecast </a:t>
              </a:r>
              <a:r>
                <a:rPr lang="en-US" altLang="zh-CN" sz="1400" b="1" dirty="0" smtClean="0">
                  <a:latin typeface="Palatino Linotype" panose="02040502050505030304" pitchFamily="18" charset="0"/>
                </a:rPr>
                <a:t>data</a:t>
              </a:r>
              <a:endParaRPr lang="zh-CN" altLang="en-US" sz="1400" b="1" dirty="0">
                <a:latin typeface="Palatino Linotype" panose="02040502050505030304" pitchFamily="18" charset="0"/>
              </a:endParaRPr>
            </a:p>
          </p:txBody>
        </p:sp>
        <p:sp>
          <p:nvSpPr>
            <p:cNvPr id="25" name="矩形 24"/>
            <p:cNvSpPr/>
            <p:nvPr/>
          </p:nvSpPr>
          <p:spPr>
            <a:xfrm>
              <a:off x="2483768" y="2852936"/>
              <a:ext cx="2160240" cy="523220"/>
            </a:xfrm>
            <a:prstGeom prst="rect">
              <a:avLst/>
            </a:prstGeom>
          </p:spPr>
          <p:txBody>
            <a:bodyPr wrap="square">
              <a:spAutoFit/>
            </a:bodyPr>
            <a:lstStyle/>
            <a:p>
              <a:pPr algn="ctr"/>
              <a:r>
                <a:rPr lang="en-US" altLang="zh-CN" sz="1400" b="1" dirty="0">
                  <a:latin typeface="Palatino Linotype" panose="02040502050505030304" pitchFamily="18" charset="0"/>
                </a:rPr>
                <a:t>Extraction </a:t>
              </a:r>
              <a:r>
                <a:rPr lang="en-US" altLang="zh-CN" sz="1400" b="1" dirty="0" smtClean="0">
                  <a:latin typeface="Palatino Linotype" panose="02040502050505030304" pitchFamily="18" charset="0"/>
                </a:rPr>
                <a:t>of relevant </a:t>
              </a:r>
              <a:r>
                <a:rPr lang="en-US" altLang="zh-CN" sz="1400" b="1" dirty="0">
                  <a:latin typeface="Palatino Linotype" panose="02040502050505030304" pitchFamily="18" charset="0"/>
                </a:rPr>
                <a:t>information</a:t>
              </a:r>
              <a:endParaRPr lang="zh-CN" altLang="en-US" sz="1400" b="1" dirty="0">
                <a:latin typeface="Palatino Linotype" panose="02040502050505030304" pitchFamily="18" charset="0"/>
              </a:endParaRPr>
            </a:p>
          </p:txBody>
        </p:sp>
        <p:sp>
          <p:nvSpPr>
            <p:cNvPr id="26" name="矩形 25"/>
            <p:cNvSpPr/>
            <p:nvPr/>
          </p:nvSpPr>
          <p:spPr>
            <a:xfrm>
              <a:off x="4788024" y="2852936"/>
              <a:ext cx="2016223" cy="523220"/>
            </a:xfrm>
            <a:prstGeom prst="rect">
              <a:avLst/>
            </a:prstGeom>
          </p:spPr>
          <p:txBody>
            <a:bodyPr wrap="square">
              <a:spAutoFit/>
            </a:bodyPr>
            <a:lstStyle/>
            <a:p>
              <a:pPr algn="ctr"/>
              <a:r>
                <a:rPr lang="en-US" altLang="zh-CN" sz="1400" b="1" dirty="0">
                  <a:latin typeface="Palatino Linotype" panose="02040502050505030304" pitchFamily="18" charset="0"/>
                </a:rPr>
                <a:t>Placing </a:t>
              </a:r>
              <a:r>
                <a:rPr lang="en-US" altLang="zh-CN" sz="1400" b="1" dirty="0" smtClean="0">
                  <a:latin typeface="Palatino Linotype" panose="02040502050505030304" pitchFamily="18" charset="0"/>
                </a:rPr>
                <a:t>into situational </a:t>
              </a:r>
              <a:r>
                <a:rPr lang="en-US" altLang="zh-CN" sz="1400" b="1" dirty="0">
                  <a:latin typeface="Palatino Linotype" panose="02040502050505030304" pitchFamily="18" charset="0"/>
                </a:rPr>
                <a:t>context</a:t>
              </a:r>
              <a:endParaRPr lang="zh-CN" altLang="en-US" sz="1400" b="1" dirty="0">
                <a:latin typeface="Palatino Linotype" panose="02040502050505030304" pitchFamily="18" charset="0"/>
              </a:endParaRPr>
            </a:p>
          </p:txBody>
        </p:sp>
        <p:sp>
          <p:nvSpPr>
            <p:cNvPr id="27" name="矩形 26"/>
            <p:cNvSpPr/>
            <p:nvPr/>
          </p:nvSpPr>
          <p:spPr>
            <a:xfrm>
              <a:off x="6794728" y="3068960"/>
              <a:ext cx="2376264" cy="307777"/>
            </a:xfrm>
            <a:prstGeom prst="rect">
              <a:avLst/>
            </a:prstGeom>
          </p:spPr>
          <p:txBody>
            <a:bodyPr wrap="square">
              <a:spAutoFit/>
            </a:bodyPr>
            <a:lstStyle/>
            <a:p>
              <a:pPr algn="ctr"/>
              <a:r>
                <a:rPr lang="en-US" altLang="zh-CN" sz="1400" b="1" dirty="0" smtClean="0">
                  <a:latin typeface="Palatino Linotype" panose="02040502050505030304" pitchFamily="18" charset="0"/>
                </a:rPr>
                <a:t>Mitigation strategies</a:t>
              </a:r>
              <a:endParaRPr lang="zh-CN" altLang="en-US" sz="1400" b="1" dirty="0">
                <a:latin typeface="Palatino Linotype" panose="02040502050505030304" pitchFamily="18" charset="0"/>
              </a:endParaRPr>
            </a:p>
          </p:txBody>
        </p:sp>
        <p:sp>
          <p:nvSpPr>
            <p:cNvPr id="28" name="直角三角形 27"/>
            <p:cNvSpPr/>
            <p:nvPr/>
          </p:nvSpPr>
          <p:spPr>
            <a:xfrm>
              <a:off x="827584" y="3501008"/>
              <a:ext cx="6624736" cy="842392"/>
            </a:xfrm>
            <a:prstGeom prst="rtTriangle">
              <a:avLst/>
            </a:prstGeom>
            <a:solidFill>
              <a:srgbClr val="00FF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979712" y="3501008"/>
              <a:ext cx="6624736" cy="842392"/>
            </a:xfrm>
            <a:prstGeom prst="rtTriangle">
              <a:avLst/>
            </a:prstGeom>
            <a:solidFill>
              <a:srgbClr val="FFC0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827584" y="3933056"/>
              <a:ext cx="3485249" cy="369332"/>
            </a:xfrm>
            <a:prstGeom prst="rect">
              <a:avLst/>
            </a:prstGeom>
            <a:noFill/>
          </p:spPr>
          <p:txBody>
            <a:bodyPr wrap="none" rtlCol="0">
              <a:spAutoFit/>
            </a:bodyPr>
            <a:lstStyle/>
            <a:p>
              <a:r>
                <a:rPr lang="en-US" altLang="zh-CN" b="1" dirty="0" smtClean="0"/>
                <a:t>Weather Information provider</a:t>
              </a:r>
              <a:endParaRPr lang="zh-CN" altLang="en-US" b="1" dirty="0"/>
            </a:p>
          </p:txBody>
        </p:sp>
        <p:sp>
          <p:nvSpPr>
            <p:cNvPr id="31" name="矩形 30"/>
            <p:cNvSpPr/>
            <p:nvPr/>
          </p:nvSpPr>
          <p:spPr>
            <a:xfrm>
              <a:off x="5724128" y="3573016"/>
              <a:ext cx="2815194" cy="369332"/>
            </a:xfrm>
            <a:prstGeom prst="rect">
              <a:avLst/>
            </a:prstGeom>
          </p:spPr>
          <p:txBody>
            <a:bodyPr wrap="none">
              <a:spAutoFit/>
            </a:bodyPr>
            <a:lstStyle/>
            <a:p>
              <a:r>
                <a:rPr lang="en-US" altLang="zh-CN" b="1" dirty="0"/>
                <a:t>Weather-impacted user</a:t>
              </a:r>
              <a:endParaRPr lang="zh-CN" altLang="en-US" b="1" dirty="0"/>
            </a:p>
          </p:txBody>
        </p:sp>
      </p:grpSp>
      <p:graphicFrame>
        <p:nvGraphicFramePr>
          <p:cNvPr id="33" name="表格 32"/>
          <p:cNvGraphicFramePr>
            <a:graphicFrameLocks noGrp="1"/>
          </p:cNvGraphicFramePr>
          <p:nvPr>
            <p:extLst/>
          </p:nvPr>
        </p:nvGraphicFramePr>
        <p:xfrm>
          <a:off x="179512" y="4653136"/>
          <a:ext cx="8856984" cy="1554480"/>
        </p:xfrm>
        <a:graphic>
          <a:graphicData uri="http://schemas.openxmlformats.org/drawingml/2006/table">
            <a:tbl>
              <a:tblPr firstRow="1" bandRow="1">
                <a:tableStyleId>{2D5ABB26-0587-4C30-8999-92F81FD0307C}</a:tableStyleId>
              </a:tblPr>
              <a:tblGrid>
                <a:gridCol w="2214246"/>
                <a:gridCol w="2214246"/>
                <a:gridCol w="2214246"/>
                <a:gridCol w="2214246"/>
              </a:tblGrid>
              <a:tr h="120013">
                <a:tc>
                  <a:txBody>
                    <a:bodyPr/>
                    <a:lstStyle/>
                    <a:p>
                      <a:pPr algn="ctr"/>
                      <a:r>
                        <a:rPr lang="en-US" altLang="zh-CN" sz="1800" b="1" dirty="0" smtClean="0">
                          <a:solidFill>
                            <a:srgbClr val="3333FF"/>
                          </a:solidFill>
                        </a:rPr>
                        <a:t>Airport</a:t>
                      </a:r>
                      <a:r>
                        <a:rPr lang="en-US" altLang="zh-CN" sz="1800" b="1" baseline="0" dirty="0" smtClean="0">
                          <a:solidFill>
                            <a:srgbClr val="3333FF"/>
                          </a:solidFill>
                        </a:rPr>
                        <a:t> operation</a:t>
                      </a:r>
                      <a:endParaRPr lang="zh-CN" altLang="en-US" sz="1800" b="1" dirty="0">
                        <a:solidFill>
                          <a:srgbClr val="3333FF"/>
                        </a:solidFill>
                        <a:latin typeface="+mj-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Ceiling &amp; visibility</a:t>
                      </a:r>
                    </a:p>
                    <a:p>
                      <a:pPr algn="ctr"/>
                      <a:r>
                        <a:rPr lang="en-US" altLang="zh-CN" sz="1400" dirty="0" smtClean="0"/>
                        <a:t>(flight</a:t>
                      </a:r>
                      <a:r>
                        <a:rPr lang="en-US" altLang="zh-CN" sz="1400" baseline="0" dirty="0" smtClean="0"/>
                        <a:t> categories)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 capacity</a:t>
                      </a:r>
                    </a:p>
                    <a:p>
                      <a:pPr algn="ctr"/>
                      <a:r>
                        <a:rPr lang="en-US" altLang="zh-CN" sz="1400" dirty="0" smtClean="0"/>
                        <a:t>(arrival rates)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Ground delay programs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b="1" dirty="0" smtClean="0">
                          <a:solidFill>
                            <a:srgbClr val="3333FF"/>
                          </a:solidFill>
                        </a:rPr>
                        <a:t>Dam operation</a:t>
                      </a:r>
                      <a:endParaRPr lang="zh-CN" altLang="en-US"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Precipitation &amp; runoff </a:t>
                      </a:r>
                    </a:p>
                    <a:p>
                      <a:pPr algn="ctr"/>
                      <a:r>
                        <a:rPr lang="en-US" altLang="zh-CN" sz="1400" dirty="0" smtClean="0"/>
                        <a:t>(water level)</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Overflow or breaking, minimal discharge</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Controlled release of water</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sz="1600" b="1" dirty="0" smtClean="0">
                          <a:solidFill>
                            <a:srgbClr val="3333FF"/>
                          </a:solidFill>
                        </a:rPr>
                        <a:t>Power</a:t>
                      </a:r>
                      <a:r>
                        <a:rPr lang="en-US" altLang="zh-CN" sz="1600" b="1" baseline="0" dirty="0" smtClean="0">
                          <a:solidFill>
                            <a:srgbClr val="3333FF"/>
                          </a:solidFill>
                        </a:rPr>
                        <a:t> plant operation</a:t>
                      </a:r>
                      <a:endParaRPr lang="zh-CN" altLang="en-US" sz="1600"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Winds</a:t>
                      </a:r>
                      <a:r>
                        <a:rPr lang="en-US" altLang="zh-CN" sz="1400" baseline="0" dirty="0" smtClean="0"/>
                        <a:t> below/above critical thresholds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a:t>
                      </a:r>
                      <a:r>
                        <a:rPr lang="en-US" altLang="zh-CN" sz="1400" baseline="0" dirty="0" smtClean="0"/>
                        <a:t> power generation</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Balancing</a:t>
                      </a:r>
                      <a:r>
                        <a:rPr lang="en-US" altLang="zh-CN" sz="1400" baseline="0" dirty="0" smtClean="0"/>
                        <a:t> grid with other power sources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
        <p:nvSpPr>
          <p:cNvPr id="37" name="TextBox 36"/>
          <p:cNvSpPr txBox="1"/>
          <p:nvPr/>
        </p:nvSpPr>
        <p:spPr>
          <a:xfrm>
            <a:off x="251520" y="4293096"/>
            <a:ext cx="1877437" cy="369332"/>
          </a:xfrm>
          <a:prstGeom prst="rect">
            <a:avLst/>
          </a:prstGeom>
          <a:noFill/>
        </p:spPr>
        <p:txBody>
          <a:bodyPr wrap="none" rtlCol="0">
            <a:spAutoFit/>
          </a:bodyPr>
          <a:lstStyle/>
          <a:p>
            <a:r>
              <a:rPr lang="en-US" altLang="zh-CN" b="1" dirty="0" smtClean="0">
                <a:solidFill>
                  <a:srgbClr val="3333FF"/>
                </a:solidFill>
                <a:latin typeface="Palatino Linotype" panose="02040502050505030304" pitchFamily="18" charset="0"/>
              </a:rPr>
              <a:t>Some examples:</a:t>
            </a:r>
            <a:endParaRPr lang="zh-CN" altLang="en-US" b="1" dirty="0">
              <a:solidFill>
                <a:srgbClr val="3333FF"/>
              </a:solidFill>
              <a:latin typeface="Palatino Linotype" panose="02040502050505030304" pitchFamily="18" charset="0"/>
            </a:endParaRPr>
          </a:p>
        </p:txBody>
      </p:sp>
      <p:sp>
        <p:nvSpPr>
          <p:cNvPr id="43" name="圆角矩形 42"/>
          <p:cNvSpPr/>
          <p:nvPr/>
        </p:nvSpPr>
        <p:spPr>
          <a:xfrm>
            <a:off x="2051720" y="692696"/>
            <a:ext cx="2664296" cy="23762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600412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323528" y="332656"/>
            <a:ext cx="4146393"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Sector: Air </a:t>
            </a:r>
            <a:r>
              <a:rPr lang="en-US" altLang="zh-CN" sz="2000" b="1" dirty="0">
                <a:solidFill>
                  <a:prstClr val="black"/>
                </a:solidFill>
                <a:cs typeface="Arial" charset="0"/>
              </a:rPr>
              <a:t>Traffic Management</a:t>
            </a:r>
          </a:p>
        </p:txBody>
      </p: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 name="Group 50"/>
          <p:cNvGrpSpPr>
            <a:grpSpLocks/>
          </p:cNvGrpSpPr>
          <p:nvPr/>
        </p:nvGrpSpPr>
        <p:grpSpPr bwMode="auto">
          <a:xfrm>
            <a:off x="1898650" y="1203325"/>
            <a:ext cx="2508250" cy="5129213"/>
            <a:chOff x="1898650" y="1203049"/>
            <a:chExt cx="2508250" cy="5130171"/>
          </a:xfrm>
        </p:grpSpPr>
        <p:grpSp>
          <p:nvGrpSpPr>
            <p:cNvPr id="41006" name="Group 45"/>
            <p:cNvGrpSpPr>
              <a:grpSpLocks/>
            </p:cNvGrpSpPr>
            <p:nvPr/>
          </p:nvGrpSpPr>
          <p:grpSpPr bwMode="auto">
            <a:xfrm>
              <a:off x="1898650" y="1203049"/>
              <a:ext cx="2463477" cy="1908081"/>
              <a:chOff x="1899296" y="1272364"/>
              <a:chExt cx="2462224" cy="1907729"/>
            </a:xfrm>
          </p:grpSpPr>
          <p:grpSp>
            <p:nvGrpSpPr>
              <p:cNvPr id="41010" name="Group 30"/>
              <p:cNvGrpSpPr>
                <a:grpSpLocks/>
              </p:cNvGrpSpPr>
              <p:nvPr/>
            </p:nvGrpSpPr>
            <p:grpSpPr bwMode="auto">
              <a:xfrm>
                <a:off x="2451981" y="1272364"/>
                <a:ext cx="1909539" cy="1907729"/>
                <a:chOff x="2574831" y="1517035"/>
                <a:chExt cx="1909539" cy="1907729"/>
              </a:xfrm>
            </p:grpSpPr>
            <p:grpSp>
              <p:nvGrpSpPr>
                <p:cNvPr id="41012" name="Group 20"/>
                <p:cNvGrpSpPr>
                  <a:grpSpLocks/>
                </p:cNvGrpSpPr>
                <p:nvPr/>
              </p:nvGrpSpPr>
              <p:grpSpPr bwMode="auto">
                <a:xfrm>
                  <a:off x="2737745" y="1517035"/>
                  <a:ext cx="1583519" cy="792249"/>
                  <a:chOff x="2685288" y="1517035"/>
                  <a:chExt cx="1583519" cy="792249"/>
                </a:xfrm>
              </p:grpSpPr>
              <p:sp>
                <p:nvSpPr>
                  <p:cNvPr id="9" name="Rounded Rectangle 8"/>
                  <p:cNvSpPr/>
                  <p:nvPr/>
                </p:nvSpPr>
                <p:spPr>
                  <a:xfrm>
                    <a:off x="2685288" y="1517035"/>
                    <a:ext cx="1583519" cy="792165"/>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1015" name="TextBox 3"/>
                  <p:cNvSpPr txBox="1">
                    <a:spLocks noChangeArrowheads="1"/>
                  </p:cNvSpPr>
                  <p:nvPr/>
                </p:nvSpPr>
                <p:spPr bwMode="auto">
                  <a:xfrm>
                    <a:off x="2905938" y="1651555"/>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1013" name="TextBox 11"/>
                <p:cNvSpPr txBox="1">
                  <a:spLocks noChangeArrowheads="1"/>
                </p:cNvSpPr>
                <p:nvPr/>
              </p:nvSpPr>
              <p:spPr bwMode="auto">
                <a:xfrm>
                  <a:off x="2574831" y="2901639"/>
                  <a:ext cx="1909539" cy="5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379"/>
                <a:ext cx="978990" cy="484188"/>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nvGrpSpPr>
            <p:cNvPr id="41007" name="Group 49"/>
            <p:cNvGrpSpPr>
              <a:grpSpLocks/>
            </p:cNvGrpSpPr>
            <p:nvPr/>
          </p:nvGrpSpPr>
          <p:grpSpPr bwMode="auto">
            <a:xfrm>
              <a:off x="2416175" y="3842594"/>
              <a:ext cx="1990725" cy="2490626"/>
              <a:chOff x="2415632" y="3805857"/>
              <a:chExt cx="1991013" cy="2489871"/>
            </a:xfrm>
          </p:grpSpPr>
          <p:sp>
            <p:nvSpPr>
              <p:cNvPr id="41008" name="TextBox 34"/>
              <p:cNvSpPr txBox="1">
                <a:spLocks noChangeArrowheads="1"/>
              </p:cNvSpPr>
              <p:nvPr/>
            </p:nvSpPr>
            <p:spPr bwMode="auto">
              <a:xfrm>
                <a:off x="2463790" y="5772667"/>
                <a:ext cx="1904124" cy="52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Aviation constraints</a:t>
                </a:r>
                <a:br>
                  <a:rPr lang="en-US" altLang="zh-CN" sz="1400" b="1">
                    <a:solidFill>
                      <a:prstClr val="black"/>
                    </a:solidFill>
                  </a:rPr>
                </a:br>
                <a:r>
                  <a:rPr lang="en-US" altLang="zh-CN" sz="1400" b="1">
                    <a:solidFill>
                      <a:prstClr val="black"/>
                    </a:solidFill>
                  </a:rPr>
                  <a:t>or threshold events</a:t>
                </a:r>
              </a:p>
            </p:txBody>
          </p:sp>
          <p:pic>
            <p:nvPicPr>
              <p:cNvPr id="41009" name="Picture 29" descr="090821_1900Z_WAF_NY_arr_dep_traffi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5632" y="3805857"/>
                <a:ext cx="1991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0965" name="Group 53"/>
          <p:cNvGrpSpPr>
            <a:grpSpLocks/>
          </p:cNvGrpSpPr>
          <p:nvPr/>
        </p:nvGrpSpPr>
        <p:grpSpPr bwMode="auto">
          <a:xfrm>
            <a:off x="180975" y="1203325"/>
            <a:ext cx="2076450" cy="5327650"/>
            <a:chOff x="180384" y="1203048"/>
            <a:chExt cx="2076449" cy="5328700"/>
          </a:xfrm>
        </p:grpSpPr>
        <p:grpSp>
          <p:nvGrpSpPr>
            <p:cNvPr id="40997" name="Group 29"/>
            <p:cNvGrpSpPr>
              <a:grpSpLocks/>
            </p:cNvGrpSpPr>
            <p:nvPr/>
          </p:nvGrpSpPr>
          <p:grpSpPr bwMode="auto">
            <a:xfrm>
              <a:off x="490713" y="1203048"/>
              <a:ext cx="1698276" cy="1908079"/>
              <a:chOff x="560872" y="1517037"/>
              <a:chExt cx="1697928" cy="1907727"/>
            </a:xfrm>
          </p:grpSpPr>
          <p:grpSp>
            <p:nvGrpSpPr>
              <p:cNvPr id="41002" name="Group 21"/>
              <p:cNvGrpSpPr>
                <a:grpSpLocks/>
              </p:cNvGrpSpPr>
              <p:nvPr/>
            </p:nvGrpSpPr>
            <p:grpSpPr bwMode="auto">
              <a:xfrm>
                <a:off x="617244" y="1517037"/>
                <a:ext cx="1583999" cy="792254"/>
                <a:chOff x="594011" y="1517037"/>
                <a:chExt cx="1583999" cy="792254"/>
              </a:xfrm>
            </p:grpSpPr>
            <p:sp>
              <p:nvSpPr>
                <p:cNvPr id="8" name="Rounded Rectangle 7"/>
                <p:cNvSpPr/>
                <p:nvPr/>
              </p:nvSpPr>
              <p:spPr>
                <a:xfrm>
                  <a:off x="594011" y="1517037"/>
                  <a:ext cx="1583999" cy="792173"/>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1005" name="TextBox 6"/>
                <p:cNvSpPr txBox="1">
                  <a:spLocks noChangeArrowheads="1"/>
                </p:cNvSpPr>
                <p:nvPr/>
              </p:nvSpPr>
              <p:spPr bwMode="auto">
                <a:xfrm>
                  <a:off x="800587" y="1651557"/>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1003" name="TextBox 14"/>
              <p:cNvSpPr txBox="1">
                <a:spLocks noChangeArrowheads="1"/>
              </p:cNvSpPr>
              <p:nvPr/>
            </p:nvSpPr>
            <p:spPr bwMode="auto">
              <a:xfrm>
                <a:off x="560872" y="2901641"/>
                <a:ext cx="1697928"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br>
                  <a:rPr lang="en-US" altLang="zh-CN" sz="1400" b="1">
                    <a:solidFill>
                      <a:prstClr val="black"/>
                    </a:solidFill>
                  </a:rPr>
                </a:br>
                <a:r>
                  <a:rPr lang="en-US" altLang="zh-CN" sz="1400" b="1">
                    <a:solidFill>
                      <a:prstClr val="black"/>
                    </a:solidFill>
                  </a:rPr>
                  <a:t>&amp; forecast data</a:t>
                </a:r>
              </a:p>
            </p:txBody>
          </p:sp>
        </p:grpSp>
        <p:grpSp>
          <p:nvGrpSpPr>
            <p:cNvPr id="40998" name="Group 48"/>
            <p:cNvGrpSpPr>
              <a:grpSpLocks/>
            </p:cNvGrpSpPr>
            <p:nvPr/>
          </p:nvGrpSpPr>
          <p:grpSpPr bwMode="auto">
            <a:xfrm>
              <a:off x="180384" y="3560019"/>
              <a:ext cx="2076449" cy="2971729"/>
              <a:chOff x="179851" y="3522567"/>
              <a:chExt cx="2077681" cy="2971318"/>
            </a:xfrm>
          </p:grpSpPr>
          <p:sp>
            <p:nvSpPr>
              <p:cNvPr id="40999" name="TextBox 33"/>
              <p:cNvSpPr txBox="1">
                <a:spLocks noChangeArrowheads="1"/>
              </p:cNvSpPr>
              <p:nvPr/>
            </p:nvSpPr>
            <p:spPr bwMode="auto">
              <a:xfrm>
                <a:off x="594668" y="5970737"/>
                <a:ext cx="1492361" cy="5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Storm intensity</a:t>
                </a:r>
                <a:br>
                  <a:rPr lang="en-US" altLang="zh-CN" sz="1400" b="1">
                    <a:solidFill>
                      <a:prstClr val="black"/>
                    </a:solidFill>
                  </a:rPr>
                </a:br>
                <a:r>
                  <a:rPr lang="en-US" altLang="zh-CN" sz="1400" b="1">
                    <a:solidFill>
                      <a:prstClr val="black"/>
                    </a:solidFill>
                  </a:rPr>
                  <a:t>&amp; echo tops</a:t>
                </a:r>
              </a:p>
            </p:txBody>
          </p:sp>
          <p:pic>
            <p:nvPicPr>
              <p:cNvPr id="41000" name="Picture 16" descr="6HR_FCST_2009Aug21_1900_echoTops.png"/>
              <p:cNvPicPr>
                <a:picLocks noChangeAspect="1"/>
              </p:cNvPicPr>
              <p:nvPr/>
            </p:nvPicPr>
            <p:blipFill>
              <a:blip r:embed="rId4" cstate="print">
                <a:extLst>
                  <a:ext uri="{28A0092B-C50C-407E-A947-70E740481C1C}">
                    <a14:useLocalDpi xmlns:a14="http://schemas.microsoft.com/office/drawing/2010/main" val="0"/>
                  </a:ext>
                </a:extLst>
              </a:blip>
              <a:srcRect l="13367"/>
              <a:stretch>
                <a:fillRect/>
              </a:stretch>
            </p:blipFill>
            <p:spPr bwMode="auto">
              <a:xfrm>
                <a:off x="657581" y="4577699"/>
                <a:ext cx="15999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15" descr="6HR_FCST_2009Aug21_1900_digitalVil.png"/>
              <p:cNvPicPr>
                <a:picLocks noChangeAspect="1"/>
              </p:cNvPicPr>
              <p:nvPr/>
            </p:nvPicPr>
            <p:blipFill>
              <a:blip r:embed="rId5" cstate="print">
                <a:extLst>
                  <a:ext uri="{28A0092B-C50C-407E-A947-70E740481C1C}">
                    <a14:useLocalDpi xmlns:a14="http://schemas.microsoft.com/office/drawing/2010/main" val="0"/>
                  </a:ext>
                </a:extLst>
              </a:blip>
              <a:srcRect l="13367"/>
              <a:stretch>
                <a:fillRect/>
              </a:stretch>
            </p:blipFill>
            <p:spPr bwMode="auto">
              <a:xfrm>
                <a:off x="179851" y="3522567"/>
                <a:ext cx="159995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5" name="Group 56"/>
          <p:cNvGrpSpPr>
            <a:grpSpLocks/>
          </p:cNvGrpSpPr>
          <p:nvPr/>
        </p:nvGrpSpPr>
        <p:grpSpPr bwMode="auto">
          <a:xfrm>
            <a:off x="6096000" y="1203325"/>
            <a:ext cx="2971800" cy="5181600"/>
            <a:chOff x="6096000" y="1203325"/>
            <a:chExt cx="2971800" cy="5181649"/>
          </a:xfrm>
        </p:grpSpPr>
        <p:sp>
          <p:nvSpPr>
            <p:cNvPr id="40988" name="TextBox 36"/>
            <p:cNvSpPr txBox="1">
              <a:spLocks noChangeArrowheads="1"/>
            </p:cNvSpPr>
            <p:nvPr/>
          </p:nvSpPr>
          <p:spPr bwMode="auto">
            <a:xfrm>
              <a:off x="6807201" y="5646714"/>
              <a:ext cx="2170112" cy="738260"/>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Strategic traffic flow</a:t>
              </a:r>
              <a:br>
                <a:rPr lang="en-US" altLang="zh-CN" sz="1400" b="1">
                  <a:solidFill>
                    <a:prstClr val="black"/>
                  </a:solidFill>
                </a:rPr>
              </a:br>
              <a:r>
                <a:rPr lang="en-US" altLang="zh-CN" sz="1400" b="1">
                  <a:solidFill>
                    <a:prstClr val="black"/>
                  </a:solidFill>
                </a:rPr>
                <a:t>management initiatives</a:t>
              </a:r>
              <a:br>
                <a:rPr lang="en-US" altLang="zh-CN" sz="1400" b="1">
                  <a:solidFill>
                    <a:prstClr val="black"/>
                  </a:solidFill>
                </a:rPr>
              </a:br>
              <a:r>
                <a:rPr lang="en-US" altLang="zh-CN" sz="1400" b="1">
                  <a:solidFill>
                    <a:prstClr val="black"/>
                  </a:solidFill>
                </a:rPr>
                <a:t>&amp; tactical programs</a:t>
              </a:r>
            </a:p>
          </p:txBody>
        </p:sp>
        <p:pic>
          <p:nvPicPr>
            <p:cNvPr id="40989" name="Picture 43" descr="Slide18.tif"/>
            <p:cNvPicPr>
              <a:picLocks noChangeAspect="1"/>
            </p:cNvPicPr>
            <p:nvPr/>
          </p:nvPicPr>
          <p:blipFill>
            <a:blip r:embed="rId6">
              <a:extLst>
                <a:ext uri="{28A0092B-C50C-407E-A947-70E740481C1C}">
                  <a14:useLocalDpi xmlns:a14="http://schemas.microsoft.com/office/drawing/2010/main" val="0"/>
                </a:ext>
              </a:extLst>
            </a:blip>
            <a:srcRect l="8501" t="18668" r="23500" b="24667"/>
            <a:stretch>
              <a:fillRect/>
            </a:stretch>
          </p:blipFill>
          <p:spPr bwMode="auto">
            <a:xfrm>
              <a:off x="6580189" y="3866296"/>
              <a:ext cx="2487611" cy="155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0" name="Group 47"/>
            <p:cNvGrpSpPr>
              <a:grpSpLocks/>
            </p:cNvGrpSpPr>
            <p:nvPr/>
          </p:nvGrpSpPr>
          <p:grpSpPr bwMode="auto">
            <a:xfrm>
              <a:off x="6096000" y="1203325"/>
              <a:ext cx="2478840" cy="1798425"/>
              <a:chOff x="6095903" y="1272424"/>
              <a:chExt cx="2479092" cy="1797917"/>
            </a:xfrm>
          </p:grpSpPr>
          <p:grpSp>
            <p:nvGrpSpPr>
              <p:cNvPr id="40991" name="Group 32"/>
              <p:cNvGrpSpPr>
                <a:grpSpLocks/>
              </p:cNvGrpSpPr>
              <p:nvPr/>
            </p:nvGrpSpPr>
            <p:grpSpPr bwMode="auto">
              <a:xfrm>
                <a:off x="6644389" y="1272424"/>
                <a:ext cx="1930606" cy="1797917"/>
                <a:chOff x="6760909" y="1517095"/>
                <a:chExt cx="1930606" cy="1797917"/>
              </a:xfrm>
            </p:grpSpPr>
            <p:grpSp>
              <p:nvGrpSpPr>
                <p:cNvPr id="40993" name="Group 19"/>
                <p:cNvGrpSpPr>
                  <a:grpSpLocks/>
                </p:cNvGrpSpPr>
                <p:nvPr/>
              </p:nvGrpSpPr>
              <p:grpSpPr bwMode="auto">
                <a:xfrm>
                  <a:off x="6933221" y="1517095"/>
                  <a:ext cx="1586074" cy="792020"/>
                  <a:chOff x="6818614" y="2717148"/>
                  <a:chExt cx="1586074" cy="792020"/>
                </a:xfrm>
              </p:grpSpPr>
              <p:sp>
                <p:nvSpPr>
                  <p:cNvPr id="11" name="Rounded Rectangle 10"/>
                  <p:cNvSpPr/>
                  <p:nvPr/>
                </p:nvSpPr>
                <p:spPr>
                  <a:xfrm>
                    <a:off x="6818614" y="2717148"/>
                    <a:ext cx="1586074" cy="791947"/>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0996" name="TextBox 5"/>
                  <p:cNvSpPr txBox="1">
                    <a:spLocks noChangeArrowheads="1"/>
                  </p:cNvSpPr>
                  <p:nvPr/>
                </p:nvSpPr>
                <p:spPr bwMode="auto">
                  <a:xfrm>
                    <a:off x="7089612" y="285166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0994" name="TextBox 13"/>
                <p:cNvSpPr txBox="1">
                  <a:spLocks noChangeArrowheads="1"/>
                </p:cNvSpPr>
                <p:nvPr/>
              </p:nvSpPr>
              <p:spPr bwMode="auto">
                <a:xfrm>
                  <a:off x="6760909" y="3007292"/>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202"/>
                <a:ext cx="977999" cy="484055"/>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grpSp>
        <p:nvGrpSpPr>
          <p:cNvPr id="19" name="Group 55"/>
          <p:cNvGrpSpPr>
            <a:grpSpLocks/>
          </p:cNvGrpSpPr>
          <p:nvPr/>
        </p:nvGrpSpPr>
        <p:grpSpPr bwMode="auto">
          <a:xfrm>
            <a:off x="3973513" y="1203325"/>
            <a:ext cx="2514600" cy="5432425"/>
            <a:chOff x="3973513" y="1203325"/>
            <a:chExt cx="2514923" cy="5432325"/>
          </a:xfrm>
        </p:grpSpPr>
        <p:grpSp>
          <p:nvGrpSpPr>
            <p:cNvPr id="40971" name="Group 61"/>
            <p:cNvGrpSpPr>
              <a:grpSpLocks/>
            </p:cNvGrpSpPr>
            <p:nvPr/>
          </p:nvGrpSpPr>
          <p:grpSpPr bwMode="auto">
            <a:xfrm>
              <a:off x="4484100" y="3420907"/>
              <a:ext cx="2004336" cy="3214743"/>
              <a:chOff x="4484225" y="3457186"/>
              <a:chExt cx="2005024" cy="3214391"/>
            </a:xfrm>
          </p:grpSpPr>
          <p:pic>
            <p:nvPicPr>
              <p:cNvPr id="40979" name="Picture 59" descr="Slide18.tif"/>
              <p:cNvPicPr>
                <a:picLocks noChangeAspect="1"/>
              </p:cNvPicPr>
              <p:nvPr/>
            </p:nvPicPr>
            <p:blipFill>
              <a:blip r:embed="rId7" cstate="print">
                <a:extLst>
                  <a:ext uri="{28A0092B-C50C-407E-A947-70E740481C1C}">
                    <a14:useLocalDpi xmlns:a14="http://schemas.microsoft.com/office/drawing/2010/main" val="0"/>
                  </a:ext>
                </a:extLst>
              </a:blip>
              <a:srcRect l="8501" t="19333" r="23000" b="20667"/>
              <a:stretch>
                <a:fillRect/>
              </a:stretch>
            </p:blipFill>
            <p:spPr bwMode="auto">
              <a:xfrm>
                <a:off x="4484225" y="3457186"/>
                <a:ext cx="2005024" cy="131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TextBox 60"/>
              <p:cNvSpPr txBox="1">
                <a:spLocks noChangeArrowheads="1"/>
              </p:cNvSpPr>
              <p:nvPr/>
            </p:nvSpPr>
            <p:spPr bwMode="auto">
              <a:xfrm>
                <a:off x="4656665" y="6148364"/>
                <a:ext cx="1691689" cy="52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Sector capacity &amp;</a:t>
                </a:r>
                <a:br>
                  <a:rPr lang="en-US" altLang="zh-CN" sz="1400" b="1">
                    <a:solidFill>
                      <a:prstClr val="black"/>
                    </a:solidFill>
                  </a:rPr>
                </a:br>
                <a:r>
                  <a:rPr lang="en-US" altLang="zh-CN" sz="1400" b="1">
                    <a:solidFill>
                      <a:prstClr val="black"/>
                    </a:solidFill>
                  </a:rPr>
                  <a:t>workload impact</a:t>
                </a:r>
              </a:p>
            </p:txBody>
          </p:sp>
          <p:grpSp>
            <p:nvGrpSpPr>
              <p:cNvPr id="40981" name="Group 51"/>
              <p:cNvGrpSpPr>
                <a:grpSpLocks noChangeAspect="1"/>
              </p:cNvGrpSpPr>
              <p:nvPr/>
            </p:nvGrpSpPr>
            <p:grpSpPr bwMode="auto">
              <a:xfrm>
                <a:off x="4773242" y="4600928"/>
                <a:ext cx="1270501" cy="1554480"/>
                <a:chOff x="1506538" y="2543175"/>
                <a:chExt cx="1498600" cy="1833563"/>
              </a:xfrm>
            </p:grpSpPr>
            <p:sp>
              <p:nvSpPr>
                <p:cNvPr id="40982" name="AutoShape 22"/>
                <p:cNvSpPr>
                  <a:spLocks noChangeArrowheads="1"/>
                </p:cNvSpPr>
                <p:nvPr/>
              </p:nvSpPr>
              <p:spPr bwMode="auto">
                <a:xfrm rot="1523033">
                  <a:off x="2297113" y="2543175"/>
                  <a:ext cx="220662" cy="1833563"/>
                </a:xfrm>
                <a:prstGeom prst="upArrow">
                  <a:avLst>
                    <a:gd name="adj1" fmla="val 50000"/>
                    <a:gd name="adj2" fmla="val 207734"/>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3" name="Freeform 24"/>
                <p:cNvSpPr>
                  <a:spLocks/>
                </p:cNvSpPr>
                <p:nvPr/>
              </p:nvSpPr>
              <p:spPr bwMode="auto">
                <a:xfrm>
                  <a:off x="1760538" y="2879725"/>
                  <a:ext cx="1128712" cy="1244600"/>
                </a:xfrm>
                <a:custGeom>
                  <a:avLst/>
                  <a:gdLst>
                    <a:gd name="T0" fmla="*/ 2147483647 w 750"/>
                    <a:gd name="T1" fmla="*/ 0 h 1097"/>
                    <a:gd name="T2" fmla="*/ 2147483647 w 750"/>
                    <a:gd name="T3" fmla="*/ 2147483647 h 1097"/>
                    <a:gd name="T4" fmla="*/ 2147483647 w 750"/>
                    <a:gd name="T5" fmla="*/ 2147483647 h 1097"/>
                    <a:gd name="T6" fmla="*/ 2147483647 w 750"/>
                    <a:gd name="T7" fmla="*/ 2147483647 h 1097"/>
                    <a:gd name="T8" fmla="*/ 2147483647 w 750"/>
                    <a:gd name="T9" fmla="*/ 2147483647 h 1097"/>
                    <a:gd name="T10" fmla="*/ 0 w 750"/>
                    <a:gd name="T11" fmla="*/ 2147483647 h 1097"/>
                    <a:gd name="T12" fmla="*/ 2147483647 w 750"/>
                    <a:gd name="T13" fmla="*/ 2147483647 h 1097"/>
                    <a:gd name="T14" fmla="*/ 2147483647 w 750"/>
                    <a:gd name="T15" fmla="*/ 2147483647 h 1097"/>
                    <a:gd name="T16" fmla="*/ 2147483647 w 750"/>
                    <a:gd name="T17" fmla="*/ 2147483647 h 1097"/>
                    <a:gd name="T18" fmla="*/ 2147483647 w 750"/>
                    <a:gd name="T19" fmla="*/ 2147483647 h 1097"/>
                    <a:gd name="T20" fmla="*/ 2147483647 w 750"/>
                    <a:gd name="T21" fmla="*/ 2147483647 h 1097"/>
                    <a:gd name="T22" fmla="*/ 2147483647 w 750"/>
                    <a:gd name="T23" fmla="*/ 0 h 10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0"/>
                    <a:gd name="T37" fmla="*/ 0 h 1097"/>
                    <a:gd name="T38" fmla="*/ 750 w 750"/>
                    <a:gd name="T39" fmla="*/ 1097 h 10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0" h="1097">
                      <a:moveTo>
                        <a:pt x="558" y="0"/>
                      </a:moveTo>
                      <a:lnTo>
                        <a:pt x="164" y="557"/>
                      </a:lnTo>
                      <a:lnTo>
                        <a:pt x="100" y="722"/>
                      </a:lnTo>
                      <a:lnTo>
                        <a:pt x="155" y="795"/>
                      </a:lnTo>
                      <a:lnTo>
                        <a:pt x="73" y="887"/>
                      </a:lnTo>
                      <a:lnTo>
                        <a:pt x="0" y="1042"/>
                      </a:lnTo>
                      <a:lnTo>
                        <a:pt x="210" y="1097"/>
                      </a:lnTo>
                      <a:lnTo>
                        <a:pt x="384" y="1079"/>
                      </a:lnTo>
                      <a:lnTo>
                        <a:pt x="420" y="841"/>
                      </a:lnTo>
                      <a:lnTo>
                        <a:pt x="676" y="393"/>
                      </a:lnTo>
                      <a:lnTo>
                        <a:pt x="750" y="183"/>
                      </a:lnTo>
                      <a:lnTo>
                        <a:pt x="558" y="0"/>
                      </a:lnTo>
                      <a:close/>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4" name="Freeform 26"/>
                <p:cNvSpPr>
                  <a:spLocks/>
                </p:cNvSpPr>
                <p:nvPr/>
              </p:nvSpPr>
              <p:spPr bwMode="auto">
                <a:xfrm rot="-138166">
                  <a:off x="1893888" y="3008313"/>
                  <a:ext cx="677862" cy="1273175"/>
                </a:xfrm>
                <a:custGeom>
                  <a:avLst/>
                  <a:gdLst>
                    <a:gd name="T0" fmla="*/ 0 w 477"/>
                    <a:gd name="T1" fmla="*/ 2147483647 h 1143"/>
                    <a:gd name="T2" fmla="*/ 2147483647 w 477"/>
                    <a:gd name="T3" fmla="*/ 2147483647 h 1143"/>
                    <a:gd name="T4" fmla="*/ 2147483647 w 477"/>
                    <a:gd name="T5" fmla="*/ 0 h 1143"/>
                    <a:gd name="T6" fmla="*/ 0 60000 65536"/>
                    <a:gd name="T7" fmla="*/ 0 60000 65536"/>
                    <a:gd name="T8" fmla="*/ 0 60000 65536"/>
                    <a:gd name="T9" fmla="*/ 0 w 477"/>
                    <a:gd name="T10" fmla="*/ 0 h 1143"/>
                    <a:gd name="T11" fmla="*/ 477 w 477"/>
                    <a:gd name="T12" fmla="*/ 1143 h 1143"/>
                  </a:gdLst>
                  <a:ahLst/>
                  <a:cxnLst>
                    <a:cxn ang="T6">
                      <a:pos x="T0" y="T1"/>
                    </a:cxn>
                    <a:cxn ang="T7">
                      <a:pos x="T2" y="T3"/>
                    </a:cxn>
                    <a:cxn ang="T8">
                      <a:pos x="T4" y="T5"/>
                    </a:cxn>
                  </a:cxnLst>
                  <a:rect l="T9" t="T10" r="T11" b="T12"/>
                  <a:pathLst>
                    <a:path w="477" h="1143">
                      <a:moveTo>
                        <a:pt x="0" y="1143"/>
                      </a:moveTo>
                      <a:cubicBezTo>
                        <a:pt x="173" y="832"/>
                        <a:pt x="347" y="521"/>
                        <a:pt x="412" y="330"/>
                      </a:cubicBezTo>
                      <a:cubicBezTo>
                        <a:pt x="477" y="139"/>
                        <a:pt x="435" y="69"/>
                        <a:pt x="393" y="0"/>
                      </a:cubicBezTo>
                    </a:path>
                  </a:pathLst>
                </a:custGeom>
                <a:noFill/>
                <a:ln w="76200">
                  <a:solidFill>
                    <a:srgbClr val="66FF33"/>
                  </a:solidFill>
                  <a:round/>
                  <a:headEnd/>
                  <a:tailEnd type="triangle" w="sm" len="lg"/>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5" name="Freeform 27"/>
                <p:cNvSpPr>
                  <a:spLocks/>
                </p:cNvSpPr>
                <p:nvPr/>
              </p:nvSpPr>
              <p:spPr bwMode="auto">
                <a:xfrm>
                  <a:off x="1516062" y="2770191"/>
                  <a:ext cx="1303337" cy="1227137"/>
                </a:xfrm>
                <a:custGeom>
                  <a:avLst/>
                  <a:gdLst>
                    <a:gd name="T0" fmla="*/ 0 w 1216"/>
                    <a:gd name="T1" fmla="*/ 2147483647 h 1417"/>
                    <a:gd name="T2" fmla="*/ 2147483647 w 1216"/>
                    <a:gd name="T3" fmla="*/ 2147483647 h 1417"/>
                    <a:gd name="T4" fmla="*/ 2147483647 w 1216"/>
                    <a:gd name="T5" fmla="*/ 0 h 1417"/>
                    <a:gd name="T6" fmla="*/ 0 60000 65536"/>
                    <a:gd name="T7" fmla="*/ 0 60000 65536"/>
                    <a:gd name="T8" fmla="*/ 0 60000 65536"/>
                    <a:gd name="T9" fmla="*/ 0 w 1216"/>
                    <a:gd name="T10" fmla="*/ 0 h 1417"/>
                    <a:gd name="T11" fmla="*/ 1216 w 1216"/>
                    <a:gd name="T12" fmla="*/ 1417 h 1417"/>
                  </a:gdLst>
                  <a:ahLst/>
                  <a:cxnLst>
                    <a:cxn ang="T6">
                      <a:pos x="T0" y="T1"/>
                    </a:cxn>
                    <a:cxn ang="T7">
                      <a:pos x="T2" y="T3"/>
                    </a:cxn>
                    <a:cxn ang="T8">
                      <a:pos x="T4" y="T5"/>
                    </a:cxn>
                  </a:cxnLst>
                  <a:rect l="T9" t="T10" r="T11" b="T12"/>
                  <a:pathLst>
                    <a:path w="1216" h="1417">
                      <a:moveTo>
                        <a:pt x="0" y="1417"/>
                      </a:moveTo>
                      <a:lnTo>
                        <a:pt x="878" y="722"/>
                      </a:lnTo>
                      <a:lnTo>
                        <a:pt x="1216" y="0"/>
                      </a:lnTo>
                    </a:path>
                  </a:pathLst>
                </a:custGeom>
                <a:noFill/>
                <a:ln w="76200">
                  <a:solidFill>
                    <a:srgbClr val="0000FF"/>
                  </a:solidFill>
                  <a:round/>
                  <a:headEnd/>
                  <a:tailEnd type="triangle" w="sm" len="lg"/>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6" name="Line 28"/>
                <p:cNvSpPr>
                  <a:spLocks noChangeShapeType="1"/>
                </p:cNvSpPr>
                <p:nvPr/>
              </p:nvSpPr>
              <p:spPr bwMode="auto">
                <a:xfrm flipV="1">
                  <a:off x="1506538" y="3697288"/>
                  <a:ext cx="1262062" cy="323850"/>
                </a:xfrm>
                <a:prstGeom prst="line">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sp>
              <p:nvSpPr>
                <p:cNvPr id="40987" name="Line 29"/>
                <p:cNvSpPr>
                  <a:spLocks noChangeShapeType="1"/>
                </p:cNvSpPr>
                <p:nvPr/>
              </p:nvSpPr>
              <p:spPr bwMode="auto">
                <a:xfrm flipV="1">
                  <a:off x="2201863" y="2976563"/>
                  <a:ext cx="803275" cy="188912"/>
                </a:xfrm>
                <a:prstGeom prst="line">
                  <a:avLst/>
                </a:prstGeom>
                <a:noFill/>
                <a:ln w="508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grpSp>
        </p:grpSp>
        <p:grpSp>
          <p:nvGrpSpPr>
            <p:cNvPr id="40972" name="Group 46"/>
            <p:cNvGrpSpPr>
              <a:grpSpLocks/>
            </p:cNvGrpSpPr>
            <p:nvPr/>
          </p:nvGrpSpPr>
          <p:grpSpPr bwMode="auto">
            <a:xfrm>
              <a:off x="3973513" y="1203325"/>
              <a:ext cx="2382805" cy="1908264"/>
              <a:chOff x="3974296" y="1272422"/>
              <a:chExt cx="2383280" cy="1907727"/>
            </a:xfrm>
          </p:grpSpPr>
          <p:grpSp>
            <p:nvGrpSpPr>
              <p:cNvPr id="40973" name="Group 31"/>
              <p:cNvGrpSpPr>
                <a:grpSpLocks/>
              </p:cNvGrpSpPr>
              <p:nvPr/>
            </p:nvGrpSpPr>
            <p:grpSpPr bwMode="auto">
              <a:xfrm>
                <a:off x="4582725" y="1272422"/>
                <a:ext cx="1774851" cy="1907727"/>
                <a:chOff x="4670563" y="1517093"/>
                <a:chExt cx="1774851" cy="1907727"/>
              </a:xfrm>
            </p:grpSpPr>
            <p:grpSp>
              <p:nvGrpSpPr>
                <p:cNvPr id="40975" name="Group 18"/>
                <p:cNvGrpSpPr>
                  <a:grpSpLocks/>
                </p:cNvGrpSpPr>
                <p:nvPr/>
              </p:nvGrpSpPr>
              <p:grpSpPr bwMode="auto">
                <a:xfrm>
                  <a:off x="4767124" y="1517093"/>
                  <a:ext cx="1583053" cy="792019"/>
                  <a:chOff x="4675827" y="2727858"/>
                  <a:chExt cx="1583053" cy="792019"/>
                </a:xfrm>
              </p:grpSpPr>
              <p:sp>
                <p:nvSpPr>
                  <p:cNvPr id="10" name="Rounded Rectangle 9"/>
                  <p:cNvSpPr/>
                  <p:nvPr/>
                </p:nvSpPr>
                <p:spPr>
                  <a:xfrm>
                    <a:off x="4675918" y="2727858"/>
                    <a:ext cx="1583256" cy="791926"/>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0978" name="TextBox 4"/>
                  <p:cNvSpPr txBox="1">
                    <a:spLocks noChangeArrowheads="1"/>
                  </p:cNvSpPr>
                  <p:nvPr/>
                </p:nvSpPr>
                <p:spPr bwMode="auto">
                  <a:xfrm>
                    <a:off x="4915475" y="2862378"/>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0976" name="TextBox 12"/>
                <p:cNvSpPr txBox="1">
                  <a:spLocks noChangeArrowheads="1"/>
                </p:cNvSpPr>
                <p:nvPr/>
              </p:nvSpPr>
              <p:spPr bwMode="auto">
                <a:xfrm>
                  <a:off x="4670563" y="2901697"/>
                  <a:ext cx="1774851"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177"/>
                <a:ext cx="978221" cy="484042"/>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spTree>
    <p:extLst>
      <p:ext uri="{BB962C8B-B14F-4D97-AF65-F5344CB8AC3E}">
        <p14:creationId xmlns:p14="http://schemas.microsoft.com/office/powerpoint/2010/main" val="69044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323528" y="404664"/>
            <a:ext cx="4526111"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Coping </a:t>
            </a:r>
            <a:r>
              <a:rPr lang="en-US" altLang="zh-CN" sz="2000" b="1" dirty="0">
                <a:solidFill>
                  <a:prstClr val="black"/>
                </a:solidFill>
                <a:cs typeface="Arial" charset="0"/>
              </a:rPr>
              <a:t>with Hurricanes/Typhoons</a:t>
            </a:r>
          </a:p>
        </p:txBody>
      </p:sp>
      <p:grpSp>
        <p:nvGrpSpPr>
          <p:cNvPr id="41987" name="Group 57"/>
          <p:cNvGrpSpPr>
            <a:grpSpLocks/>
          </p:cNvGrpSpPr>
          <p:nvPr/>
        </p:nvGrpSpPr>
        <p:grpSpPr bwMode="auto">
          <a:xfrm>
            <a:off x="68263" y="1203325"/>
            <a:ext cx="2249487" cy="5043488"/>
            <a:chOff x="68788" y="1203092"/>
            <a:chExt cx="2249654" cy="5042271"/>
          </a:xfrm>
        </p:grpSpPr>
        <p:grpSp>
          <p:nvGrpSpPr>
            <p:cNvPr id="42022" name="Group 29"/>
            <p:cNvGrpSpPr>
              <a:grpSpLocks/>
            </p:cNvGrpSpPr>
            <p:nvPr/>
          </p:nvGrpSpPr>
          <p:grpSpPr bwMode="auto">
            <a:xfrm>
              <a:off x="490538" y="1203092"/>
              <a:ext cx="1698625" cy="1908177"/>
              <a:chOff x="560697" y="1517081"/>
              <a:chExt cx="1698276" cy="1907825"/>
            </a:xfrm>
          </p:grpSpPr>
          <p:grpSp>
            <p:nvGrpSpPr>
              <p:cNvPr id="42025"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5162" y="1517081"/>
                  <a:ext cx="1584117" cy="791825"/>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28"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2026"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2023" name="TextBox 33"/>
            <p:cNvSpPr txBox="1">
              <a:spLocks noChangeArrowheads="1"/>
            </p:cNvSpPr>
            <p:nvPr/>
          </p:nvSpPr>
          <p:spPr bwMode="auto">
            <a:xfrm>
              <a:off x="402935" y="5722144"/>
              <a:ext cx="1551790"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Hurricane track,</a:t>
              </a:r>
              <a:br>
                <a:rPr lang="en-US" altLang="zh-CN" sz="1400" b="1">
                  <a:solidFill>
                    <a:prstClr val="black"/>
                  </a:solidFill>
                </a:rPr>
              </a:br>
              <a:r>
                <a:rPr lang="en-US" altLang="zh-CN" sz="1400" b="1">
                  <a:solidFill>
                    <a:prstClr val="black"/>
                  </a:solidFill>
                </a:rPr>
                <a:t>size, &amp; intensity</a:t>
              </a:r>
            </a:p>
          </p:txBody>
        </p:sp>
        <p:pic>
          <p:nvPicPr>
            <p:cNvPr id="42024" name="Picture 8" descr="hurricane-katrina-category-5.jpg"/>
            <p:cNvPicPr>
              <a:picLocks noChangeAspect="1"/>
            </p:cNvPicPr>
            <p:nvPr/>
          </p:nvPicPr>
          <p:blipFill>
            <a:blip r:embed="rId2">
              <a:extLst>
                <a:ext uri="{28A0092B-C50C-407E-A947-70E740481C1C}">
                  <a14:useLocalDpi xmlns:a14="http://schemas.microsoft.com/office/drawing/2010/main" val="0"/>
                </a:ext>
              </a:extLst>
            </a:blip>
            <a:srcRect r="7855"/>
            <a:stretch>
              <a:fillRect/>
            </a:stretch>
          </p:blipFill>
          <p:spPr bwMode="auto">
            <a:xfrm>
              <a:off x="68788" y="3454223"/>
              <a:ext cx="2249654" cy="21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46"/>
          <p:cNvGrpSpPr>
            <a:grpSpLocks/>
          </p:cNvGrpSpPr>
          <p:nvPr/>
        </p:nvGrpSpPr>
        <p:grpSpPr bwMode="auto">
          <a:xfrm>
            <a:off x="6096000" y="1203325"/>
            <a:ext cx="2911475" cy="5194300"/>
            <a:chOff x="6096000" y="1203325"/>
            <a:chExt cx="2911475" cy="5193732"/>
          </a:xfrm>
        </p:grpSpPr>
        <p:sp>
          <p:nvSpPr>
            <p:cNvPr id="42013" name="TextBox 36"/>
            <p:cNvSpPr txBox="1">
              <a:spLocks noChangeArrowheads="1"/>
            </p:cNvSpPr>
            <p:nvPr/>
          </p:nvSpPr>
          <p:spPr bwMode="auto">
            <a:xfrm>
              <a:off x="7020331" y="5658393"/>
              <a:ext cx="1743975" cy="738664"/>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Implementation of</a:t>
              </a:r>
              <a:br>
                <a:rPr lang="en-US" altLang="zh-CN" sz="1400" b="1">
                  <a:solidFill>
                    <a:prstClr val="black"/>
                  </a:solidFill>
                </a:rPr>
              </a:br>
              <a:r>
                <a:rPr lang="en-US" altLang="zh-CN" sz="1400" b="1">
                  <a:solidFill>
                    <a:prstClr val="black"/>
                  </a:solidFill>
                </a:rPr>
                <a:t>evacuation &amp;</a:t>
              </a:r>
              <a:br>
                <a:rPr lang="en-US" altLang="zh-CN" sz="1400" b="1">
                  <a:solidFill>
                    <a:prstClr val="black"/>
                  </a:solidFill>
                </a:rPr>
              </a:br>
              <a:r>
                <a:rPr lang="en-US" altLang="zh-CN" sz="1400" b="1">
                  <a:solidFill>
                    <a:prstClr val="black"/>
                  </a:solidFill>
                </a:rPr>
                <a:t>recovery plans</a:t>
              </a:r>
            </a:p>
          </p:txBody>
        </p:sp>
        <p:pic>
          <p:nvPicPr>
            <p:cNvPr id="42014" name="Picture 9" descr="080521-hurricaneRita-hmed-415p.hmedium.jpg"/>
            <p:cNvPicPr>
              <a:picLocks noChangeAspect="1"/>
            </p:cNvPicPr>
            <p:nvPr/>
          </p:nvPicPr>
          <p:blipFill>
            <a:blip r:embed="rId3">
              <a:extLst>
                <a:ext uri="{28A0092B-C50C-407E-A947-70E740481C1C}">
                  <a14:useLocalDpi xmlns:a14="http://schemas.microsoft.com/office/drawing/2010/main" val="0"/>
                </a:ext>
              </a:extLst>
            </a:blip>
            <a:srcRect l="30513"/>
            <a:stretch>
              <a:fillRect/>
            </a:stretch>
          </p:blipFill>
          <p:spPr bwMode="auto">
            <a:xfrm>
              <a:off x="6681906" y="3292000"/>
              <a:ext cx="2325569" cy="22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5" name="Group 47"/>
            <p:cNvGrpSpPr>
              <a:grpSpLocks/>
            </p:cNvGrpSpPr>
            <p:nvPr/>
          </p:nvGrpSpPr>
          <p:grpSpPr bwMode="auto">
            <a:xfrm>
              <a:off x="6096000" y="1203325"/>
              <a:ext cx="2478914" cy="1798115"/>
              <a:chOff x="6095903" y="1272394"/>
              <a:chExt cx="2479092" cy="1797916"/>
            </a:xfrm>
          </p:grpSpPr>
          <p:grpSp>
            <p:nvGrpSpPr>
              <p:cNvPr id="42016" name="Group 32"/>
              <p:cNvGrpSpPr>
                <a:grpSpLocks/>
              </p:cNvGrpSpPr>
              <p:nvPr/>
            </p:nvGrpSpPr>
            <p:grpSpPr bwMode="auto">
              <a:xfrm>
                <a:off x="6644389" y="1272394"/>
                <a:ext cx="1930606" cy="1797916"/>
                <a:chOff x="6760909" y="1517065"/>
                <a:chExt cx="1930606" cy="1797916"/>
              </a:xfrm>
            </p:grpSpPr>
            <p:grpSp>
              <p:nvGrpSpPr>
                <p:cNvPr id="42018"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67809" y="2717118"/>
                    <a:ext cx="1538398" cy="791989"/>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21"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2019"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217"/>
                <a:ext cx="977970" cy="484080"/>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grpSp>
        <p:nvGrpSpPr>
          <p:cNvPr id="13" name="Group 45"/>
          <p:cNvGrpSpPr>
            <a:grpSpLocks/>
          </p:cNvGrpSpPr>
          <p:nvPr/>
        </p:nvGrpSpPr>
        <p:grpSpPr bwMode="auto">
          <a:xfrm>
            <a:off x="3973513" y="1203325"/>
            <a:ext cx="2579687" cy="5418138"/>
            <a:chOff x="3973513" y="1203325"/>
            <a:chExt cx="2579687" cy="5417443"/>
          </a:xfrm>
        </p:grpSpPr>
        <p:sp>
          <p:nvSpPr>
            <p:cNvPr id="42004" name="TextBox 60"/>
            <p:cNvSpPr txBox="1">
              <a:spLocks noChangeArrowheads="1"/>
            </p:cNvSpPr>
            <p:nvPr/>
          </p:nvSpPr>
          <p:spPr bwMode="auto">
            <a:xfrm>
              <a:off x="4452372" y="5451379"/>
              <a:ext cx="2100828" cy="11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Affected population</a:t>
              </a:r>
              <a:br>
                <a:rPr lang="en-US" altLang="zh-CN" sz="1400" b="1">
                  <a:solidFill>
                    <a:prstClr val="black"/>
                  </a:solidFill>
                </a:rPr>
              </a:br>
              <a:r>
                <a:rPr lang="en-US" altLang="zh-CN" sz="1400" b="1">
                  <a:solidFill>
                    <a:prstClr val="black"/>
                  </a:solidFill>
                </a:rPr>
                <a:t>&amp; infrastructure,</a:t>
              </a:r>
              <a:br>
                <a:rPr lang="en-US" altLang="zh-CN" sz="1400" b="1">
                  <a:solidFill>
                    <a:prstClr val="black"/>
                  </a:solidFill>
                </a:rPr>
              </a:br>
              <a:r>
                <a:rPr lang="en-US" altLang="zh-CN" sz="1400" b="1">
                  <a:solidFill>
                    <a:prstClr val="black"/>
                  </a:solidFill>
                </a:rPr>
                <a:t>disruption of services,</a:t>
              </a:r>
              <a:br>
                <a:rPr lang="en-US" altLang="zh-CN" sz="1400" b="1">
                  <a:solidFill>
                    <a:prstClr val="black"/>
                  </a:solidFill>
                </a:rPr>
              </a:br>
              <a:r>
                <a:rPr lang="en-US" altLang="zh-CN" sz="1400" b="1">
                  <a:solidFill>
                    <a:prstClr val="black"/>
                  </a:solidFill>
                </a:rPr>
                <a:t>damages due to wind</a:t>
              </a:r>
              <a:br>
                <a:rPr lang="en-US" altLang="zh-CN" sz="1400" b="1">
                  <a:solidFill>
                    <a:prstClr val="black"/>
                  </a:solidFill>
                </a:rPr>
              </a:br>
              <a:r>
                <a:rPr lang="en-US" altLang="zh-CN" sz="1400" b="1">
                  <a:solidFill>
                    <a:prstClr val="black"/>
                  </a:solidFill>
                </a:rPr>
                <a:t>&amp; water, etc.</a:t>
              </a:r>
            </a:p>
          </p:txBody>
        </p:sp>
        <p:pic>
          <p:nvPicPr>
            <p:cNvPr id="42005" name="Picture 8" descr="hurricane-evacuation-map.gif"/>
            <p:cNvPicPr>
              <a:picLocks noChangeAspect="1"/>
            </p:cNvPicPr>
            <p:nvPr/>
          </p:nvPicPr>
          <p:blipFill>
            <a:blip r:embed="rId4">
              <a:extLst>
                <a:ext uri="{28A0092B-C50C-407E-A947-70E740481C1C}">
                  <a14:useLocalDpi xmlns:a14="http://schemas.microsoft.com/office/drawing/2010/main" val="0"/>
                </a:ext>
              </a:extLst>
            </a:blip>
            <a:srcRect l="1773" t="4114" r="1773" b="17143"/>
            <a:stretch>
              <a:fillRect/>
            </a:stretch>
          </p:blipFill>
          <p:spPr bwMode="auto">
            <a:xfrm>
              <a:off x="4516980" y="3331351"/>
              <a:ext cx="1940895" cy="204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46"/>
            <p:cNvGrpSpPr>
              <a:grpSpLocks/>
            </p:cNvGrpSpPr>
            <p:nvPr/>
          </p:nvGrpSpPr>
          <p:grpSpPr bwMode="auto">
            <a:xfrm>
              <a:off x="3973513" y="1203325"/>
              <a:ext cx="2383967" cy="1907814"/>
              <a:chOff x="3974296" y="1272378"/>
              <a:chExt cx="2383283" cy="1907727"/>
            </a:xfrm>
          </p:grpSpPr>
          <p:grpSp>
            <p:nvGrpSpPr>
              <p:cNvPr id="42007" name="Group 31"/>
              <p:cNvGrpSpPr>
                <a:grpSpLocks/>
              </p:cNvGrpSpPr>
              <p:nvPr/>
            </p:nvGrpSpPr>
            <p:grpSpPr bwMode="auto">
              <a:xfrm>
                <a:off x="4582727" y="1272378"/>
                <a:ext cx="1774852" cy="1907727"/>
                <a:chOff x="4670565" y="1517049"/>
                <a:chExt cx="1774852" cy="1907727"/>
              </a:xfrm>
            </p:grpSpPr>
            <p:grpSp>
              <p:nvGrpSpPr>
                <p:cNvPr id="42009"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484" y="2727814"/>
                    <a:ext cx="1583871" cy="792025"/>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12"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2010"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241"/>
                <a:ext cx="977619" cy="484103"/>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grpSp>
        <p:nvGrpSpPr>
          <p:cNvPr id="17" name="Group 44"/>
          <p:cNvGrpSpPr>
            <a:grpSpLocks/>
          </p:cNvGrpSpPr>
          <p:nvPr/>
        </p:nvGrpSpPr>
        <p:grpSpPr bwMode="auto">
          <a:xfrm>
            <a:off x="1898650" y="1203325"/>
            <a:ext cx="2579688" cy="5043488"/>
            <a:chOff x="1898650" y="1203325"/>
            <a:chExt cx="2580129" cy="5044039"/>
          </a:xfrm>
        </p:grpSpPr>
        <p:sp>
          <p:nvSpPr>
            <p:cNvPr id="41995" name="TextBox 34"/>
            <p:cNvSpPr txBox="1">
              <a:spLocks noChangeArrowheads="1"/>
            </p:cNvSpPr>
            <p:nvPr/>
          </p:nvSpPr>
          <p:spPr bwMode="auto">
            <a:xfrm>
              <a:off x="2379088" y="5724144"/>
              <a:ext cx="2099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Storm surge, flooding,</a:t>
              </a:r>
              <a:br>
                <a:rPr lang="en-US" altLang="zh-CN" sz="1400" b="1">
                  <a:solidFill>
                    <a:prstClr val="black"/>
                  </a:solidFill>
                </a:rPr>
              </a:br>
              <a:r>
                <a:rPr lang="en-US" altLang="zh-CN" sz="1400" b="1">
                  <a:solidFill>
                    <a:prstClr val="black"/>
                  </a:solidFill>
                </a:rPr>
                <a:t>inundated areas</a:t>
              </a:r>
            </a:p>
          </p:txBody>
        </p:sp>
        <p:pic>
          <p:nvPicPr>
            <p:cNvPr id="41996" name="Picture 56" descr="T027935A.jpg"/>
            <p:cNvPicPr>
              <a:picLocks noChangeAspect="1"/>
            </p:cNvPicPr>
            <p:nvPr/>
          </p:nvPicPr>
          <p:blipFill>
            <a:blip r:embed="rId5">
              <a:extLst>
                <a:ext uri="{28A0092B-C50C-407E-A947-70E740481C1C}">
                  <a14:useLocalDpi xmlns:a14="http://schemas.microsoft.com/office/drawing/2010/main" val="0"/>
                </a:ext>
              </a:extLst>
            </a:blip>
            <a:srcRect l="21600"/>
            <a:stretch>
              <a:fillRect/>
            </a:stretch>
          </p:blipFill>
          <p:spPr bwMode="auto">
            <a:xfrm>
              <a:off x="2398760" y="3859366"/>
              <a:ext cx="2007549" cy="17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7" name="Group 45"/>
            <p:cNvGrpSpPr>
              <a:grpSpLocks/>
            </p:cNvGrpSpPr>
            <p:nvPr/>
          </p:nvGrpSpPr>
          <p:grpSpPr bwMode="auto">
            <a:xfrm>
              <a:off x="1898650" y="1203325"/>
              <a:ext cx="2463815" cy="1907854"/>
              <a:chOff x="1899296" y="1272378"/>
              <a:chExt cx="2462226" cy="1907728"/>
            </a:xfrm>
          </p:grpSpPr>
          <p:grpSp>
            <p:nvGrpSpPr>
              <p:cNvPr id="41998" name="Group 30"/>
              <p:cNvGrpSpPr>
                <a:grpSpLocks/>
              </p:cNvGrpSpPr>
              <p:nvPr/>
            </p:nvGrpSpPr>
            <p:grpSpPr bwMode="auto">
              <a:xfrm>
                <a:off x="2451982" y="1272378"/>
                <a:ext cx="1909540" cy="1907728"/>
                <a:chOff x="2574832" y="1517049"/>
                <a:chExt cx="1909540" cy="1907728"/>
              </a:xfrm>
            </p:grpSpPr>
            <p:grpSp>
              <p:nvGrpSpPr>
                <p:cNvPr id="42000"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5313" y="1517049"/>
                    <a:ext cx="1583574" cy="792197"/>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03"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2001"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428"/>
                <a:ext cx="979024" cy="484208"/>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spTree>
    <p:extLst>
      <p:ext uri="{BB962C8B-B14F-4D97-AF65-F5344CB8AC3E}">
        <p14:creationId xmlns:p14="http://schemas.microsoft.com/office/powerpoint/2010/main" val="210126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251520" y="260648"/>
            <a:ext cx="4093235"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Water </a:t>
            </a:r>
            <a:r>
              <a:rPr lang="en-US" altLang="zh-CN" sz="2000" b="1" dirty="0">
                <a:solidFill>
                  <a:prstClr val="black"/>
                </a:solidFill>
                <a:cs typeface="Arial" charset="0"/>
              </a:rPr>
              <a:t>Resources Management</a:t>
            </a:r>
          </a:p>
        </p:txBody>
      </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3014" name="Group 49"/>
          <p:cNvGrpSpPr>
            <a:grpSpLocks/>
          </p:cNvGrpSpPr>
          <p:nvPr/>
        </p:nvGrpSpPr>
        <p:grpSpPr bwMode="auto">
          <a:xfrm>
            <a:off x="58738" y="1203325"/>
            <a:ext cx="2239962" cy="4906963"/>
            <a:chOff x="58337" y="1203325"/>
            <a:chExt cx="2240114" cy="4907657"/>
          </a:xfrm>
        </p:grpSpPr>
        <p:grpSp>
          <p:nvGrpSpPr>
            <p:cNvPr id="43047" name="Group 29"/>
            <p:cNvGrpSpPr>
              <a:grpSpLocks/>
            </p:cNvGrpSpPr>
            <p:nvPr/>
          </p:nvGrpSpPr>
          <p:grpSpPr bwMode="auto">
            <a:xfrm>
              <a:off x="489982" y="1203325"/>
              <a:ext cx="1698499" cy="1908393"/>
              <a:chOff x="560697" y="1517081"/>
              <a:chExt cx="1698276" cy="1907825"/>
            </a:xfrm>
          </p:grpSpPr>
          <p:grpSp>
            <p:nvGrpSpPr>
              <p:cNvPr id="43050"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4794" y="1517081"/>
                  <a:ext cx="1584224" cy="79203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53"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3051"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3048" name="TextBox 33"/>
            <p:cNvSpPr txBox="1">
              <a:spLocks noChangeArrowheads="1"/>
            </p:cNvSpPr>
            <p:nvPr/>
          </p:nvSpPr>
          <p:spPr bwMode="auto">
            <a:xfrm>
              <a:off x="58337" y="5803205"/>
              <a:ext cx="2239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Rainfall (or lack thereof)</a:t>
              </a:r>
            </a:p>
          </p:txBody>
        </p:sp>
        <p:pic>
          <p:nvPicPr>
            <p:cNvPr id="43049" name="Picture 44" descr="rain.jpg"/>
            <p:cNvPicPr>
              <a:picLocks noChangeAspect="1"/>
            </p:cNvPicPr>
            <p:nvPr/>
          </p:nvPicPr>
          <p:blipFill>
            <a:blip r:embed="rId2">
              <a:extLst>
                <a:ext uri="{28A0092B-C50C-407E-A947-70E740481C1C}">
                  <a14:useLocalDpi xmlns:a14="http://schemas.microsoft.com/office/drawing/2010/main" val="0"/>
                </a:ext>
              </a:extLst>
            </a:blip>
            <a:srcRect l="15836" t="5731" r="11876"/>
            <a:stretch>
              <a:fillRect/>
            </a:stretch>
          </p:blipFill>
          <p:spPr bwMode="auto">
            <a:xfrm>
              <a:off x="73367" y="3583546"/>
              <a:ext cx="2225084" cy="20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0"/>
          <p:cNvGrpSpPr>
            <a:grpSpLocks/>
          </p:cNvGrpSpPr>
          <p:nvPr/>
        </p:nvGrpSpPr>
        <p:grpSpPr bwMode="auto">
          <a:xfrm>
            <a:off x="1898650" y="1203325"/>
            <a:ext cx="2514600" cy="5222875"/>
            <a:chOff x="1898650" y="1203325"/>
            <a:chExt cx="2515018" cy="5222716"/>
          </a:xfrm>
        </p:grpSpPr>
        <p:sp>
          <p:nvSpPr>
            <p:cNvPr id="43038" name="TextBox 34"/>
            <p:cNvSpPr txBox="1">
              <a:spLocks noChangeArrowheads="1"/>
            </p:cNvSpPr>
            <p:nvPr/>
          </p:nvSpPr>
          <p:spPr bwMode="auto">
            <a:xfrm>
              <a:off x="2558364" y="5687377"/>
              <a:ext cx="1741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Runoff &amp; flow into</a:t>
              </a:r>
              <a:br>
                <a:rPr lang="en-US" altLang="zh-CN" sz="1400" b="1">
                  <a:solidFill>
                    <a:prstClr val="black"/>
                  </a:solidFill>
                </a:rPr>
              </a:br>
              <a:r>
                <a:rPr lang="en-US" altLang="zh-CN" sz="1400" b="1">
                  <a:solidFill>
                    <a:prstClr val="black"/>
                  </a:solidFill>
                </a:rPr>
                <a:t>reservoir, water</a:t>
              </a:r>
              <a:br>
                <a:rPr lang="en-US" altLang="zh-CN" sz="1400" b="1">
                  <a:solidFill>
                    <a:prstClr val="black"/>
                  </a:solidFill>
                </a:rPr>
              </a:br>
              <a:r>
                <a:rPr lang="en-US" altLang="zh-CN" sz="1400" b="1">
                  <a:solidFill>
                    <a:prstClr val="black"/>
                  </a:solidFill>
                </a:rPr>
                <a:t>levels behind dam</a:t>
              </a:r>
            </a:p>
          </p:txBody>
        </p:sp>
        <p:grpSp>
          <p:nvGrpSpPr>
            <p:cNvPr id="43039" name="Group 45"/>
            <p:cNvGrpSpPr>
              <a:grpSpLocks/>
            </p:cNvGrpSpPr>
            <p:nvPr/>
          </p:nvGrpSpPr>
          <p:grpSpPr bwMode="auto">
            <a:xfrm>
              <a:off x="1898650" y="1203325"/>
              <a:ext cx="2463815" cy="1907855"/>
              <a:chOff x="1899296" y="1272378"/>
              <a:chExt cx="2462226" cy="1907728"/>
            </a:xfrm>
          </p:grpSpPr>
          <p:grpSp>
            <p:nvGrpSpPr>
              <p:cNvPr id="43041" name="Group 30"/>
              <p:cNvGrpSpPr>
                <a:grpSpLocks/>
              </p:cNvGrpSpPr>
              <p:nvPr/>
            </p:nvGrpSpPr>
            <p:grpSpPr bwMode="auto">
              <a:xfrm>
                <a:off x="2451982" y="1272378"/>
                <a:ext cx="1909540" cy="1907728"/>
                <a:chOff x="2574832" y="1517049"/>
                <a:chExt cx="1909540" cy="1907728"/>
              </a:xfrm>
            </p:grpSpPr>
            <p:grpSp>
              <p:nvGrpSpPr>
                <p:cNvPr id="43043"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5309" y="1517049"/>
                    <a:ext cx="1583566" cy="792086"/>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46"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3044"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307"/>
                <a:ext cx="979019" cy="484140"/>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3040" name="Picture 45" descr="dam-water-levels-10518s.jpg"/>
            <p:cNvPicPr>
              <a:picLocks noChangeAspect="1"/>
            </p:cNvPicPr>
            <p:nvPr/>
          </p:nvPicPr>
          <p:blipFill>
            <a:blip r:embed="rId3">
              <a:extLst>
                <a:ext uri="{28A0092B-C50C-407E-A947-70E740481C1C}">
                  <a14:useLocalDpi xmlns:a14="http://schemas.microsoft.com/office/drawing/2010/main" val="0"/>
                </a:ext>
              </a:extLst>
            </a:blip>
            <a:srcRect l="11781" r="11781"/>
            <a:stretch>
              <a:fillRect/>
            </a:stretch>
          </p:blipFill>
          <p:spPr bwMode="auto">
            <a:xfrm>
              <a:off x="2386759" y="3583544"/>
              <a:ext cx="2026909" cy="199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1"/>
          <p:cNvGrpSpPr>
            <a:grpSpLocks/>
          </p:cNvGrpSpPr>
          <p:nvPr/>
        </p:nvGrpSpPr>
        <p:grpSpPr bwMode="auto">
          <a:xfrm>
            <a:off x="3973513" y="1203325"/>
            <a:ext cx="2514600" cy="5434013"/>
            <a:chOff x="3973513" y="1203325"/>
            <a:chExt cx="2514090" cy="5434400"/>
          </a:xfrm>
        </p:grpSpPr>
        <p:sp>
          <p:nvSpPr>
            <p:cNvPr id="43028" name="TextBox 60"/>
            <p:cNvSpPr txBox="1">
              <a:spLocks noChangeArrowheads="1"/>
            </p:cNvSpPr>
            <p:nvPr/>
          </p:nvSpPr>
          <p:spPr bwMode="auto">
            <a:xfrm>
              <a:off x="4538429" y="5899061"/>
              <a:ext cx="19287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Dam overflow, water</a:t>
              </a:r>
              <a:br>
                <a:rPr lang="en-US" altLang="zh-CN" sz="1400" b="1">
                  <a:solidFill>
                    <a:prstClr val="black"/>
                  </a:solidFill>
                </a:rPr>
              </a:br>
              <a:r>
                <a:rPr lang="en-US" altLang="zh-CN" sz="1400" b="1">
                  <a:solidFill>
                    <a:prstClr val="black"/>
                  </a:solidFill>
                </a:rPr>
                <a:t>rights, or minimal</a:t>
              </a:r>
              <a:br>
                <a:rPr lang="en-US" altLang="zh-CN" sz="1400" b="1">
                  <a:solidFill>
                    <a:prstClr val="black"/>
                  </a:solidFill>
                </a:rPr>
              </a:br>
              <a:r>
                <a:rPr lang="en-US" altLang="zh-CN" sz="1400" b="1">
                  <a:solidFill>
                    <a:prstClr val="black"/>
                  </a:solidFill>
                </a:rPr>
                <a:t>streamflow for fish</a:t>
              </a:r>
            </a:p>
          </p:txBody>
        </p:sp>
        <p:grpSp>
          <p:nvGrpSpPr>
            <p:cNvPr id="43029" name="Group 46"/>
            <p:cNvGrpSpPr>
              <a:grpSpLocks/>
            </p:cNvGrpSpPr>
            <p:nvPr/>
          </p:nvGrpSpPr>
          <p:grpSpPr bwMode="auto">
            <a:xfrm>
              <a:off x="3973513" y="1203325"/>
              <a:ext cx="2383967" cy="1907815"/>
              <a:chOff x="3974296" y="1272378"/>
              <a:chExt cx="2383283" cy="1907727"/>
            </a:xfrm>
          </p:grpSpPr>
          <p:grpSp>
            <p:nvGrpSpPr>
              <p:cNvPr id="43032" name="Group 31"/>
              <p:cNvGrpSpPr>
                <a:grpSpLocks/>
              </p:cNvGrpSpPr>
              <p:nvPr/>
            </p:nvGrpSpPr>
            <p:grpSpPr bwMode="auto">
              <a:xfrm>
                <a:off x="4582727" y="1272378"/>
                <a:ext cx="1774852" cy="1907727"/>
                <a:chOff x="4670565" y="1517049"/>
                <a:chExt cx="1774852" cy="1907727"/>
              </a:xfrm>
            </p:grpSpPr>
            <p:grpSp>
              <p:nvGrpSpPr>
                <p:cNvPr id="43034"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342" y="2727814"/>
                    <a:ext cx="1583549" cy="792183"/>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37"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3035"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413"/>
                <a:ext cx="977421" cy="484199"/>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3030" name="Picture 46" descr="fishHab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5923" y="3310951"/>
              <a:ext cx="2011680" cy="15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47" descr="20090915_040837_DEADFISH_200.jpg"/>
            <p:cNvPicPr>
              <a:picLocks noChangeAspect="1"/>
            </p:cNvPicPr>
            <p:nvPr/>
          </p:nvPicPr>
          <p:blipFill>
            <a:blip r:embed="rId5">
              <a:extLst>
                <a:ext uri="{28A0092B-C50C-407E-A947-70E740481C1C}">
                  <a14:useLocalDpi xmlns:a14="http://schemas.microsoft.com/office/drawing/2010/main" val="0"/>
                </a:ext>
              </a:extLst>
            </a:blip>
            <a:srcRect l="7201" t="38145"/>
            <a:stretch>
              <a:fillRect/>
            </a:stretch>
          </p:blipFill>
          <p:spPr bwMode="auto">
            <a:xfrm>
              <a:off x="5016351" y="4431238"/>
              <a:ext cx="1362796" cy="137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Group 52"/>
          <p:cNvGrpSpPr>
            <a:grpSpLocks/>
          </p:cNvGrpSpPr>
          <p:nvPr/>
        </p:nvGrpSpPr>
        <p:grpSpPr bwMode="auto">
          <a:xfrm>
            <a:off x="6096000" y="1203325"/>
            <a:ext cx="3005138" cy="5122863"/>
            <a:chOff x="6096000" y="1203325"/>
            <a:chExt cx="3005594" cy="5123174"/>
          </a:xfrm>
        </p:grpSpPr>
        <p:sp>
          <p:nvSpPr>
            <p:cNvPr id="43019" name="TextBox 36"/>
            <p:cNvSpPr txBox="1">
              <a:spLocks noChangeArrowheads="1"/>
            </p:cNvSpPr>
            <p:nvPr/>
          </p:nvSpPr>
          <p:spPr bwMode="auto">
            <a:xfrm>
              <a:off x="6608337" y="5803205"/>
              <a:ext cx="2493257" cy="523294"/>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Controlled release of water</a:t>
              </a:r>
              <a:br>
                <a:rPr lang="en-US" altLang="zh-CN" sz="1400" b="1">
                  <a:solidFill>
                    <a:prstClr val="black"/>
                  </a:solidFill>
                </a:rPr>
              </a:br>
              <a:r>
                <a:rPr lang="en-US" altLang="zh-CN" sz="1400" b="1">
                  <a:solidFill>
                    <a:prstClr val="black"/>
                  </a:solidFill>
                </a:rPr>
                <a:t>&amp; timing thereof</a:t>
              </a:r>
            </a:p>
          </p:txBody>
        </p:sp>
        <p:grpSp>
          <p:nvGrpSpPr>
            <p:cNvPr id="43020" name="Group 47"/>
            <p:cNvGrpSpPr>
              <a:grpSpLocks/>
            </p:cNvGrpSpPr>
            <p:nvPr/>
          </p:nvGrpSpPr>
          <p:grpSpPr bwMode="auto">
            <a:xfrm>
              <a:off x="6096000" y="1203325"/>
              <a:ext cx="2478914" cy="1798116"/>
              <a:chOff x="6095903" y="1272394"/>
              <a:chExt cx="2479092" cy="1797916"/>
            </a:xfrm>
          </p:grpSpPr>
          <p:grpSp>
            <p:nvGrpSpPr>
              <p:cNvPr id="43022" name="Group 32"/>
              <p:cNvGrpSpPr>
                <a:grpSpLocks/>
              </p:cNvGrpSpPr>
              <p:nvPr/>
            </p:nvGrpSpPr>
            <p:grpSpPr bwMode="auto">
              <a:xfrm>
                <a:off x="6644389" y="1272394"/>
                <a:ext cx="1930606" cy="1797916"/>
                <a:chOff x="6760909" y="1517065"/>
                <a:chExt cx="1930606" cy="1797916"/>
              </a:xfrm>
            </p:grpSpPr>
            <p:grpSp>
              <p:nvGrpSpPr>
                <p:cNvPr id="43024"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21878" y="2717118"/>
                    <a:ext cx="1538631" cy="792123"/>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27"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3025"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363"/>
                <a:ext cx="978119" cy="484162"/>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3021" name="Picture 48" descr="grand-coulee-dam.jpg"/>
            <p:cNvPicPr>
              <a:picLocks noChangeAspect="1"/>
            </p:cNvPicPr>
            <p:nvPr/>
          </p:nvPicPr>
          <p:blipFill>
            <a:blip r:embed="rId6">
              <a:extLst>
                <a:ext uri="{28A0092B-C50C-407E-A947-70E740481C1C}">
                  <a14:useLocalDpi xmlns:a14="http://schemas.microsoft.com/office/drawing/2010/main" val="0"/>
                </a:ext>
              </a:extLst>
            </a:blip>
            <a:srcRect l="4614" r="9232"/>
            <a:stretch>
              <a:fillRect/>
            </a:stretch>
          </p:blipFill>
          <p:spPr bwMode="auto">
            <a:xfrm>
              <a:off x="6597915" y="3583543"/>
              <a:ext cx="2472031" cy="19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6157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467544" y="404664"/>
            <a:ext cx="1934825"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Wind Energy</a:t>
            </a:r>
            <a:endParaRPr lang="en-US" altLang="zh-CN" sz="2000" b="1" dirty="0">
              <a:solidFill>
                <a:prstClr val="black"/>
              </a:solidFill>
              <a:cs typeface="Arial" charset="0"/>
            </a:endParaRPr>
          </a:p>
        </p:txBody>
      </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4038" name="Group 54"/>
          <p:cNvGrpSpPr>
            <a:grpSpLocks/>
          </p:cNvGrpSpPr>
          <p:nvPr/>
        </p:nvGrpSpPr>
        <p:grpSpPr bwMode="auto">
          <a:xfrm>
            <a:off x="127000" y="1203325"/>
            <a:ext cx="2103438" cy="5019675"/>
            <a:chOff x="127062" y="1203325"/>
            <a:chExt cx="2103120" cy="5019725"/>
          </a:xfrm>
        </p:grpSpPr>
        <p:grpSp>
          <p:nvGrpSpPr>
            <p:cNvPr id="44070" name="Group 29"/>
            <p:cNvGrpSpPr>
              <a:grpSpLocks/>
            </p:cNvGrpSpPr>
            <p:nvPr/>
          </p:nvGrpSpPr>
          <p:grpSpPr bwMode="auto">
            <a:xfrm>
              <a:off x="489982" y="1203325"/>
              <a:ext cx="1698499" cy="1908393"/>
              <a:chOff x="560697" y="1517081"/>
              <a:chExt cx="1698276" cy="1907825"/>
            </a:xfrm>
          </p:grpSpPr>
          <p:grpSp>
            <p:nvGrpSpPr>
              <p:cNvPr id="44073"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5161" y="1517081"/>
                  <a:ext cx="1583877" cy="791935"/>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76"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4074"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4071" name="TextBox 33"/>
            <p:cNvSpPr txBox="1">
              <a:spLocks noChangeArrowheads="1"/>
            </p:cNvSpPr>
            <p:nvPr/>
          </p:nvSpPr>
          <p:spPr bwMode="auto">
            <a:xfrm>
              <a:off x="333520" y="5915273"/>
              <a:ext cx="1689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Wind &amp; variability</a:t>
              </a:r>
            </a:p>
          </p:txBody>
        </p:sp>
        <p:pic>
          <p:nvPicPr>
            <p:cNvPr id="44072" name="Picture 2" descr="w3cubic"/>
            <p:cNvPicPr>
              <a:picLocks noChangeAspect="1" noChangeArrowheads="1"/>
            </p:cNvPicPr>
            <p:nvPr/>
          </p:nvPicPr>
          <p:blipFill>
            <a:blip r:embed="rId2" cstate="print">
              <a:extLst>
                <a:ext uri="{28A0092B-C50C-407E-A947-70E740481C1C}">
                  <a14:useLocalDpi xmlns:a14="http://schemas.microsoft.com/office/drawing/2010/main" val="0"/>
                </a:ext>
              </a:extLst>
            </a:blip>
            <a:srcRect t="9731"/>
            <a:stretch>
              <a:fillRect/>
            </a:stretch>
          </p:blipFill>
          <p:spPr bwMode="auto">
            <a:xfrm>
              <a:off x="127062" y="3339451"/>
              <a:ext cx="2103120" cy="251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6"/>
          <p:cNvGrpSpPr>
            <a:grpSpLocks/>
          </p:cNvGrpSpPr>
          <p:nvPr/>
        </p:nvGrpSpPr>
        <p:grpSpPr bwMode="auto">
          <a:xfrm>
            <a:off x="3973513" y="1203325"/>
            <a:ext cx="2506662" cy="4970463"/>
            <a:chOff x="3973513" y="1203325"/>
            <a:chExt cx="2506071" cy="4969858"/>
          </a:xfrm>
        </p:grpSpPr>
        <p:sp>
          <p:nvSpPr>
            <p:cNvPr id="44061" name="TextBox 60"/>
            <p:cNvSpPr txBox="1">
              <a:spLocks noChangeArrowheads="1"/>
            </p:cNvSpPr>
            <p:nvPr/>
          </p:nvSpPr>
          <p:spPr bwMode="auto">
            <a:xfrm>
              <a:off x="4562670" y="5650021"/>
              <a:ext cx="1880263" cy="52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Energy generated</a:t>
              </a:r>
              <a:br>
                <a:rPr lang="en-US" altLang="zh-CN" sz="1400" b="1">
                  <a:solidFill>
                    <a:prstClr val="black"/>
                  </a:solidFill>
                </a:rPr>
              </a:br>
              <a:r>
                <a:rPr lang="en-US" altLang="zh-CN" sz="1400" b="1">
                  <a:solidFill>
                    <a:prstClr val="black"/>
                  </a:solidFill>
                </a:rPr>
                <a:t>by entire windfarms </a:t>
              </a:r>
            </a:p>
          </p:txBody>
        </p:sp>
        <p:grpSp>
          <p:nvGrpSpPr>
            <p:cNvPr id="44062" name="Group 46"/>
            <p:cNvGrpSpPr>
              <a:grpSpLocks/>
            </p:cNvGrpSpPr>
            <p:nvPr/>
          </p:nvGrpSpPr>
          <p:grpSpPr bwMode="auto">
            <a:xfrm>
              <a:off x="3973513" y="1203325"/>
              <a:ext cx="2383967" cy="1907815"/>
              <a:chOff x="3974296" y="1272378"/>
              <a:chExt cx="2383283" cy="1907727"/>
            </a:xfrm>
          </p:grpSpPr>
          <p:grpSp>
            <p:nvGrpSpPr>
              <p:cNvPr id="44064" name="Group 31"/>
              <p:cNvGrpSpPr>
                <a:grpSpLocks/>
              </p:cNvGrpSpPr>
              <p:nvPr/>
            </p:nvGrpSpPr>
            <p:grpSpPr bwMode="auto">
              <a:xfrm>
                <a:off x="4582727" y="1272378"/>
                <a:ext cx="1774852" cy="1907727"/>
                <a:chOff x="4670565" y="1517049"/>
                <a:chExt cx="1774852" cy="1907727"/>
              </a:xfrm>
            </p:grpSpPr>
            <p:grpSp>
              <p:nvGrpSpPr>
                <p:cNvPr id="44066"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319" y="2727814"/>
                    <a:ext cx="1583497" cy="792030"/>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69"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4067"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246"/>
                <a:ext cx="977389" cy="484106"/>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4063" name="Picture 5" descr="wind_turbine.jpg"/>
            <p:cNvPicPr>
              <a:picLocks noChangeAspect="1"/>
            </p:cNvPicPr>
            <p:nvPr/>
          </p:nvPicPr>
          <p:blipFill>
            <a:blip r:embed="rId3">
              <a:extLst>
                <a:ext uri="{28A0092B-C50C-407E-A947-70E740481C1C}">
                  <a14:useLocalDpi xmlns:a14="http://schemas.microsoft.com/office/drawing/2010/main" val="0"/>
                </a:ext>
              </a:extLst>
            </a:blip>
            <a:srcRect l="10800" r="12601"/>
            <a:stretch>
              <a:fillRect/>
            </a:stretch>
          </p:blipFill>
          <p:spPr bwMode="auto">
            <a:xfrm>
              <a:off x="4513624" y="3563210"/>
              <a:ext cx="1965960" cy="192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7"/>
          <p:cNvGrpSpPr>
            <a:grpSpLocks/>
          </p:cNvGrpSpPr>
          <p:nvPr/>
        </p:nvGrpSpPr>
        <p:grpSpPr bwMode="auto">
          <a:xfrm>
            <a:off x="6096000" y="1203325"/>
            <a:ext cx="3028950" cy="5097463"/>
            <a:chOff x="6096000" y="1203325"/>
            <a:chExt cx="3028372" cy="5098196"/>
          </a:xfrm>
        </p:grpSpPr>
        <p:sp>
          <p:nvSpPr>
            <p:cNvPr id="44052" name="TextBox 36"/>
            <p:cNvSpPr txBox="1">
              <a:spLocks noChangeArrowheads="1"/>
            </p:cNvSpPr>
            <p:nvPr/>
          </p:nvSpPr>
          <p:spPr bwMode="auto">
            <a:xfrm>
              <a:off x="6585571" y="5778301"/>
              <a:ext cx="2538801" cy="523220"/>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Balancing power grid using</a:t>
              </a:r>
              <a:br>
                <a:rPr lang="en-US" altLang="zh-CN" sz="1400" b="1">
                  <a:solidFill>
                    <a:prstClr val="black"/>
                  </a:solidFill>
                </a:rPr>
              </a:br>
              <a:r>
                <a:rPr lang="en-US" altLang="zh-CN" sz="1400" b="1">
                  <a:solidFill>
                    <a:prstClr val="black"/>
                  </a:solidFill>
                </a:rPr>
                <a:t>different energy sources</a:t>
              </a:r>
            </a:p>
          </p:txBody>
        </p:sp>
        <p:grpSp>
          <p:nvGrpSpPr>
            <p:cNvPr id="44053" name="Group 47"/>
            <p:cNvGrpSpPr>
              <a:grpSpLocks/>
            </p:cNvGrpSpPr>
            <p:nvPr/>
          </p:nvGrpSpPr>
          <p:grpSpPr bwMode="auto">
            <a:xfrm>
              <a:off x="6096000" y="1203325"/>
              <a:ext cx="2478914" cy="1798116"/>
              <a:chOff x="6095903" y="1272394"/>
              <a:chExt cx="2479092" cy="1797916"/>
            </a:xfrm>
          </p:grpSpPr>
          <p:grpSp>
            <p:nvGrpSpPr>
              <p:cNvPr id="44055" name="Group 32"/>
              <p:cNvGrpSpPr>
                <a:grpSpLocks/>
              </p:cNvGrpSpPr>
              <p:nvPr/>
            </p:nvGrpSpPr>
            <p:grpSpPr bwMode="auto">
              <a:xfrm>
                <a:off x="6644389" y="1272394"/>
                <a:ext cx="1930606" cy="1797916"/>
                <a:chOff x="6760909" y="1517065"/>
                <a:chExt cx="1930606" cy="1797916"/>
              </a:xfrm>
            </p:grpSpPr>
            <p:grpSp>
              <p:nvGrpSpPr>
                <p:cNvPr id="44057"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67662" y="2717118"/>
                    <a:ext cx="1538104" cy="792189"/>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60"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4058"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435"/>
                <a:ext cx="977784" cy="484203"/>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4054" name="Picture 52" descr="20378_Power_Lines.png"/>
            <p:cNvPicPr>
              <a:picLocks noChangeAspect="1"/>
            </p:cNvPicPr>
            <p:nvPr/>
          </p:nvPicPr>
          <p:blipFill>
            <a:blip r:embed="rId4">
              <a:extLst>
                <a:ext uri="{28A0092B-C50C-407E-A947-70E740481C1C}">
                  <a14:useLocalDpi xmlns:a14="http://schemas.microsoft.com/office/drawing/2010/main" val="0"/>
                </a:ext>
              </a:extLst>
            </a:blip>
            <a:srcRect l="25595"/>
            <a:stretch>
              <a:fillRect/>
            </a:stretch>
          </p:blipFill>
          <p:spPr bwMode="auto">
            <a:xfrm>
              <a:off x="6615734" y="3428998"/>
              <a:ext cx="2468880" cy="217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55"/>
          <p:cNvGrpSpPr>
            <a:grpSpLocks/>
          </p:cNvGrpSpPr>
          <p:nvPr/>
        </p:nvGrpSpPr>
        <p:grpSpPr bwMode="auto">
          <a:xfrm>
            <a:off x="1898650" y="1203325"/>
            <a:ext cx="2514600" cy="5073650"/>
            <a:chOff x="1898650" y="1203325"/>
            <a:chExt cx="2513886" cy="5073292"/>
          </a:xfrm>
        </p:grpSpPr>
        <p:sp>
          <p:nvSpPr>
            <p:cNvPr id="44043" name="TextBox 34"/>
            <p:cNvSpPr txBox="1">
              <a:spLocks noChangeArrowheads="1"/>
            </p:cNvSpPr>
            <p:nvPr/>
          </p:nvSpPr>
          <p:spPr bwMode="auto">
            <a:xfrm>
              <a:off x="2463655" y="5537953"/>
              <a:ext cx="1930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Wind at hub height,</a:t>
              </a:r>
              <a:br>
                <a:rPr lang="en-US" altLang="zh-CN" sz="1400" b="1">
                  <a:solidFill>
                    <a:prstClr val="black"/>
                  </a:solidFill>
                </a:rPr>
              </a:br>
              <a:r>
                <a:rPr lang="en-US" altLang="zh-CN" sz="1400" b="1">
                  <a:solidFill>
                    <a:prstClr val="black"/>
                  </a:solidFill>
                </a:rPr>
                <a:t>min/max thresholds,</a:t>
              </a:r>
              <a:br>
                <a:rPr lang="en-US" altLang="zh-CN" sz="1400" b="1">
                  <a:solidFill>
                    <a:prstClr val="black"/>
                  </a:solidFill>
                </a:rPr>
              </a:br>
              <a:r>
                <a:rPr lang="en-US" altLang="zh-CN" sz="1400" b="1">
                  <a:solidFill>
                    <a:prstClr val="black"/>
                  </a:solidFill>
                </a:rPr>
                <a:t>&amp; ramp events</a:t>
              </a:r>
            </a:p>
          </p:txBody>
        </p:sp>
        <p:grpSp>
          <p:nvGrpSpPr>
            <p:cNvPr id="44044" name="Group 45"/>
            <p:cNvGrpSpPr>
              <a:grpSpLocks/>
            </p:cNvGrpSpPr>
            <p:nvPr/>
          </p:nvGrpSpPr>
          <p:grpSpPr bwMode="auto">
            <a:xfrm>
              <a:off x="1898650" y="1203325"/>
              <a:ext cx="2463815" cy="1907855"/>
              <a:chOff x="1899296" y="1272378"/>
              <a:chExt cx="2462226" cy="1907728"/>
            </a:xfrm>
          </p:grpSpPr>
          <p:grpSp>
            <p:nvGrpSpPr>
              <p:cNvPr id="44046" name="Group 30"/>
              <p:cNvGrpSpPr>
                <a:grpSpLocks/>
              </p:cNvGrpSpPr>
              <p:nvPr/>
            </p:nvGrpSpPr>
            <p:grpSpPr bwMode="auto">
              <a:xfrm>
                <a:off x="2451982" y="1272378"/>
                <a:ext cx="1909540" cy="1907728"/>
                <a:chOff x="2574832" y="1517049"/>
                <a:chExt cx="1909540" cy="1907728"/>
              </a:xfrm>
            </p:grpSpPr>
            <p:grpSp>
              <p:nvGrpSpPr>
                <p:cNvPr id="44048"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4987" y="1517049"/>
                    <a:ext cx="1582853" cy="792054"/>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51"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4049"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273"/>
                <a:ext cx="978578" cy="484121"/>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4045" name="Picture 53"/>
            <p:cNvPicPr>
              <a:picLocks noChangeAspect="1"/>
            </p:cNvPicPr>
            <p:nvPr/>
          </p:nvPicPr>
          <p:blipFill>
            <a:blip r:embed="rId5">
              <a:extLst>
                <a:ext uri="{28A0092B-C50C-407E-A947-70E740481C1C}">
                  <a14:useLocalDpi xmlns:a14="http://schemas.microsoft.com/office/drawing/2010/main" val="0"/>
                </a:ext>
              </a:extLst>
            </a:blip>
            <a:srcRect r="3044"/>
            <a:stretch>
              <a:fillRect/>
            </a:stretch>
          </p:blipFill>
          <p:spPr bwMode="auto">
            <a:xfrm>
              <a:off x="1943656" y="3708834"/>
              <a:ext cx="2468880" cy="16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480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395536" y="332656"/>
            <a:ext cx="3500958"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Winter </a:t>
            </a:r>
            <a:r>
              <a:rPr lang="en-US" altLang="zh-CN" sz="2000" b="1" dirty="0">
                <a:solidFill>
                  <a:prstClr val="black"/>
                </a:solidFill>
                <a:cs typeface="Arial" charset="0"/>
              </a:rPr>
              <a:t>Road Maintenance</a:t>
            </a:r>
          </a:p>
        </p:txBody>
      </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6087" name="Group 54"/>
          <p:cNvGrpSpPr>
            <a:grpSpLocks/>
          </p:cNvGrpSpPr>
          <p:nvPr/>
        </p:nvGrpSpPr>
        <p:grpSpPr bwMode="auto">
          <a:xfrm>
            <a:off x="80963" y="1203325"/>
            <a:ext cx="2195512" cy="4972050"/>
            <a:chOff x="81186" y="1203325"/>
            <a:chExt cx="2194560" cy="4971994"/>
          </a:xfrm>
        </p:grpSpPr>
        <p:grpSp>
          <p:nvGrpSpPr>
            <p:cNvPr id="46118" name="Group 29"/>
            <p:cNvGrpSpPr>
              <a:grpSpLocks/>
            </p:cNvGrpSpPr>
            <p:nvPr/>
          </p:nvGrpSpPr>
          <p:grpSpPr bwMode="auto">
            <a:xfrm>
              <a:off x="489975" y="1203325"/>
              <a:ext cx="1698756" cy="1908374"/>
              <a:chOff x="560697" y="1517081"/>
              <a:chExt cx="1698276" cy="1907825"/>
            </a:xfrm>
          </p:grpSpPr>
          <p:grpSp>
            <p:nvGrpSpPr>
              <p:cNvPr id="46121"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5182" y="1517081"/>
                  <a:ext cx="1565740" cy="791926"/>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124"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dirty="0">
                      <a:solidFill>
                        <a:prstClr val="black"/>
                      </a:solidFill>
                    </a:rPr>
                    <a:t>Weather</a:t>
                  </a:r>
                </a:p>
                <a:p>
                  <a:pPr algn="ctr" defTabSz="457200" eaLnBrk="1" fontAlgn="base" hangingPunct="1">
                    <a:spcBef>
                      <a:spcPct val="0"/>
                    </a:spcBef>
                    <a:spcAft>
                      <a:spcPct val="0"/>
                    </a:spcAft>
                  </a:pPr>
                  <a:r>
                    <a:rPr lang="en-US" altLang="zh-CN" sz="1400" b="1" dirty="0">
                      <a:solidFill>
                        <a:prstClr val="black"/>
                      </a:solidFill>
                    </a:rPr>
                    <a:t>Information</a:t>
                  </a:r>
                </a:p>
              </p:txBody>
            </p:sp>
          </p:grpSp>
          <p:sp>
            <p:nvSpPr>
              <p:cNvPr id="46122"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6119" name="TextBox 33"/>
            <p:cNvSpPr txBox="1">
              <a:spLocks noChangeArrowheads="1"/>
            </p:cNvSpPr>
            <p:nvPr/>
          </p:nvSpPr>
          <p:spPr bwMode="auto">
            <a:xfrm>
              <a:off x="181913" y="5436655"/>
              <a:ext cx="19928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Temperature, relative</a:t>
              </a:r>
              <a:br>
                <a:rPr lang="en-US" altLang="zh-CN" sz="1400" b="1">
                  <a:solidFill>
                    <a:prstClr val="black"/>
                  </a:solidFill>
                </a:rPr>
              </a:br>
              <a:r>
                <a:rPr lang="en-US" altLang="zh-CN" sz="1400" b="1">
                  <a:solidFill>
                    <a:prstClr val="black"/>
                  </a:solidFill>
                </a:rPr>
                <a:t>humidity, wind</a:t>
              </a:r>
              <a:br>
                <a:rPr lang="en-US" altLang="zh-CN" sz="1400" b="1">
                  <a:solidFill>
                    <a:prstClr val="black"/>
                  </a:solidFill>
                </a:rPr>
              </a:br>
              <a:r>
                <a:rPr lang="en-US" altLang="zh-CN" sz="1400" b="1">
                  <a:solidFill>
                    <a:prstClr val="black"/>
                  </a:solidFill>
                </a:rPr>
                <a:t>&amp; precipitation</a:t>
              </a:r>
            </a:p>
          </p:txBody>
        </p:sp>
        <p:pic>
          <p:nvPicPr>
            <p:cNvPr id="46120" name="Picture 52" descr="snowfall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86" y="3649830"/>
              <a:ext cx="219456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5"/>
          <p:cNvGrpSpPr>
            <a:grpSpLocks/>
          </p:cNvGrpSpPr>
          <p:nvPr/>
        </p:nvGrpSpPr>
        <p:grpSpPr bwMode="auto">
          <a:xfrm>
            <a:off x="1898650" y="1203325"/>
            <a:ext cx="2568575" cy="4989513"/>
            <a:chOff x="1898650" y="1203325"/>
            <a:chExt cx="2569000" cy="4988928"/>
          </a:xfrm>
        </p:grpSpPr>
        <p:sp>
          <p:nvSpPr>
            <p:cNvPr id="46109" name="TextBox 34"/>
            <p:cNvSpPr txBox="1">
              <a:spLocks noChangeArrowheads="1"/>
            </p:cNvSpPr>
            <p:nvPr/>
          </p:nvSpPr>
          <p:spPr bwMode="auto">
            <a:xfrm>
              <a:off x="2357264" y="5453589"/>
              <a:ext cx="2110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Snow accumulation</a:t>
              </a:r>
              <a:br>
                <a:rPr lang="en-US" altLang="zh-CN" sz="1400" b="1">
                  <a:solidFill>
                    <a:prstClr val="black"/>
                  </a:solidFill>
                </a:rPr>
              </a:br>
              <a:r>
                <a:rPr lang="en-US" altLang="zh-CN" sz="1400" b="1">
                  <a:solidFill>
                    <a:prstClr val="black"/>
                  </a:solidFill>
                </a:rPr>
                <a:t>along road based on</a:t>
              </a:r>
              <a:br>
                <a:rPr lang="en-US" altLang="zh-CN" sz="1400" b="1">
                  <a:solidFill>
                    <a:prstClr val="black"/>
                  </a:solidFill>
                </a:rPr>
              </a:br>
              <a:r>
                <a:rPr lang="en-US" altLang="zh-CN" sz="1400" b="1">
                  <a:solidFill>
                    <a:prstClr val="black"/>
                  </a:solidFill>
                </a:rPr>
                <a:t>pavement temperature</a:t>
              </a:r>
            </a:p>
          </p:txBody>
        </p:sp>
        <p:grpSp>
          <p:nvGrpSpPr>
            <p:cNvPr id="46110" name="Group 45"/>
            <p:cNvGrpSpPr>
              <a:grpSpLocks/>
            </p:cNvGrpSpPr>
            <p:nvPr/>
          </p:nvGrpSpPr>
          <p:grpSpPr bwMode="auto">
            <a:xfrm>
              <a:off x="1898650" y="1203325"/>
              <a:ext cx="2464515" cy="1907990"/>
              <a:chOff x="1899296" y="1272378"/>
              <a:chExt cx="2462226" cy="1907728"/>
            </a:xfrm>
          </p:grpSpPr>
          <p:grpSp>
            <p:nvGrpSpPr>
              <p:cNvPr id="46112" name="Group 30"/>
              <p:cNvGrpSpPr>
                <a:grpSpLocks/>
              </p:cNvGrpSpPr>
              <p:nvPr/>
            </p:nvGrpSpPr>
            <p:grpSpPr bwMode="auto">
              <a:xfrm>
                <a:off x="2451982" y="1272378"/>
                <a:ext cx="1909540" cy="1907728"/>
                <a:chOff x="2574832" y="1517049"/>
                <a:chExt cx="1909540" cy="1907728"/>
              </a:xfrm>
            </p:grpSpPr>
            <p:grpSp>
              <p:nvGrpSpPr>
                <p:cNvPr id="46114"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5106" y="1517049"/>
                    <a:ext cx="1583115" cy="791961"/>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117"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6115"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171"/>
                <a:ext cx="978740" cy="484064"/>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6111" name="Picture 51" descr="snow13-600x400.jpg"/>
            <p:cNvPicPr>
              <a:picLocks noChangeAspect="1"/>
            </p:cNvPicPr>
            <p:nvPr/>
          </p:nvPicPr>
          <p:blipFill>
            <a:blip r:embed="rId3">
              <a:extLst>
                <a:ext uri="{28A0092B-C50C-407E-A947-70E740481C1C}">
                  <a14:useLocalDpi xmlns:a14="http://schemas.microsoft.com/office/drawing/2010/main" val="0"/>
                </a:ext>
              </a:extLst>
            </a:blip>
            <a:srcRect r="36000"/>
            <a:stretch>
              <a:fillRect/>
            </a:stretch>
          </p:blipFill>
          <p:spPr bwMode="auto">
            <a:xfrm>
              <a:off x="2451947" y="3480490"/>
              <a:ext cx="1898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7"/>
          <p:cNvGrpSpPr>
            <a:grpSpLocks/>
          </p:cNvGrpSpPr>
          <p:nvPr/>
        </p:nvGrpSpPr>
        <p:grpSpPr bwMode="auto">
          <a:xfrm>
            <a:off x="6096000" y="1203325"/>
            <a:ext cx="2978150" cy="4953000"/>
            <a:chOff x="6096000" y="1203325"/>
            <a:chExt cx="2978838" cy="4953599"/>
          </a:xfrm>
        </p:grpSpPr>
        <p:sp>
          <p:nvSpPr>
            <p:cNvPr id="46100" name="TextBox 36"/>
            <p:cNvSpPr txBox="1">
              <a:spLocks noChangeArrowheads="1"/>
            </p:cNvSpPr>
            <p:nvPr/>
          </p:nvSpPr>
          <p:spPr bwMode="auto">
            <a:xfrm>
              <a:off x="6720399" y="5633704"/>
              <a:ext cx="2269847" cy="523220"/>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Timing of snow plows &amp;</a:t>
              </a:r>
              <a:br>
                <a:rPr lang="en-US" altLang="zh-CN" sz="1400" b="1">
                  <a:solidFill>
                    <a:prstClr val="black"/>
                  </a:solidFill>
                </a:rPr>
              </a:br>
              <a:r>
                <a:rPr lang="en-US" altLang="zh-CN" sz="1400" b="1">
                  <a:solidFill>
                    <a:prstClr val="black"/>
                  </a:solidFill>
                </a:rPr>
                <a:t>application of chemicals</a:t>
              </a:r>
            </a:p>
          </p:txBody>
        </p:sp>
        <p:grpSp>
          <p:nvGrpSpPr>
            <p:cNvPr id="46101" name="Group 47"/>
            <p:cNvGrpSpPr>
              <a:grpSpLocks/>
            </p:cNvGrpSpPr>
            <p:nvPr/>
          </p:nvGrpSpPr>
          <p:grpSpPr bwMode="auto">
            <a:xfrm>
              <a:off x="6096000" y="1203325"/>
              <a:ext cx="2479387" cy="1797857"/>
              <a:chOff x="6095903" y="1272394"/>
              <a:chExt cx="2479092" cy="1797916"/>
            </a:xfrm>
          </p:grpSpPr>
          <p:grpSp>
            <p:nvGrpSpPr>
              <p:cNvPr id="46103" name="Group 32"/>
              <p:cNvGrpSpPr>
                <a:grpSpLocks/>
              </p:cNvGrpSpPr>
              <p:nvPr/>
            </p:nvGrpSpPr>
            <p:grpSpPr bwMode="auto">
              <a:xfrm>
                <a:off x="6644389" y="1272394"/>
                <a:ext cx="1930606" cy="1797916"/>
                <a:chOff x="6760909" y="1517065"/>
                <a:chExt cx="1930606" cy="1797916"/>
              </a:xfrm>
            </p:grpSpPr>
            <p:grpSp>
              <p:nvGrpSpPr>
                <p:cNvPr id="46105"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48788" y="2717118"/>
                    <a:ext cx="1538459" cy="792285"/>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108"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6106"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539"/>
                <a:ext cx="978010" cy="484261"/>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6102" name="Picture 5" descr="snowplow-706743.jpg"/>
            <p:cNvPicPr>
              <a:picLocks noChangeAspect="1"/>
            </p:cNvPicPr>
            <p:nvPr/>
          </p:nvPicPr>
          <p:blipFill>
            <a:blip r:embed="rId4">
              <a:extLst>
                <a:ext uri="{28A0092B-C50C-407E-A947-70E740481C1C}">
                  <a14:useLocalDpi xmlns:a14="http://schemas.microsoft.com/office/drawing/2010/main" val="0"/>
                </a:ext>
              </a:extLst>
            </a:blip>
            <a:srcRect l="3078" r="6154"/>
            <a:stretch>
              <a:fillRect/>
            </a:stretch>
          </p:blipFill>
          <p:spPr bwMode="auto">
            <a:xfrm>
              <a:off x="6585120" y="3677534"/>
              <a:ext cx="248971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56"/>
          <p:cNvGrpSpPr>
            <a:grpSpLocks/>
          </p:cNvGrpSpPr>
          <p:nvPr/>
        </p:nvGrpSpPr>
        <p:grpSpPr bwMode="auto">
          <a:xfrm>
            <a:off x="3973513" y="1203325"/>
            <a:ext cx="2757487" cy="5000625"/>
            <a:chOff x="3973513" y="1203325"/>
            <a:chExt cx="2758199" cy="5000866"/>
          </a:xfrm>
        </p:grpSpPr>
        <p:sp>
          <p:nvSpPr>
            <p:cNvPr id="46091" name="TextBox 60"/>
            <p:cNvSpPr txBox="1">
              <a:spLocks noChangeArrowheads="1"/>
            </p:cNvSpPr>
            <p:nvPr/>
          </p:nvSpPr>
          <p:spPr bwMode="auto">
            <a:xfrm>
              <a:off x="4727590" y="5680971"/>
              <a:ext cx="1551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Road mobility &amp;</a:t>
              </a:r>
              <a:br>
                <a:rPr lang="en-US" altLang="zh-CN" sz="1400" b="1">
                  <a:solidFill>
                    <a:prstClr val="black"/>
                  </a:solidFill>
                </a:rPr>
              </a:br>
              <a:r>
                <a:rPr lang="en-US" altLang="zh-CN" sz="1400" b="1">
                  <a:solidFill>
                    <a:prstClr val="black"/>
                  </a:solidFill>
                </a:rPr>
                <a:t>traffic demand</a:t>
              </a:r>
            </a:p>
          </p:txBody>
        </p:sp>
        <p:grpSp>
          <p:nvGrpSpPr>
            <p:cNvPr id="46092" name="Group 46"/>
            <p:cNvGrpSpPr>
              <a:grpSpLocks/>
            </p:cNvGrpSpPr>
            <p:nvPr/>
          </p:nvGrpSpPr>
          <p:grpSpPr bwMode="auto">
            <a:xfrm>
              <a:off x="3973513" y="1203325"/>
              <a:ext cx="2384529" cy="1908025"/>
              <a:chOff x="3974296" y="1272378"/>
              <a:chExt cx="2383283" cy="1907727"/>
            </a:xfrm>
          </p:grpSpPr>
          <p:grpSp>
            <p:nvGrpSpPr>
              <p:cNvPr id="46094" name="Group 31"/>
              <p:cNvGrpSpPr>
                <a:grpSpLocks/>
              </p:cNvGrpSpPr>
              <p:nvPr/>
            </p:nvGrpSpPr>
            <p:grpSpPr bwMode="auto">
              <a:xfrm>
                <a:off x="4582727" y="1272378"/>
                <a:ext cx="1774852" cy="1907727"/>
                <a:chOff x="4670565" y="1517049"/>
                <a:chExt cx="1774852" cy="1907727"/>
              </a:xfrm>
            </p:grpSpPr>
            <p:grpSp>
              <p:nvGrpSpPr>
                <p:cNvPr id="46096"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501" y="2727814"/>
                    <a:ext cx="1583906" cy="792077"/>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099"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6097"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298"/>
                <a:ext cx="977642" cy="484135"/>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609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t="3578"/>
            <a:stretch>
              <a:fillRect/>
            </a:stretch>
          </p:blipFill>
          <p:spPr bwMode="auto">
            <a:xfrm>
              <a:off x="4329297" y="3370797"/>
              <a:ext cx="240241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798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7180171" cy="461665"/>
          </a:xfrm>
          <a:prstGeom prst="rect">
            <a:avLst/>
          </a:prstGeom>
          <a:noFill/>
        </p:spPr>
        <p:txBody>
          <a:bodyPr wrap="none" rtlCol="0">
            <a:spAutoFit/>
          </a:bodyPr>
          <a:lstStyle/>
          <a:p>
            <a:r>
              <a:rPr lang="en-US" altLang="zh-CN" sz="2400" dirty="0" smtClean="0"/>
              <a:t>MHEWS within Shanghai Meteorological Service</a:t>
            </a:r>
            <a:endParaRPr lang="zh-CN" altLang="en-US" sz="2400" dirty="0"/>
          </a:p>
        </p:txBody>
      </p:sp>
      <p:sp>
        <p:nvSpPr>
          <p:cNvPr id="3" name="矩形 2"/>
          <p:cNvSpPr/>
          <p:nvPr/>
        </p:nvSpPr>
        <p:spPr>
          <a:xfrm>
            <a:off x="3275856" y="980728"/>
            <a:ext cx="324036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a:buFont typeface="+mj-lt"/>
              <a:buAutoNum type="arabicPeriod"/>
            </a:pPr>
            <a:r>
              <a:rPr lang="en-US" altLang="zh-CN" sz="1400" dirty="0">
                <a:latin typeface="Palatino Linotype" panose="02040502050505030304" pitchFamily="18" charset="0"/>
                <a:cs typeface="Arabic Typesetting" panose="03020402040406030203" pitchFamily="66" charset="-78"/>
              </a:rPr>
              <a:t>Multi-Hazard Detection &amp; </a:t>
            </a:r>
            <a:r>
              <a:rPr lang="en-US" altLang="zh-CN" sz="1400" dirty="0" smtClean="0">
                <a:latin typeface="Palatino Linotype" panose="02040502050505030304" pitchFamily="18" charset="0"/>
                <a:cs typeface="Arabic Typesetting" panose="03020402040406030203" pitchFamily="66" charset="-78"/>
              </a:rPr>
              <a:t>Monitor</a:t>
            </a:r>
          </a:p>
          <a:p>
            <a:pPr marL="342900" indent="-342900" algn="ctr">
              <a:buFont typeface="+mj-lt"/>
              <a:buAutoNum type="arabicPeriod"/>
            </a:pPr>
            <a:r>
              <a:rPr lang="en-US" altLang="zh-CN" sz="1400" dirty="0">
                <a:latin typeface="Palatino Linotype" panose="02040502050505030304" pitchFamily="18" charset="0"/>
                <a:cs typeface="Arabic Typesetting" panose="03020402040406030203" pitchFamily="66" charset="-78"/>
              </a:rPr>
              <a:t>Forecasting </a:t>
            </a:r>
            <a:r>
              <a:rPr lang="en-US" altLang="zh-CN" sz="1400" dirty="0" smtClean="0">
                <a:latin typeface="Palatino Linotype" panose="02040502050505030304" pitchFamily="18" charset="0"/>
                <a:cs typeface="Arabic Typesetting" panose="03020402040406030203" pitchFamily="66" charset="-78"/>
              </a:rPr>
              <a:t>Information Product (e.g. NWP)</a:t>
            </a:r>
            <a:endParaRPr lang="en-US" altLang="zh-CN" sz="1400" dirty="0">
              <a:latin typeface="Palatino Linotype" panose="02040502050505030304" pitchFamily="18" charset="0"/>
              <a:cs typeface="Arabic Typesetting" panose="03020402040406030203" pitchFamily="66" charset="-78"/>
            </a:endParaRPr>
          </a:p>
        </p:txBody>
      </p:sp>
      <p:sp>
        <p:nvSpPr>
          <p:cNvPr id="5" name="TextBox 4"/>
          <p:cNvSpPr txBox="1"/>
          <p:nvPr/>
        </p:nvSpPr>
        <p:spPr>
          <a:xfrm>
            <a:off x="3275856" y="2564904"/>
            <a:ext cx="3240359"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a:buFont typeface="+mj-lt"/>
              <a:buAutoNum type="arabicPeriod"/>
            </a:pPr>
            <a:r>
              <a:rPr lang="en-US" altLang="zh-CN" sz="1400" dirty="0" smtClean="0">
                <a:latin typeface="Palatino Linotype" panose="02040502050505030304" pitchFamily="18" charset="0"/>
              </a:rPr>
              <a:t>Impact information generating</a:t>
            </a:r>
          </a:p>
          <a:p>
            <a:pPr marL="342900" indent="-342900" algn="ctr">
              <a:buFont typeface="+mj-lt"/>
              <a:buAutoNum type="arabicPeriod"/>
            </a:pPr>
            <a:r>
              <a:rPr lang="en-US" altLang="zh-CN" sz="1400" dirty="0">
                <a:latin typeface="Palatino Linotype" panose="02040502050505030304" pitchFamily="18" charset="0"/>
                <a:ea typeface="华文中宋" pitchFamily="2" charset="-122"/>
              </a:rPr>
              <a:t>H</a:t>
            </a:r>
            <a:r>
              <a:rPr lang="en-US" altLang="zh-CN" sz="1400" dirty="0" smtClean="0">
                <a:latin typeface="Palatino Linotype" panose="02040502050505030304" pitchFamily="18" charset="0"/>
                <a:ea typeface="华文中宋" pitchFamily="2" charset="-122"/>
              </a:rPr>
              <a:t>azard </a:t>
            </a:r>
            <a:r>
              <a:rPr lang="en-US" altLang="zh-CN" sz="1400" dirty="0">
                <a:latin typeface="Palatino Linotype" panose="02040502050505030304" pitchFamily="18" charset="0"/>
                <a:ea typeface="华文中宋" pitchFamily="2" charset="-122"/>
              </a:rPr>
              <a:t>Risk Analysis and </a:t>
            </a:r>
            <a:r>
              <a:rPr lang="en-US" altLang="zh-CN" sz="1400" dirty="0" smtClean="0">
                <a:latin typeface="Palatino Linotype" panose="02040502050505030304" pitchFamily="18" charset="0"/>
                <a:ea typeface="华文中宋" pitchFamily="2" charset="-122"/>
              </a:rPr>
              <a:t>Assessment</a:t>
            </a:r>
          </a:p>
        </p:txBody>
      </p:sp>
      <p:sp>
        <p:nvSpPr>
          <p:cNvPr id="6" name="TextBox 5"/>
          <p:cNvSpPr txBox="1"/>
          <p:nvPr/>
        </p:nvSpPr>
        <p:spPr>
          <a:xfrm>
            <a:off x="2987824" y="3717032"/>
            <a:ext cx="184731" cy="369332"/>
          </a:xfrm>
          <a:prstGeom prst="rect">
            <a:avLst/>
          </a:prstGeom>
          <a:noFill/>
        </p:spPr>
        <p:txBody>
          <a:bodyPr wrap="none" rtlCol="0">
            <a:spAutoFit/>
          </a:bodyPr>
          <a:lstStyle/>
          <a:p>
            <a:endParaRPr lang="zh-CN" altLang="en-US" dirty="0"/>
          </a:p>
        </p:txBody>
      </p:sp>
      <p:sp>
        <p:nvSpPr>
          <p:cNvPr id="7" name="TextBox 6"/>
          <p:cNvSpPr txBox="1"/>
          <p:nvPr/>
        </p:nvSpPr>
        <p:spPr>
          <a:xfrm>
            <a:off x="3275856" y="4005064"/>
            <a:ext cx="3240360"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altLang="zh-CN" sz="1200" dirty="0" smtClean="0"/>
          </a:p>
          <a:p>
            <a:pPr algn="ctr"/>
            <a:r>
              <a:rPr lang="en-US" altLang="zh-CN" sz="1200" dirty="0" smtClean="0"/>
              <a:t>Impact &amp; Risk based warning</a:t>
            </a:r>
          </a:p>
          <a:p>
            <a:pPr algn="ctr"/>
            <a:r>
              <a:rPr lang="en-US" altLang="zh-CN" sz="1200" dirty="0" smtClean="0"/>
              <a:t>Issuing (users based situational context)</a:t>
            </a:r>
            <a:r>
              <a:rPr lang="en-US" altLang="zh-CN" dirty="0" smtClean="0"/>
              <a:t>   </a:t>
            </a:r>
            <a:endParaRPr lang="zh-CN" altLang="en-US" dirty="0"/>
          </a:p>
        </p:txBody>
      </p:sp>
      <p:sp>
        <p:nvSpPr>
          <p:cNvPr id="9" name="TextBox 8"/>
          <p:cNvSpPr txBox="1"/>
          <p:nvPr/>
        </p:nvSpPr>
        <p:spPr>
          <a:xfrm>
            <a:off x="3275856" y="5517232"/>
            <a:ext cx="3240360"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altLang="zh-CN" sz="1400" dirty="0" smtClean="0"/>
          </a:p>
          <a:p>
            <a:pPr algn="ctr"/>
            <a:r>
              <a:rPr lang="en-US" altLang="zh-CN" sz="1400" dirty="0" smtClean="0"/>
              <a:t>Response mechanism and decision-making support</a:t>
            </a:r>
          </a:p>
          <a:p>
            <a:pPr algn="ctr"/>
            <a:r>
              <a:rPr lang="en-US" altLang="zh-CN" sz="1400" dirty="0" smtClean="0"/>
              <a:t> </a:t>
            </a:r>
            <a:endParaRPr lang="zh-CN" altLang="en-US" sz="1400" dirty="0"/>
          </a:p>
        </p:txBody>
      </p:sp>
      <p:sp>
        <p:nvSpPr>
          <p:cNvPr id="10" name="TextBox 9"/>
          <p:cNvSpPr txBox="1"/>
          <p:nvPr/>
        </p:nvSpPr>
        <p:spPr>
          <a:xfrm>
            <a:off x="323528" y="764704"/>
            <a:ext cx="2232248" cy="307777"/>
          </a:xfrm>
          <a:prstGeom prst="rect">
            <a:avLst/>
          </a:prstGeom>
          <a:noFill/>
        </p:spPr>
        <p:txBody>
          <a:bodyPr wrap="square" rtlCol="0">
            <a:spAutoFit/>
          </a:bodyPr>
          <a:lstStyle/>
          <a:p>
            <a:pPr algn="ctr"/>
            <a:r>
              <a:rPr lang="en-US" altLang="zh-CN" sz="1400" dirty="0" smtClean="0"/>
              <a:t>Observations &amp; NWP</a:t>
            </a:r>
            <a:endParaRPr lang="zh-CN" altLang="en-US" sz="1400" dirty="0"/>
          </a:p>
        </p:txBody>
      </p:sp>
      <p:sp>
        <p:nvSpPr>
          <p:cNvPr id="11" name="TextBox 10"/>
          <p:cNvSpPr txBox="1"/>
          <p:nvPr/>
        </p:nvSpPr>
        <p:spPr>
          <a:xfrm>
            <a:off x="251520" y="2276872"/>
            <a:ext cx="2664296" cy="276999"/>
          </a:xfrm>
          <a:prstGeom prst="rect">
            <a:avLst/>
          </a:prstGeom>
          <a:noFill/>
        </p:spPr>
        <p:txBody>
          <a:bodyPr wrap="square" rtlCol="0">
            <a:spAutoFit/>
          </a:bodyPr>
          <a:lstStyle/>
          <a:p>
            <a:r>
              <a:rPr lang="en-US" altLang="zh-CN" sz="1200" dirty="0" smtClean="0"/>
              <a:t>Integrated Operational Platform</a:t>
            </a:r>
            <a:endParaRPr lang="zh-CN" altLang="en-US" sz="1200" dirty="0"/>
          </a:p>
        </p:txBody>
      </p:sp>
      <p:sp>
        <p:nvSpPr>
          <p:cNvPr id="12" name="TextBox 11"/>
          <p:cNvSpPr txBox="1"/>
          <p:nvPr/>
        </p:nvSpPr>
        <p:spPr>
          <a:xfrm>
            <a:off x="6876256" y="1196752"/>
            <a:ext cx="18002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600" dirty="0" smtClean="0"/>
              <a:t>Weather Information</a:t>
            </a:r>
            <a:endParaRPr lang="zh-CN" altLang="en-US" sz="1600" dirty="0"/>
          </a:p>
        </p:txBody>
      </p:sp>
      <p:sp>
        <p:nvSpPr>
          <p:cNvPr id="13" name="TextBox 12"/>
          <p:cNvSpPr txBox="1"/>
          <p:nvPr/>
        </p:nvSpPr>
        <p:spPr>
          <a:xfrm>
            <a:off x="6876256" y="2636912"/>
            <a:ext cx="18002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600" dirty="0" smtClean="0"/>
              <a:t>Translation &amp;</a:t>
            </a:r>
          </a:p>
          <a:p>
            <a:pPr algn="ctr"/>
            <a:r>
              <a:rPr lang="en-US" altLang="zh-CN" sz="1600" dirty="0" smtClean="0"/>
              <a:t>Impact estimation</a:t>
            </a:r>
            <a:endParaRPr lang="zh-CN" altLang="en-US" sz="1600" dirty="0"/>
          </a:p>
        </p:txBody>
      </p:sp>
      <p:sp>
        <p:nvSpPr>
          <p:cNvPr id="14" name="TextBox 13"/>
          <p:cNvSpPr txBox="1"/>
          <p:nvPr/>
        </p:nvSpPr>
        <p:spPr>
          <a:xfrm>
            <a:off x="6876256" y="4797152"/>
            <a:ext cx="18002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600" dirty="0" smtClean="0"/>
              <a:t>Response Scenarios</a:t>
            </a:r>
            <a:endParaRPr lang="zh-CN" altLang="en-US" sz="16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806443"/>
            <a:ext cx="2147342" cy="574885"/>
          </a:xfrm>
          <a:prstGeom prst="rect">
            <a:avLst/>
          </a:prstGeom>
          <a:solidFill>
            <a:schemeClr val="accent3">
              <a:lumMod val="20000"/>
              <a:lumOff val="80000"/>
            </a:schemeClr>
          </a:solidFill>
          <a:ln w="6350">
            <a:solidFill>
              <a:schemeClr val="tx1"/>
            </a:solidFill>
          </a:ln>
          <a:effectLst/>
        </p:spPr>
      </p:pic>
      <p:sp>
        <p:nvSpPr>
          <p:cNvPr id="15" name="矩形 14"/>
          <p:cNvSpPr/>
          <p:nvPr/>
        </p:nvSpPr>
        <p:spPr>
          <a:xfrm>
            <a:off x="107504" y="5517232"/>
            <a:ext cx="3312368" cy="276999"/>
          </a:xfrm>
          <a:prstGeom prst="rect">
            <a:avLst/>
          </a:prstGeom>
        </p:spPr>
        <p:txBody>
          <a:bodyPr wrap="square">
            <a:spAutoFit/>
          </a:bodyPr>
          <a:lstStyle/>
          <a:p>
            <a:r>
              <a:rPr lang="en-US" altLang="zh-CN" sz="1200" dirty="0"/>
              <a:t>Multi-agency Coordination </a:t>
            </a:r>
            <a:r>
              <a:rPr lang="en-US" altLang="zh-CN" sz="1200" dirty="0" smtClean="0"/>
              <a:t>Mechanism</a:t>
            </a:r>
            <a:endParaRPr lang="en-US" altLang="zh-CN" sz="1200" dirty="0"/>
          </a:p>
        </p:txBody>
      </p:sp>
      <p:sp>
        <p:nvSpPr>
          <p:cNvPr id="18" name="右大括号 17"/>
          <p:cNvSpPr/>
          <p:nvPr/>
        </p:nvSpPr>
        <p:spPr>
          <a:xfrm>
            <a:off x="6588224" y="4437112"/>
            <a:ext cx="216024" cy="136815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861048"/>
            <a:ext cx="2403054" cy="1185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1187624" y="3861048"/>
            <a:ext cx="2016225"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CN" sz="1200" dirty="0"/>
              <a:t>Weather Service Platform</a:t>
            </a:r>
            <a:endParaRPr lang="zh-CN" altLang="en-US" sz="1200" dirty="0"/>
          </a:p>
        </p:txBody>
      </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7635" t="29611" r="11926" b="21494"/>
          <a:stretch/>
        </p:blipFill>
        <p:spPr bwMode="auto">
          <a:xfrm>
            <a:off x="467544" y="1052736"/>
            <a:ext cx="2083257" cy="880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下箭头 18"/>
          <p:cNvSpPr/>
          <p:nvPr/>
        </p:nvSpPr>
        <p:spPr>
          <a:xfrm>
            <a:off x="4644008" y="2060848"/>
            <a:ext cx="360040" cy="360040"/>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4644008" y="5085184"/>
            <a:ext cx="360040" cy="360040"/>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下箭头 26"/>
          <p:cNvSpPr/>
          <p:nvPr/>
        </p:nvSpPr>
        <p:spPr>
          <a:xfrm>
            <a:off x="4644008" y="3573016"/>
            <a:ext cx="360040" cy="360040"/>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2636912"/>
            <a:ext cx="1656184" cy="7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148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467544" y="591967"/>
            <a:ext cx="5472608" cy="5933377"/>
            <a:chOff x="159" y="654"/>
            <a:chExt cx="2902" cy="3475"/>
          </a:xfrm>
        </p:grpSpPr>
        <p:cxnSp>
          <p:nvCxnSpPr>
            <p:cNvPr id="3" name="直接箭头连接符 2"/>
            <p:cNvCxnSpPr>
              <a:endCxn id="12" idx="0"/>
            </p:cNvCxnSpPr>
            <p:nvPr/>
          </p:nvCxnSpPr>
          <p:spPr>
            <a:xfrm>
              <a:off x="1120" y="3256"/>
              <a:ext cx="0" cy="296"/>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4" name="直接箭头连接符 3"/>
            <p:cNvCxnSpPr>
              <a:endCxn id="13" idx="0"/>
            </p:cNvCxnSpPr>
            <p:nvPr/>
          </p:nvCxnSpPr>
          <p:spPr>
            <a:xfrm>
              <a:off x="1519" y="3249"/>
              <a:ext cx="3" cy="303"/>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5" name="直接箭头连接符 4"/>
            <p:cNvCxnSpPr/>
            <p:nvPr/>
          </p:nvCxnSpPr>
          <p:spPr>
            <a:xfrm>
              <a:off x="1882" y="3256"/>
              <a:ext cx="2" cy="283"/>
            </a:xfrm>
            <a:prstGeom prst="straightConnector1">
              <a:avLst/>
            </a:prstGeom>
            <a:noFill/>
            <a:ln w="12700" cap="flat" cmpd="sng" algn="ctr">
              <a:solidFill>
                <a:srgbClr val="FFC000"/>
              </a:solidFill>
              <a:prstDash val="sysDot"/>
              <a:headEnd type="none" w="med" len="med"/>
              <a:tailEnd type="triangle" w="med" len="med"/>
            </a:ln>
            <a:effectLst/>
          </p:spPr>
        </p:cxnSp>
        <p:sp>
          <p:nvSpPr>
            <p:cNvPr id="6" name="TextBox 5"/>
            <p:cNvSpPr txBox="1"/>
            <p:nvPr/>
          </p:nvSpPr>
          <p:spPr>
            <a:xfrm>
              <a:off x="975" y="3096"/>
              <a:ext cx="1439" cy="135"/>
            </a:xfrm>
            <a:prstGeom prst="rect">
              <a:avLst/>
            </a:prstGeom>
            <a:solidFill>
              <a:sysClr val="window" lastClr="FFFFF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Multi Hazard Monitoring and Risk Warning System</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7" name="直接箭头连接符 6"/>
            <p:cNvCxnSpPr/>
            <p:nvPr/>
          </p:nvCxnSpPr>
          <p:spPr>
            <a:xfrm>
              <a:off x="1492" y="2962"/>
              <a:ext cx="0" cy="128"/>
            </a:xfrm>
            <a:prstGeom prst="straightConnector1">
              <a:avLst/>
            </a:prstGeom>
            <a:noFill/>
            <a:ln w="12700" cap="flat" cmpd="sng" algn="ctr">
              <a:solidFill>
                <a:srgbClr val="FFC000"/>
              </a:solidFill>
              <a:prstDash val="sysDot"/>
              <a:headEnd type="none" w="med" len="med"/>
              <a:tailEnd type="triangle" w="med" len="med"/>
            </a:ln>
            <a:effectLst/>
          </p:spPr>
        </p:cxnSp>
        <p:sp>
          <p:nvSpPr>
            <p:cNvPr id="8" name="TextBox 7"/>
            <p:cNvSpPr txBox="1"/>
            <p:nvPr/>
          </p:nvSpPr>
          <p:spPr>
            <a:xfrm>
              <a:off x="885" y="756"/>
              <a:ext cx="476" cy="126"/>
            </a:xfrm>
            <a:prstGeom prst="rect">
              <a:avLst/>
            </a:prstGeom>
            <a:solidFill>
              <a:sysClr val="window" lastClr="FFFFF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Radar QPF/QPF</a:t>
              </a:r>
            </a:p>
          </p:txBody>
        </p:sp>
        <p:sp>
          <p:nvSpPr>
            <p:cNvPr id="9" name="TextBox 8"/>
            <p:cNvSpPr txBox="1"/>
            <p:nvPr/>
          </p:nvSpPr>
          <p:spPr>
            <a:xfrm>
              <a:off x="884" y="970"/>
              <a:ext cx="477"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0-1h </a:t>
              </a:r>
              <a:r>
                <a:rPr lang="en-US" altLang="zh-CN" sz="800" b="1" dirty="0" smtClean="0">
                  <a:solidFill>
                    <a:prstClr val="black"/>
                  </a:solidFill>
                  <a:latin typeface="Calibri"/>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 </a:t>
              </a:r>
              <a:r>
                <a:rPr lang="en-US" altLang="zh-CN" sz="800" b="1" dirty="0">
                  <a:solidFill>
                    <a:prstClr val="black"/>
                  </a:solidFill>
                  <a:latin typeface="Calibri"/>
                  <a:ea typeface="宋体" panose="02010600030101010101" pitchFamily="2" charset="-122"/>
                </a:rPr>
                <a:t>E</a:t>
              </a: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very</a:t>
              </a:r>
              <a:r>
                <a:rPr kumimoji="0" lang="en-US" altLang="zh-CN" sz="800" b="1" i="0" u="none" strike="noStrike" kern="1200" cap="none" spc="0" normalizeH="0" noProof="0" dirty="0" smtClean="0">
                  <a:ln>
                    <a:noFill/>
                  </a:ln>
                  <a:solidFill>
                    <a:prstClr val="black"/>
                  </a:solidFill>
                  <a:effectLst/>
                  <a:uLnTx/>
                  <a:uFillTx/>
                  <a:latin typeface="Calibri"/>
                  <a:ea typeface="宋体" panose="02010600030101010101" pitchFamily="2" charset="-122"/>
                </a:rPr>
                <a:t> 6-min</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0" name="TextBox 9"/>
            <p:cNvSpPr txBox="1"/>
            <p:nvPr/>
          </p:nvSpPr>
          <p:spPr>
            <a:xfrm>
              <a:off x="1406" y="976"/>
              <a:ext cx="454"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1</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-12h</a:t>
              </a:r>
              <a:r>
                <a:rPr lang="zh-CN" altLang="en-US" sz="800" b="1" kern="0" dirty="0">
                  <a:solidFill>
                    <a:srgbClr val="000000"/>
                  </a:solidFill>
                  <a:latin typeface="Calibri" pitchFamily="34" charset="0"/>
                </a:rPr>
                <a:t> </a:t>
              </a:r>
              <a:r>
                <a:rPr lang="en-US" altLang="zh-CN" sz="800" b="1" kern="0" dirty="0" smtClean="0">
                  <a:solidFill>
                    <a:srgbClr val="000000"/>
                  </a:solidFill>
                  <a:latin typeface="Calibri" pitchFamily="34" charset="0"/>
                </a:rPr>
                <a:t>forecast</a:t>
              </a:r>
            </a:p>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Every </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1h</a:t>
              </a:r>
              <a:endParaRPr kumimoji="0" lang="en-US" altLang="zh-CN" sz="800" b="1" i="0" u="none" strike="noStrike" kern="0" cap="none" spc="0" normalizeH="0" baseline="0" noProof="0" dirty="0">
                <a:ln>
                  <a:noFill/>
                </a:ln>
                <a:solidFill>
                  <a:srgbClr val="000000"/>
                </a:solidFill>
                <a:effectLst/>
                <a:uLnTx/>
                <a:uFillTx/>
                <a:latin typeface="Calibri" pitchFamily="34" charset="0"/>
              </a:endParaRPr>
            </a:p>
          </p:txBody>
        </p:sp>
        <p:sp>
          <p:nvSpPr>
            <p:cNvPr id="11" name="TextBox 10"/>
            <p:cNvSpPr txBox="1"/>
            <p:nvPr/>
          </p:nvSpPr>
          <p:spPr>
            <a:xfrm>
              <a:off x="1179" y="1792"/>
              <a:ext cx="627" cy="198"/>
            </a:xfrm>
            <a:prstGeom prst="rect">
              <a:avLst/>
            </a:prstGeom>
            <a:solidFill>
              <a:sysClr val="window" lastClr="FFFFF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altLang="zh-CN" sz="800" dirty="0">
                  <a:latin typeface="微软雅黑" panose="020B0503020204020204" pitchFamily="34" charset="-122"/>
                  <a:ea typeface="微软雅黑" panose="020B0503020204020204" pitchFamily="34" charset="-122"/>
                </a:rPr>
                <a:t>Urban flooding  assessment Model</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2" name="TextBox 11"/>
            <p:cNvSpPr txBox="1">
              <a:spLocks noChangeArrowheads="1"/>
            </p:cNvSpPr>
            <p:nvPr/>
          </p:nvSpPr>
          <p:spPr bwMode="auto">
            <a:xfrm>
              <a:off x="897" y="3552"/>
              <a:ext cx="446"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Cellular </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3" name="TextBox 12"/>
            <p:cNvSpPr txBox="1">
              <a:spLocks noChangeArrowheads="1"/>
            </p:cNvSpPr>
            <p:nvPr/>
          </p:nvSpPr>
          <p:spPr bwMode="auto">
            <a:xfrm>
              <a:off x="1343" y="3552"/>
              <a:ext cx="358"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err="1" smtClean="0">
                  <a:solidFill>
                    <a:prstClr val="black"/>
                  </a:solidFill>
                  <a:latin typeface="Calibri"/>
                  <a:ea typeface="宋体" panose="02010600030101010101" pitchFamily="2" charset="-122"/>
                </a:rPr>
                <a:t>WenChat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4" name="TextBox 13"/>
            <p:cNvSpPr txBox="1">
              <a:spLocks noChangeArrowheads="1"/>
            </p:cNvSpPr>
            <p:nvPr/>
          </p:nvSpPr>
          <p:spPr bwMode="auto">
            <a:xfrm>
              <a:off x="1698" y="3552"/>
              <a:ext cx="459"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noProof="0" dirty="0" smtClean="0">
                  <a:solidFill>
                    <a:srgbClr val="000000"/>
                  </a:solidFill>
                  <a:latin typeface="Calibri" pitchFamily="34" charset="0"/>
                </a:rPr>
                <a:t>Terminal</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sp>
          <p:nvSpPr>
            <p:cNvPr id="15" name="TextBox 14"/>
            <p:cNvSpPr txBox="1"/>
            <p:nvPr/>
          </p:nvSpPr>
          <p:spPr>
            <a:xfrm>
              <a:off x="1152" y="2833"/>
              <a:ext cx="706" cy="135"/>
            </a:xfrm>
            <a:prstGeom prst="rect">
              <a:avLst/>
            </a:prstGeom>
            <a:solidFill>
              <a:srgbClr val="FFC000"/>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Flooding Risk Warning</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6" name="TextBox 15"/>
            <p:cNvSpPr txBox="1"/>
            <p:nvPr/>
          </p:nvSpPr>
          <p:spPr>
            <a:xfrm>
              <a:off x="2015" y="2840"/>
              <a:ext cx="638" cy="135"/>
            </a:xfrm>
            <a:prstGeom prst="rect">
              <a:avLst/>
            </a:prstGeom>
            <a:solidFill>
              <a:sysClr val="window" lastClr="FFFFF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Manual Adjustment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7" name="TextBox 16"/>
            <p:cNvSpPr txBox="1"/>
            <p:nvPr/>
          </p:nvSpPr>
          <p:spPr>
            <a:xfrm>
              <a:off x="1405" y="756"/>
              <a:ext cx="467" cy="135"/>
            </a:xfrm>
            <a:prstGeom prst="rect">
              <a:avLst/>
            </a:prstGeom>
            <a:solidFill>
              <a:sysClr val="window" lastClr="FFFFF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Rapid</a:t>
              </a:r>
              <a:r>
                <a:rPr kumimoji="0" lang="en-US" altLang="zh-CN" sz="900" b="1" i="0" u="none" strike="noStrike" kern="1200" cap="none" spc="0" normalizeH="0" noProof="0" dirty="0" smtClean="0">
                  <a:ln>
                    <a:noFill/>
                  </a:ln>
                  <a:solidFill>
                    <a:prstClr val="black"/>
                  </a:solidFill>
                  <a:effectLst/>
                  <a:uLnTx/>
                  <a:uFillTx/>
                  <a:latin typeface="Calibri"/>
                  <a:ea typeface="宋体" panose="02010600030101010101" pitchFamily="2" charset="-122"/>
                  <a:cs typeface="+mn-cs"/>
                </a:rPr>
                <a:t> Refresh</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TextBox 17"/>
            <p:cNvSpPr txBox="1"/>
            <p:nvPr/>
          </p:nvSpPr>
          <p:spPr>
            <a:xfrm>
              <a:off x="2460" y="756"/>
              <a:ext cx="579" cy="135"/>
            </a:xfrm>
            <a:prstGeom prst="rect">
              <a:avLst/>
            </a:prstGeom>
            <a:solidFill>
              <a:sysClr val="window" lastClr="FFFFF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Observation</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19" name="直接箭头连接符 18"/>
            <p:cNvCxnSpPr/>
            <p:nvPr/>
          </p:nvCxnSpPr>
          <p:spPr>
            <a:xfrm>
              <a:off x="1492" y="1296"/>
              <a:ext cx="0" cy="192"/>
            </a:xfrm>
            <a:prstGeom prst="straightConnector1">
              <a:avLst/>
            </a:prstGeom>
            <a:noFill/>
            <a:ln w="12700" cap="flat" cmpd="sng" algn="ctr">
              <a:solidFill>
                <a:srgbClr val="4F81BD"/>
              </a:solidFill>
              <a:prstDash val="sysDot"/>
              <a:headEnd type="none" w="med" len="med"/>
              <a:tailEnd type="triangle" w="med" len="med"/>
            </a:ln>
            <a:effectLst/>
          </p:spPr>
        </p:cxnSp>
        <p:cxnSp>
          <p:nvCxnSpPr>
            <p:cNvPr id="20" name="直接箭头连接符 19"/>
            <p:cNvCxnSpPr/>
            <p:nvPr/>
          </p:nvCxnSpPr>
          <p:spPr>
            <a:xfrm>
              <a:off x="1858" y="2925"/>
              <a:ext cx="157" cy="0"/>
            </a:xfrm>
            <a:prstGeom prst="straightConnector1">
              <a:avLst/>
            </a:prstGeom>
            <a:noFill/>
            <a:ln w="9525" cap="flat" cmpd="sng" algn="ctr">
              <a:solidFill>
                <a:srgbClr val="FFC000"/>
              </a:solidFill>
              <a:prstDash val="sysDot"/>
              <a:headEnd type="triangle" w="med" len="med"/>
              <a:tailEnd type="none" w="med" len="med"/>
            </a:ln>
            <a:effectLst/>
          </p:spPr>
        </p:cxnSp>
        <p:sp>
          <p:nvSpPr>
            <p:cNvPr id="21" name="TextBox 20"/>
            <p:cNvSpPr txBox="1"/>
            <p:nvPr/>
          </p:nvSpPr>
          <p:spPr>
            <a:xfrm>
              <a:off x="1898" y="756"/>
              <a:ext cx="532" cy="135"/>
            </a:xfrm>
            <a:prstGeom prst="rect">
              <a:avLst/>
            </a:prstGeom>
            <a:solidFill>
              <a:sysClr val="window" lastClr="FFFFFF"/>
            </a:soli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noProof="0" dirty="0" smtClean="0">
                  <a:solidFill>
                    <a:prstClr val="black"/>
                  </a:solidFill>
                  <a:latin typeface="Calibri"/>
                  <a:ea typeface="宋体" panose="02010600030101010101" pitchFamily="2" charset="-122"/>
                </a:rPr>
                <a:t>HR ensemble</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2" name="TextBox 21"/>
            <p:cNvSpPr txBox="1"/>
            <p:nvPr/>
          </p:nvSpPr>
          <p:spPr>
            <a:xfrm>
              <a:off x="1905" y="970"/>
              <a:ext cx="50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12-120h</a:t>
              </a:r>
              <a:r>
                <a:rPr lang="zh-CN" altLang="en-US" sz="800" b="1" dirty="0">
                  <a:solidFill>
                    <a:prstClr val="black"/>
                  </a:solidFill>
                  <a:latin typeface="Calibri" panose="020F0502020204030204" pitchFamily="34" charset="0"/>
                  <a:ea typeface="宋体" panose="02010600030101010101" pitchFamily="2" charset="-122"/>
                </a:rPr>
                <a:t> </a:t>
              </a:r>
              <a:r>
                <a:rPr lang="en-US" altLang="zh-CN" sz="800" b="1" dirty="0" smtClean="0">
                  <a:solidFill>
                    <a:prstClr val="black"/>
                  </a:solidFill>
                  <a:latin typeface="Calibri" panose="020F0502020204030204" pitchFamily="34" charset="0"/>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panose="020F0502020204030204" pitchFamily="34" charset="0"/>
                  <a:ea typeface="宋体" panose="02010600030101010101" pitchFamily="2" charset="-122"/>
                </a:rPr>
                <a:t>Every </a:t>
              </a: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3h</a:t>
              </a:r>
            </a:p>
          </p:txBody>
        </p:sp>
        <p:sp>
          <p:nvSpPr>
            <p:cNvPr id="23" name="TextBox 22"/>
            <p:cNvSpPr txBox="1"/>
            <p:nvPr/>
          </p:nvSpPr>
          <p:spPr>
            <a:xfrm>
              <a:off x="2450" y="976"/>
              <a:ext cx="58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a:ea typeface="宋体" panose="02010600030101010101" pitchFamily="2" charset="-122"/>
                </a:rPr>
                <a:t>Accumulated rainfall</a:t>
              </a:r>
              <a:r>
                <a:rPr lang="en-US" altLang="zh-CN" sz="800" b="1" dirty="0">
                  <a:solidFill>
                    <a:prstClr val="black"/>
                  </a:solidFill>
                  <a:latin typeface="Calibri"/>
                  <a:ea typeface="宋体" panose="02010600030101010101" pitchFamily="2" charset="-122"/>
                </a:rPr>
                <a:t> </a:t>
              </a:r>
              <a:r>
                <a:rPr lang="en-US" altLang="zh-CN" sz="800" b="1" dirty="0" smtClean="0">
                  <a:solidFill>
                    <a:prstClr val="black"/>
                  </a:solidFill>
                  <a:latin typeface="Calibri"/>
                  <a:ea typeface="宋体" panose="02010600030101010101" pitchFamily="2" charset="-122"/>
                </a:rPr>
                <a:t>every 1 h</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24" name="圆角矩形 23"/>
            <p:cNvSpPr/>
            <p:nvPr/>
          </p:nvSpPr>
          <p:spPr>
            <a:xfrm>
              <a:off x="159" y="741"/>
              <a:ext cx="654" cy="384"/>
            </a:xfrm>
            <a:prstGeom prst="roundRect">
              <a:avLst/>
            </a:prstGeom>
            <a:solidFill>
              <a:srgbClr val="3333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white"/>
                  </a:solidFill>
                  <a:latin typeface="Calibri"/>
                  <a:ea typeface="宋体" panose="02010600030101010101" pitchFamily="2" charset="-122"/>
                </a:rPr>
                <a:t>Rainfall Forecasting</a:t>
              </a:r>
              <a:endParaRPr kumimoji="0" lang="zh-CN" altLang="en-US" sz="12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a:off x="865" y="654"/>
              <a:ext cx="2196" cy="642"/>
            </a:xfrm>
            <a:prstGeom prst="rect">
              <a:avLst/>
            </a:prstGeom>
            <a:noFill/>
            <a:ln w="12700" cap="flat" cmpd="sng" algn="ctr">
              <a:solidFill>
                <a:srgbClr val="4F81BD"/>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圆角矩形 25"/>
            <p:cNvSpPr/>
            <p:nvPr/>
          </p:nvSpPr>
          <p:spPr>
            <a:xfrm>
              <a:off x="159" y="1638"/>
              <a:ext cx="654" cy="384"/>
            </a:xfrm>
            <a:prstGeom prst="roundRect">
              <a:avLst/>
            </a:prstGeom>
            <a:solidFill>
              <a:srgbClr val="2FF20E"/>
            </a:solidFill>
            <a:ln w="9525" cap="flat" cmpd="sng" algn="ctr">
              <a:solidFill>
                <a:srgbClr val="2FF20E"/>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Impact-based Forecasting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27" name="TextBox 26"/>
            <p:cNvSpPr txBox="1"/>
            <p:nvPr/>
          </p:nvSpPr>
          <p:spPr>
            <a:xfrm>
              <a:off x="1114" y="1531"/>
              <a:ext cx="740" cy="13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solidFill>
                    <a:prstClr val="black"/>
                  </a:solidFill>
                  <a:latin typeface="Calibri" panose="020F0502020204030204" pitchFamily="34" charset="0"/>
                  <a:ea typeface="宋体" panose="02010600030101010101" pitchFamily="2" charset="-122"/>
                </a:rPr>
                <a:t>Real-time</a:t>
              </a:r>
              <a:r>
                <a:rPr kumimoji="0" lang="zh-CN" altLang="en-US"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future</a:t>
              </a:r>
              <a:r>
                <a:rPr kumimoji="0" lang="en-US" altLang="zh-CN" sz="9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rainfall</a:t>
              </a:r>
              <a:endPar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
          <p:nvSpPr>
            <p:cNvPr id="28" name="TextBox 27"/>
            <p:cNvSpPr txBox="1"/>
            <p:nvPr/>
          </p:nvSpPr>
          <p:spPr>
            <a:xfrm>
              <a:off x="2063" y="1468"/>
              <a:ext cx="845" cy="19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800" dirty="0">
                  <a:latin typeface="Calibri" panose="020F0502020204030204" pitchFamily="34" charset="0"/>
                  <a:cs typeface="Times New Roman" panose="02020603050405020304" pitchFamily="18" charset="0"/>
                </a:rPr>
                <a:t>Field survey of disaster and </a:t>
              </a:r>
              <a:r>
                <a:rPr lang="en-US" altLang="zh-CN" sz="800" dirty="0" smtClean="0">
                  <a:latin typeface="Calibri" panose="020F0502020204030204" pitchFamily="34" charset="0"/>
                  <a:cs typeface="Times New Roman" panose="02020603050405020304" pitchFamily="18" charset="0"/>
                </a:rPr>
                <a:t>verification</a:t>
              </a:r>
              <a:endParaRPr lang="zh-CN" altLang="en-US" sz="800" dirty="0">
                <a:latin typeface="Calibri" panose="020F0502020204030204" pitchFamily="34" charset="0"/>
                <a:ea typeface="华文中宋" pitchFamily="2" charset="-122"/>
                <a:cs typeface="Times New Roman" panose="02020603050405020304" pitchFamily="18" charset="0"/>
              </a:endParaRPr>
            </a:p>
          </p:txBody>
        </p:sp>
        <p:sp>
          <p:nvSpPr>
            <p:cNvPr id="29" name="TextBox 28"/>
            <p:cNvSpPr txBox="1"/>
            <p:nvPr/>
          </p:nvSpPr>
          <p:spPr>
            <a:xfrm>
              <a:off x="1963" y="1770"/>
              <a:ext cx="1050" cy="207"/>
            </a:xfrm>
            <a:prstGeom prst="rect">
              <a:avLst/>
            </a:prstGeom>
            <a:solidFill>
              <a:sysClr val="window" lastClr="FFFFF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lang="en-US" altLang="zh-CN" sz="800" noProof="0" dirty="0" smtClean="0">
                  <a:solidFill>
                    <a:prstClr val="black"/>
                  </a:solidFill>
                  <a:latin typeface="Calibri" panose="020F0502020204030204" pitchFamily="34" charset="0"/>
                  <a:ea typeface="宋体" panose="02010600030101010101" pitchFamily="2" charset="-122"/>
                </a:rPr>
                <a:t>r</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esidential</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area</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roads</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schools</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etc.</a:t>
              </a:r>
              <a:r>
                <a:rPr kumimoji="0" lang="zh-CN" altLang="en-US"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30" name="直接箭头连接符 29"/>
            <p:cNvCxnSpPr>
              <a:stCxn id="28" idx="2"/>
              <a:endCxn id="29" idx="0"/>
            </p:cNvCxnSpPr>
            <p:nvPr/>
          </p:nvCxnSpPr>
          <p:spPr>
            <a:xfrm>
              <a:off x="2486" y="1666"/>
              <a:ext cx="2" cy="104"/>
            </a:xfrm>
            <a:prstGeom prst="straightConnector1">
              <a:avLst/>
            </a:prstGeom>
            <a:noFill/>
            <a:ln w="9525" cap="flat" cmpd="sng" algn="ctr">
              <a:solidFill>
                <a:srgbClr val="92D050"/>
              </a:solidFill>
              <a:prstDash val="sysDash"/>
              <a:headEnd type="none" w="med" len="med"/>
              <a:tailEnd type="triangle" w="med" len="med"/>
            </a:ln>
            <a:effectLst/>
          </p:spPr>
        </p:cxnSp>
        <p:cxnSp>
          <p:nvCxnSpPr>
            <p:cNvPr id="31" name="直接箭头连接符 30"/>
            <p:cNvCxnSpPr/>
            <p:nvPr/>
          </p:nvCxnSpPr>
          <p:spPr>
            <a:xfrm>
              <a:off x="1492" y="1680"/>
              <a:ext cx="0" cy="107"/>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2" name="直接箭头连接符 31"/>
            <p:cNvCxnSpPr/>
            <p:nvPr/>
          </p:nvCxnSpPr>
          <p:spPr>
            <a:xfrm>
              <a:off x="1806" y="1851"/>
              <a:ext cx="157" cy="0"/>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3" name="直接箭头连接符 32"/>
            <p:cNvCxnSpPr/>
            <p:nvPr/>
          </p:nvCxnSpPr>
          <p:spPr>
            <a:xfrm>
              <a:off x="1806" y="1936"/>
              <a:ext cx="157" cy="0"/>
            </a:xfrm>
            <a:prstGeom prst="straightConnector1">
              <a:avLst/>
            </a:prstGeom>
            <a:noFill/>
            <a:ln w="9525" cap="flat" cmpd="sng" algn="ctr">
              <a:solidFill>
                <a:srgbClr val="92D050"/>
              </a:solidFill>
              <a:prstDash val="sysDot"/>
              <a:headEnd type="triangle" w="med" len="med"/>
              <a:tailEnd type="none" w="med" len="med"/>
            </a:ln>
            <a:effectLst/>
          </p:spPr>
        </p:cxnSp>
        <p:sp>
          <p:nvSpPr>
            <p:cNvPr id="34" name="TextBox 33"/>
            <p:cNvSpPr txBox="1"/>
            <p:nvPr/>
          </p:nvSpPr>
          <p:spPr>
            <a:xfrm>
              <a:off x="999" y="2087"/>
              <a:ext cx="1016" cy="234"/>
            </a:xfrm>
            <a:prstGeom prst="rect">
              <a:avLst/>
            </a:prstGeom>
            <a:solidFill>
              <a:srgbClr val="2FF20E"/>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black"/>
                  </a:solidFill>
                  <a:latin typeface="Calibri"/>
                  <a:ea typeface="宋体" panose="02010600030101010101" pitchFamily="2" charset="-122"/>
                </a:rPr>
                <a:t>L</a:t>
              </a:r>
              <a:r>
                <a:rPr lang="en-US" altLang="zh-CN" sz="1000" dirty="0" smtClean="0">
                  <a:solidFill>
                    <a:prstClr val="black"/>
                  </a:solidFill>
                  <a:latin typeface="Calibri"/>
                  <a:ea typeface="宋体" panose="02010600030101010101" pitchFamily="2" charset="-122"/>
                </a:rPr>
                <a:t>ocation</a:t>
              </a:r>
              <a:r>
                <a:rPr lang="zh-CN" altLang="en-US" sz="1000" dirty="0" smtClean="0">
                  <a:solidFill>
                    <a:prstClr val="black"/>
                  </a:solidFill>
                  <a:latin typeface="Calibri"/>
                  <a:ea typeface="宋体" panose="02010600030101010101" pitchFamily="2" charset="-122"/>
                </a:rPr>
                <a:t> </a:t>
              </a:r>
              <a:r>
                <a:rPr lang="en-US" altLang="zh-CN" sz="1000" dirty="0" smtClean="0">
                  <a:solidFill>
                    <a:prstClr val="black"/>
                  </a:solidFill>
                  <a:latin typeface="Calibri"/>
                  <a:ea typeface="宋体" panose="02010600030101010101" pitchFamily="2" charset="-122"/>
                </a:rPr>
                <a:t>or area</a:t>
              </a:r>
              <a:r>
                <a:rPr kumimoji="0" lang="zh-CN" altLang="en-US" sz="1000" i="0" u="none" strike="noStrike" kern="1200" cap="none" spc="0" normalizeH="0" baseline="0" noProof="0" dirty="0" smtClean="0">
                  <a:ln>
                    <a:noFill/>
                  </a:ln>
                  <a:solidFill>
                    <a:prstClr val="black"/>
                  </a:solidFill>
                  <a:effectLst/>
                  <a:uLnTx/>
                  <a:uFillTx/>
                  <a:latin typeface="Calibri"/>
                  <a:ea typeface="宋体" panose="02010600030101010101" pitchFamily="2" charset="-122"/>
                </a:rPr>
                <a:t>、</a:t>
              </a:r>
              <a:r>
                <a:rPr lang="en-US" altLang="zh-CN" sz="1000" dirty="0" smtClean="0">
                  <a:solidFill>
                    <a:prstClr val="black"/>
                  </a:solidFill>
                  <a:latin typeface="Calibri"/>
                  <a:ea typeface="宋体" panose="02010600030101010101" pitchFamily="2" charset="-122"/>
                </a:rPr>
                <a:t>intensity</a:t>
              </a:r>
              <a:r>
                <a:rPr kumimoji="0" lang="en-US" altLang="zh-CN" sz="1000" i="0" u="none" strike="noStrike" kern="1200" cap="none" spc="0" normalizeH="0" noProof="0" dirty="0" smtClean="0">
                  <a:ln>
                    <a:noFill/>
                  </a:ln>
                  <a:solidFill>
                    <a:prstClr val="black"/>
                  </a:solidFill>
                  <a:effectLst/>
                  <a:uLnTx/>
                  <a:uFillTx/>
                  <a:latin typeface="Calibri"/>
                  <a:ea typeface="宋体" panose="02010600030101010101" pitchFamily="2" charset="-122"/>
                </a:rPr>
                <a:t> and duration</a:t>
              </a:r>
              <a:endParaRPr kumimoji="0" lang="en-US" altLang="zh-CN" sz="1000"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cxnSp>
          <p:nvCxnSpPr>
            <p:cNvPr id="35" name="直接箭头连接符 34"/>
            <p:cNvCxnSpPr/>
            <p:nvPr/>
          </p:nvCxnSpPr>
          <p:spPr>
            <a:xfrm>
              <a:off x="1492" y="2001"/>
              <a:ext cx="0" cy="106"/>
            </a:xfrm>
            <a:prstGeom prst="straightConnector1">
              <a:avLst/>
            </a:prstGeom>
            <a:noFill/>
            <a:ln w="9525" cap="flat" cmpd="sng" algn="ctr">
              <a:solidFill>
                <a:srgbClr val="92D050"/>
              </a:solidFill>
              <a:prstDash val="sysDot"/>
              <a:headEnd type="none" w="med" len="med"/>
              <a:tailEnd type="triangle" w="med" len="med"/>
            </a:ln>
            <a:effectLst/>
          </p:spPr>
        </p:cxnSp>
        <p:sp>
          <p:nvSpPr>
            <p:cNvPr id="36" name="矩形 35"/>
            <p:cNvSpPr/>
            <p:nvPr/>
          </p:nvSpPr>
          <p:spPr>
            <a:xfrm>
              <a:off x="865" y="1424"/>
              <a:ext cx="2196" cy="940"/>
            </a:xfrm>
            <a:prstGeom prst="rect">
              <a:avLst/>
            </a:prstGeom>
            <a:noFill/>
            <a:ln w="12700" cap="flat" cmpd="sng" algn="ctr">
              <a:solidFill>
                <a:srgbClr val="92D05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37" name="直接箭头连接符 36"/>
            <p:cNvCxnSpPr/>
            <p:nvPr/>
          </p:nvCxnSpPr>
          <p:spPr>
            <a:xfrm>
              <a:off x="1492" y="2364"/>
              <a:ext cx="0" cy="170"/>
            </a:xfrm>
            <a:prstGeom prst="straightConnector1">
              <a:avLst/>
            </a:prstGeom>
            <a:noFill/>
            <a:ln w="12700" cap="flat" cmpd="sng" algn="ctr">
              <a:solidFill>
                <a:srgbClr val="92D050"/>
              </a:solidFill>
              <a:prstDash val="sysDot"/>
              <a:headEnd type="none" w="med" len="med"/>
              <a:tailEnd type="triangle" w="med" len="med"/>
            </a:ln>
            <a:effectLst/>
          </p:spPr>
        </p:cxnSp>
        <p:sp>
          <p:nvSpPr>
            <p:cNvPr id="38" name="TextBox 37"/>
            <p:cNvSpPr txBox="1"/>
            <p:nvPr/>
          </p:nvSpPr>
          <p:spPr>
            <a:xfrm>
              <a:off x="1152" y="2577"/>
              <a:ext cx="706" cy="135"/>
            </a:xfrm>
            <a:prstGeom prst="rect">
              <a:avLst/>
            </a:prstGeom>
            <a:solidFill>
              <a:sysClr val="window" lastClr="FFFFFF"/>
            </a:solidFill>
            <a:ln w="9525" cap="flat" cmpd="sng" algn="ctr">
              <a:solidFill>
                <a:srgbClr val="FFC00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Risk Assessment</a:t>
              </a:r>
            </a:p>
          </p:txBody>
        </p:sp>
        <p:sp>
          <p:nvSpPr>
            <p:cNvPr id="39" name="矩形 38"/>
            <p:cNvSpPr/>
            <p:nvPr/>
          </p:nvSpPr>
          <p:spPr>
            <a:xfrm>
              <a:off x="865" y="2534"/>
              <a:ext cx="2196" cy="805"/>
            </a:xfrm>
            <a:prstGeom prst="rect">
              <a:avLst/>
            </a:prstGeom>
            <a:noFill/>
            <a:ln w="12700" cap="flat" cmpd="sng" algn="ctr">
              <a:solidFill>
                <a:srgbClr val="FFC00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40" name="直接箭头连接符 39"/>
            <p:cNvCxnSpPr/>
            <p:nvPr/>
          </p:nvCxnSpPr>
          <p:spPr>
            <a:xfrm>
              <a:off x="1492" y="2748"/>
              <a:ext cx="0" cy="85"/>
            </a:xfrm>
            <a:prstGeom prst="straightConnector1">
              <a:avLst/>
            </a:prstGeom>
            <a:noFill/>
            <a:ln w="12700" cap="flat" cmpd="sng" algn="ctr">
              <a:solidFill>
                <a:srgbClr val="FFC000"/>
              </a:solidFill>
              <a:prstDash val="sysDot"/>
              <a:headEnd type="none" w="med" len="med"/>
              <a:tailEnd type="triangle" w="med" len="med"/>
            </a:ln>
            <a:effectLst/>
          </p:spPr>
        </p:cxnSp>
        <p:sp>
          <p:nvSpPr>
            <p:cNvPr id="41" name="圆角矩形 40"/>
            <p:cNvSpPr/>
            <p:nvPr/>
          </p:nvSpPr>
          <p:spPr>
            <a:xfrm>
              <a:off x="159" y="2762"/>
              <a:ext cx="654" cy="384"/>
            </a:xfrm>
            <a:prstGeom prst="round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Risk-based Warning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42" name="直接箭头连接符 41"/>
            <p:cNvCxnSpPr>
              <a:cxnSpLocks noChangeShapeType="1"/>
            </p:cNvCxnSpPr>
            <p:nvPr/>
          </p:nvCxnSpPr>
          <p:spPr bwMode="auto">
            <a:xfrm flipH="1">
              <a:off x="2245" y="3267"/>
              <a:ext cx="1" cy="272"/>
            </a:xfrm>
            <a:prstGeom prst="straightConnector1">
              <a:avLst/>
            </a:prstGeom>
            <a:noFill/>
            <a:ln w="12700" algn="ctr">
              <a:solidFill>
                <a:srgbClr val="FFC000"/>
              </a:solidFill>
              <a:prstDash val="sysDot"/>
              <a:round/>
              <a:headEnd/>
              <a:tailEnd type="triangle" w="med" len="med"/>
            </a:ln>
            <a:extLst>
              <a:ext uri="{909E8E84-426E-40DD-AFC4-6F175D3DCCD1}">
                <a14:hiddenFill xmlns:a14="http://schemas.microsoft.com/office/drawing/2010/main">
                  <a:noFill/>
                </a14:hiddenFill>
              </a:ext>
            </a:extLst>
          </p:spPr>
        </p:cxnSp>
        <p:sp>
          <p:nvSpPr>
            <p:cNvPr id="43" name="TextBox 91"/>
            <p:cNvSpPr txBox="1"/>
            <p:nvPr/>
          </p:nvSpPr>
          <p:spPr>
            <a:xfrm>
              <a:off x="954" y="3773"/>
              <a:ext cx="1587" cy="135"/>
            </a:xfrm>
            <a:prstGeom prst="rect">
              <a:avLst/>
            </a:prstGeom>
            <a:solidFill>
              <a:srgbClr val="FF0000"/>
            </a:solidFill>
            <a:ln w="9525" cap="flat" cmpd="sng" algn="ctr">
              <a:no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prstClr val="black"/>
                  </a:solidFill>
                  <a:latin typeface="Calibri"/>
                  <a:ea typeface="宋体" panose="02010600030101010101" pitchFamily="2" charset="-122"/>
                </a:rPr>
                <a:t>Joint Response</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4" name="TextBox 93"/>
            <p:cNvSpPr txBox="1"/>
            <p:nvPr/>
          </p:nvSpPr>
          <p:spPr>
            <a:xfrm>
              <a:off x="1511" y="3979"/>
              <a:ext cx="558" cy="150"/>
            </a:xfrm>
            <a:prstGeom prst="rect">
              <a:avLst/>
            </a:prstGeom>
            <a:solidFill>
              <a:sysClr val="window" lastClr="FFFFF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防汛抢险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5" name="TextBox 94"/>
            <p:cNvSpPr txBox="1"/>
            <p:nvPr/>
          </p:nvSpPr>
          <p:spPr>
            <a:xfrm>
              <a:off x="2095" y="3979"/>
              <a:ext cx="558" cy="150"/>
            </a:xfrm>
            <a:prstGeom prst="rect">
              <a:avLst/>
            </a:prstGeom>
            <a:solidFill>
              <a:sysClr val="window" lastClr="FFFFF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灾后救助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TextBox 95"/>
            <p:cNvSpPr txBox="1"/>
            <p:nvPr/>
          </p:nvSpPr>
          <p:spPr>
            <a:xfrm>
              <a:off x="927" y="3979"/>
              <a:ext cx="558" cy="150"/>
            </a:xfrm>
            <a:prstGeom prst="rect">
              <a:avLst/>
            </a:prstGeom>
            <a:solidFill>
              <a:sysClr val="window" lastClr="FFFFF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措施预防</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47" name="直接箭头连接符 46"/>
            <p:cNvCxnSpPr/>
            <p:nvPr/>
          </p:nvCxnSpPr>
          <p:spPr>
            <a:xfrm>
              <a:off x="1292"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8" name="直接箭头连接符 47"/>
            <p:cNvCxnSpPr/>
            <p:nvPr/>
          </p:nvCxnSpPr>
          <p:spPr>
            <a:xfrm>
              <a:off x="1767"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9" name="直接箭头连接符 48"/>
            <p:cNvCxnSpPr/>
            <p:nvPr/>
          </p:nvCxnSpPr>
          <p:spPr>
            <a:xfrm>
              <a:off x="2387" y="3910"/>
              <a:ext cx="0" cy="77"/>
            </a:xfrm>
            <a:prstGeom prst="straightConnector1">
              <a:avLst/>
            </a:prstGeom>
            <a:noFill/>
            <a:ln w="12700" cap="flat" cmpd="sng" algn="ctr">
              <a:solidFill>
                <a:srgbClr val="FF0000"/>
              </a:solidFill>
              <a:prstDash val="sysDot"/>
              <a:headEnd type="none" w="med" len="med"/>
              <a:tailEnd type="triangle" w="med" len="med"/>
            </a:ln>
            <a:effectLst/>
          </p:spPr>
        </p:cxnSp>
        <p:sp>
          <p:nvSpPr>
            <p:cNvPr id="50" name="圆角矩形 49"/>
            <p:cNvSpPr/>
            <p:nvPr/>
          </p:nvSpPr>
          <p:spPr>
            <a:xfrm>
              <a:off x="159" y="3708"/>
              <a:ext cx="657" cy="367"/>
            </a:xfrm>
            <a:prstGeom prst="roundRect">
              <a:avLst/>
            </a:prstGeom>
            <a:solidFill>
              <a:srgbClr val="FF0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1200" b="1" kern="0" dirty="0" smtClean="0">
                  <a:solidFill>
                    <a:srgbClr val="FFFF00"/>
                  </a:solidFill>
                  <a:latin typeface="Calibri"/>
                  <a:ea typeface="宋体" panose="02010600030101010101" pitchFamily="2" charset="-122"/>
                </a:rPr>
                <a:t>Joint Response</a:t>
              </a:r>
              <a:endParaRPr kumimoji="0" lang="zh-CN" altLang="en-US" sz="1200" b="1" i="0" u="none" strike="noStrike" kern="0" cap="none" spc="0" normalizeH="0" baseline="0" noProof="0" dirty="0">
                <a:ln>
                  <a:noFill/>
                </a:ln>
                <a:solidFill>
                  <a:srgbClr val="FFFF00"/>
                </a:solidFill>
                <a:effectLst/>
                <a:uLnTx/>
                <a:uFillTx/>
                <a:latin typeface="Calibri"/>
                <a:ea typeface="宋体" panose="02010600030101010101" pitchFamily="2" charset="-122"/>
                <a:cs typeface="+mn-cs"/>
              </a:endParaRPr>
            </a:p>
          </p:txBody>
        </p:sp>
        <p:sp>
          <p:nvSpPr>
            <p:cNvPr id="51" name="TextBox 13"/>
            <p:cNvSpPr txBox="1">
              <a:spLocks noChangeArrowheads="1"/>
            </p:cNvSpPr>
            <p:nvPr/>
          </p:nvSpPr>
          <p:spPr bwMode="auto">
            <a:xfrm>
              <a:off x="2154" y="3552"/>
              <a:ext cx="545"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srgbClr val="000000"/>
                  </a:solidFill>
                  <a:latin typeface="Calibri" pitchFamily="34" charset="0"/>
                </a:rPr>
                <a:t>Large Screen</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cxnSp>
          <p:nvCxnSpPr>
            <p:cNvPr id="52" name="直接箭头连接符 96"/>
            <p:cNvCxnSpPr/>
            <p:nvPr/>
          </p:nvCxnSpPr>
          <p:spPr>
            <a:xfrm>
              <a:off x="1701" y="3716"/>
              <a:ext cx="0" cy="77"/>
            </a:xfrm>
            <a:prstGeom prst="straightConnector1">
              <a:avLst/>
            </a:prstGeom>
            <a:noFill/>
            <a:ln w="12700" cap="flat" cmpd="sng" algn="ctr">
              <a:solidFill>
                <a:srgbClr val="FF0000"/>
              </a:solidFill>
              <a:prstDash val="sysDot"/>
              <a:headEnd type="none" w="med" len="med"/>
              <a:tailEnd type="triangle" w="med" len="med"/>
            </a:ln>
            <a:effectLst/>
          </p:spPr>
        </p:cxnSp>
      </p:grpSp>
      <p:sp>
        <p:nvSpPr>
          <p:cNvPr id="62" name="文本框 61"/>
          <p:cNvSpPr txBox="1"/>
          <p:nvPr/>
        </p:nvSpPr>
        <p:spPr>
          <a:xfrm>
            <a:off x="655619" y="134827"/>
            <a:ext cx="4940776" cy="369332"/>
          </a:xfrm>
          <a:prstGeom prst="rect">
            <a:avLst/>
          </a:prstGeom>
          <a:noFill/>
        </p:spPr>
        <p:txBody>
          <a:bodyPr wrap="none" rtlCol="0">
            <a:spAutoFit/>
          </a:bodyPr>
          <a:lstStyle/>
          <a:p>
            <a:r>
              <a:rPr lang="en-US" altLang="zh-CN" dirty="0" smtClean="0"/>
              <a:t>Framework of IBF&amp;RBW for Urban Flooding</a:t>
            </a:r>
            <a:endParaRPr lang="zh-CN" altLang="en-US" dirty="0"/>
          </a:p>
        </p:txBody>
      </p:sp>
      <p:pic>
        <p:nvPicPr>
          <p:cNvPr id="63" name="图片 62"/>
          <p:cNvPicPr>
            <a:picLocks noChangeAspect="1"/>
          </p:cNvPicPr>
          <p:nvPr/>
        </p:nvPicPr>
        <p:blipFill>
          <a:blip r:embed="rId2"/>
          <a:stretch>
            <a:fillRect/>
          </a:stretch>
        </p:blipFill>
        <p:spPr>
          <a:xfrm>
            <a:off x="6141933" y="4469579"/>
            <a:ext cx="2884528" cy="2213376"/>
          </a:xfrm>
          <a:prstGeom prst="rect">
            <a:avLst/>
          </a:prstGeom>
        </p:spPr>
      </p:pic>
      <p:sp>
        <p:nvSpPr>
          <p:cNvPr id="64" name="文本框 63"/>
          <p:cNvSpPr txBox="1"/>
          <p:nvPr/>
        </p:nvSpPr>
        <p:spPr>
          <a:xfrm>
            <a:off x="6431477" y="4105892"/>
            <a:ext cx="2305439" cy="276999"/>
          </a:xfrm>
          <a:prstGeom prst="rect">
            <a:avLst/>
          </a:prstGeom>
          <a:noFill/>
        </p:spPr>
        <p:txBody>
          <a:bodyPr wrap="none" rtlCol="0">
            <a:spAutoFit/>
          </a:bodyPr>
          <a:lstStyle/>
          <a:p>
            <a:r>
              <a:rPr lang="en-US" altLang="zh-CN" sz="1200" dirty="0" smtClean="0"/>
              <a:t>Risk-based Warning Product</a:t>
            </a:r>
            <a:endParaRPr lang="zh-CN" altLang="en-US" sz="1200" dirty="0"/>
          </a:p>
        </p:txBody>
      </p:sp>
      <p:pic>
        <p:nvPicPr>
          <p:cNvPr id="65" name="图片 64"/>
          <p:cNvPicPr>
            <a:picLocks noChangeAspect="1"/>
          </p:cNvPicPr>
          <p:nvPr/>
        </p:nvPicPr>
        <p:blipFill>
          <a:blip r:embed="rId3"/>
          <a:stretch>
            <a:fillRect/>
          </a:stretch>
        </p:blipFill>
        <p:spPr>
          <a:xfrm>
            <a:off x="6090181" y="476672"/>
            <a:ext cx="2936280" cy="1957520"/>
          </a:xfrm>
          <a:prstGeom prst="rect">
            <a:avLst/>
          </a:prstGeom>
        </p:spPr>
      </p:pic>
      <p:pic>
        <p:nvPicPr>
          <p:cNvPr id="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676" y="2635781"/>
            <a:ext cx="1499290" cy="10758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下箭头 52"/>
          <p:cNvSpPr/>
          <p:nvPr/>
        </p:nvSpPr>
        <p:spPr>
          <a:xfrm>
            <a:off x="7584196" y="3801967"/>
            <a:ext cx="156156" cy="30392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60" name="直接箭头连接符 59"/>
          <p:cNvCxnSpPr/>
          <p:nvPr/>
        </p:nvCxnSpPr>
        <p:spPr bwMode="auto">
          <a:xfrm>
            <a:off x="3699865" y="4005064"/>
            <a:ext cx="296071" cy="0"/>
          </a:xfrm>
          <a:prstGeom prst="straightConnector1">
            <a:avLst/>
          </a:prstGeom>
          <a:noFill/>
          <a:ln w="9525" cap="flat" cmpd="sng" algn="ctr">
            <a:solidFill>
              <a:srgbClr val="FFC000"/>
            </a:solidFill>
            <a:prstDash val="sysDot"/>
            <a:headEnd type="triangle" w="med" len="med"/>
            <a:tailEnd type="none" w="med" len="med"/>
          </a:ln>
          <a:effectLst/>
        </p:spPr>
      </p:cxnSp>
      <p:sp>
        <p:nvSpPr>
          <p:cNvPr id="59" name="TextBox 28"/>
          <p:cNvSpPr txBox="1"/>
          <p:nvPr/>
        </p:nvSpPr>
        <p:spPr bwMode="auto">
          <a:xfrm>
            <a:off x="3923928" y="3861048"/>
            <a:ext cx="1718065" cy="214340"/>
          </a:xfrm>
          <a:prstGeom prst="rect">
            <a:avLst/>
          </a:prstGeom>
          <a:solidFill>
            <a:sysClr val="window" lastClr="FFFFFF"/>
          </a:solidFill>
          <a:ln w="9525" cap="flat" cmpd="sng" algn="ctr">
            <a:solidFill>
              <a:srgbClr val="92D05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26445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2617276" y="260648"/>
            <a:ext cx="3964868" cy="615553"/>
          </a:xfrm>
          <a:prstGeom prst="rect">
            <a:avLst/>
          </a:prstGeom>
          <a:noFill/>
          <a:ln>
            <a:noFill/>
          </a:ln>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800" b="1" dirty="0" smtClean="0">
                <a:solidFill>
                  <a:prstClr val="black"/>
                </a:solidFill>
                <a:cs typeface="Arial" charset="0"/>
              </a:rPr>
              <a:t>Concluding Remarks</a:t>
            </a:r>
            <a:endParaRPr lang="en-US" altLang="zh-CN" sz="2800" b="1" dirty="0">
              <a:solidFill>
                <a:prstClr val="black"/>
              </a:solidFill>
              <a:cs typeface="Arial" charset="0"/>
            </a:endParaRPr>
          </a:p>
        </p:txBody>
      </p:sp>
      <p:sp>
        <p:nvSpPr>
          <p:cNvPr id="47107" name="TextBox 2"/>
          <p:cNvSpPr txBox="1">
            <a:spLocks noChangeArrowheads="1"/>
          </p:cNvSpPr>
          <p:nvPr/>
        </p:nvSpPr>
        <p:spPr bwMode="auto">
          <a:xfrm>
            <a:off x="395536" y="1124744"/>
            <a:ext cx="828112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understanding </a:t>
            </a:r>
            <a:r>
              <a:rPr lang="en-US" altLang="zh-CN" sz="2000" dirty="0">
                <a:solidFill>
                  <a:prstClr val="black"/>
                </a:solidFill>
                <a:latin typeface="Calibri" panose="020F0502020204030204" pitchFamily="34" charset="0"/>
              </a:rPr>
              <a:t>of information needs, </a:t>
            </a:r>
            <a:r>
              <a:rPr lang="en-US" altLang="zh-CN" sz="2000" dirty="0" smtClean="0">
                <a:solidFill>
                  <a:prstClr val="black"/>
                </a:solidFill>
                <a:latin typeface="Calibri" panose="020F0502020204030204" pitchFamily="34" charset="0"/>
              </a:rPr>
              <a:t>but</a:t>
            </a:r>
            <a:r>
              <a:rPr lang="en-US" altLang="zh-CN" sz="2000" dirty="0">
                <a:solidFill>
                  <a:prstClr val="black"/>
                </a:solidFill>
                <a:latin typeface="Calibri" panose="020F0502020204030204" pitchFamily="34" charset="0"/>
              </a:rPr>
              <a:t> </a:t>
            </a:r>
            <a:r>
              <a:rPr lang="en-US" altLang="zh-CN" sz="2000" dirty="0" smtClean="0">
                <a:solidFill>
                  <a:prstClr val="black"/>
                </a:solidFill>
                <a:latin typeface="Calibri" panose="020F0502020204030204" pitchFamily="34" charset="0"/>
              </a:rPr>
              <a:t>also </a:t>
            </a:r>
            <a:r>
              <a:rPr lang="en-US" altLang="zh-CN" sz="2000" dirty="0">
                <a:solidFill>
                  <a:prstClr val="black"/>
                </a:solidFill>
                <a:latin typeface="Calibri" panose="020F0502020204030204" pitchFamily="34" charset="0"/>
              </a:rPr>
              <a:t>communicating capabilities &amp; </a:t>
            </a:r>
            <a:r>
              <a:rPr lang="en-US" altLang="zh-CN" sz="2000" dirty="0" smtClean="0">
                <a:solidFill>
                  <a:prstClr val="black"/>
                </a:solidFill>
                <a:latin typeface="Calibri" panose="020F0502020204030204" pitchFamily="34" charset="0"/>
              </a:rPr>
              <a:t>limitations</a:t>
            </a: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GB" altLang="en-US" sz="2000" dirty="0" smtClean="0">
                <a:solidFill>
                  <a:srgbClr val="000066"/>
                </a:solidFill>
                <a:latin typeface="Calibri" panose="020F0502020204030204" pitchFamily="34" charset="0"/>
                <a:ea typeface="ＭＳ Ｐゴシック" panose="020B0600070205080204" pitchFamily="34" charset="-128"/>
              </a:rPr>
              <a:t>Gaining </a:t>
            </a:r>
            <a:r>
              <a:rPr lang="en-GB" altLang="en-US" sz="2000" dirty="0">
                <a:latin typeface="Calibri" panose="020F0502020204030204" pitchFamily="34" charset="0"/>
                <a:ea typeface="ＭＳ Ｐゴシック" panose="020B0600070205080204" pitchFamily="34" charset="-128"/>
              </a:rPr>
              <a:t>as much as possible </a:t>
            </a:r>
            <a:r>
              <a:rPr lang="en-GB" altLang="en-US" sz="2000" dirty="0" smtClean="0">
                <a:solidFill>
                  <a:srgbClr val="000066"/>
                </a:solidFill>
                <a:latin typeface="Calibri" panose="020F0502020204030204" pitchFamily="34" charset="0"/>
                <a:ea typeface="ＭＳ Ｐゴシック" panose="020B0600070205080204" pitchFamily="34" charset="-128"/>
              </a:rPr>
              <a:t>knowledge </a:t>
            </a:r>
            <a:r>
              <a:rPr lang="en-GB" altLang="en-US" sz="2000" dirty="0">
                <a:solidFill>
                  <a:srgbClr val="000066"/>
                </a:solidFill>
                <a:latin typeface="Calibri" panose="020F0502020204030204" pitchFamily="34" charset="0"/>
                <a:ea typeface="ＭＳ Ｐゴシック" panose="020B0600070205080204" pitchFamily="34" charset="-128"/>
              </a:rPr>
              <a:t>of </a:t>
            </a:r>
            <a:r>
              <a:rPr lang="en-GB" altLang="en-US" sz="2000" dirty="0">
                <a:solidFill>
                  <a:srgbClr val="FF0000"/>
                </a:solidFill>
                <a:latin typeface="Calibri" panose="020F0502020204030204" pitchFamily="34" charset="0"/>
                <a:ea typeface="ＭＳ Ｐゴシック" panose="020B0600070205080204" pitchFamily="34" charset="-128"/>
              </a:rPr>
              <a:t>vulnerability and exposure </a:t>
            </a:r>
            <a:r>
              <a:rPr lang="zh-CN" altLang="en-US" sz="2000" dirty="0" smtClean="0">
                <a:solidFill>
                  <a:srgbClr val="000066"/>
                </a:solidFill>
                <a:latin typeface="Calibri" panose="020F0502020204030204" pitchFamily="34" charset="0"/>
                <a:ea typeface="ＭＳ Ｐゴシック" panose="020B0600070205080204" pitchFamily="34" charset="-128"/>
              </a:rPr>
              <a:t>（</a:t>
            </a:r>
            <a:r>
              <a:rPr lang="en-GB" altLang="en-US" sz="2000" dirty="0" smtClean="0">
                <a:solidFill>
                  <a:srgbClr val="000066"/>
                </a:solidFill>
                <a:latin typeface="Calibri" panose="020F0502020204030204" pitchFamily="34" charset="0"/>
                <a:ea typeface="ＭＳ Ｐゴシック" panose="020B0600070205080204" pitchFamily="34" charset="-128"/>
              </a:rPr>
              <a:t>often </a:t>
            </a:r>
            <a:r>
              <a:rPr lang="en-GB" altLang="en-US" sz="2000" dirty="0">
                <a:solidFill>
                  <a:srgbClr val="000066"/>
                </a:solidFill>
                <a:latin typeface="Calibri" panose="020F0502020204030204" pitchFamily="34" charset="0"/>
                <a:ea typeface="ＭＳ Ｐゴシック" panose="020B0600070205080204" pitchFamily="34" charset="-128"/>
              </a:rPr>
              <a:t>not easily accessible by </a:t>
            </a:r>
            <a:r>
              <a:rPr lang="en-GB" altLang="en-US" sz="2000" dirty="0" smtClean="0">
                <a:solidFill>
                  <a:srgbClr val="000066"/>
                </a:solidFill>
                <a:latin typeface="Calibri" panose="020F0502020204030204" pitchFamily="34" charset="0"/>
                <a:ea typeface="ＭＳ Ｐゴシック" panose="020B0600070205080204" pitchFamily="34" charset="-128"/>
              </a:rPr>
              <a:t>meteorologists</a:t>
            </a:r>
            <a:r>
              <a:rPr lang="zh-CN" altLang="en-US" sz="2000" dirty="0" smtClean="0">
                <a:solidFill>
                  <a:srgbClr val="000066"/>
                </a:solidFill>
                <a:latin typeface="Calibri" panose="020F0502020204030204" pitchFamily="34" charset="0"/>
                <a:ea typeface="ＭＳ Ｐゴシック" panose="020B0600070205080204" pitchFamily="34" charset="-128"/>
              </a:rPr>
              <a:t>）</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translation </a:t>
            </a:r>
            <a:r>
              <a:rPr lang="en-US" altLang="zh-CN" sz="2000" dirty="0">
                <a:solidFill>
                  <a:prstClr val="black"/>
                </a:solidFill>
                <a:latin typeface="Calibri" panose="020F0502020204030204" pitchFamily="34" charset="0"/>
              </a:rPr>
              <a:t>of weather into user-relevant </a:t>
            </a:r>
            <a:r>
              <a:rPr lang="en-US" altLang="zh-CN" sz="2000" dirty="0" smtClean="0">
                <a:solidFill>
                  <a:prstClr val="black"/>
                </a:solidFill>
                <a:latin typeface="Calibri" panose="020F0502020204030204" pitchFamily="34" charset="0"/>
              </a:rPr>
              <a:t>information</a:t>
            </a:r>
            <a:r>
              <a:rPr lang="en-US" altLang="zh-CN" sz="2000" dirty="0">
                <a:solidFill>
                  <a:prstClr val="black"/>
                </a:solidFill>
                <a:latin typeface="Calibri" panose="020F0502020204030204" pitchFamily="34" charset="0"/>
              </a:rPr>
              <a:t> </a:t>
            </a:r>
            <a:r>
              <a:rPr lang="en-US" altLang="zh-CN" sz="2000" dirty="0" smtClean="0">
                <a:solidFill>
                  <a:prstClr val="black"/>
                </a:solidFill>
                <a:latin typeface="Calibri" panose="020F0502020204030204" pitchFamily="34" charset="0"/>
              </a:rPr>
              <a:t>(extraction </a:t>
            </a:r>
            <a:r>
              <a:rPr lang="en-US" altLang="zh-CN" sz="2000" dirty="0">
                <a:solidFill>
                  <a:prstClr val="black"/>
                </a:solidFill>
                <a:latin typeface="Calibri" panose="020F0502020204030204" pitchFamily="34" charset="0"/>
              </a:rPr>
              <a:t>of relevant information from each ensemble member</a:t>
            </a:r>
            <a:r>
              <a:rPr lang="en-US" altLang="zh-CN" sz="2000" dirty="0" smtClean="0">
                <a:solidFill>
                  <a:prstClr val="black"/>
                </a:solidFill>
                <a:latin typeface="Calibri" panose="020F0502020204030204" pitchFamily="34" charset="0"/>
              </a:rPr>
              <a:t>)</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integration </a:t>
            </a:r>
            <a:r>
              <a:rPr lang="en-US" altLang="zh-CN" sz="2000" dirty="0">
                <a:solidFill>
                  <a:prstClr val="black"/>
                </a:solidFill>
                <a:latin typeface="Calibri" panose="020F0502020204030204" pitchFamily="34" charset="0"/>
              </a:rPr>
              <a:t>of weather into user’s decision making </a:t>
            </a:r>
            <a:r>
              <a:rPr lang="en-US" altLang="zh-CN" sz="2000" dirty="0" smtClean="0">
                <a:solidFill>
                  <a:prstClr val="black"/>
                </a:solidFill>
                <a:latin typeface="Calibri" panose="020F0502020204030204" pitchFamily="34" charset="0"/>
              </a:rPr>
              <a:t>process</a:t>
            </a:r>
            <a:r>
              <a:rPr lang="en-US" altLang="zh-CN" sz="2000" dirty="0">
                <a:solidFill>
                  <a:prstClr val="black"/>
                </a:solidFill>
                <a:latin typeface="Calibri" panose="020F0502020204030204" pitchFamily="34" charset="0"/>
              </a:rPr>
              <a:t> </a:t>
            </a:r>
            <a:r>
              <a:rPr lang="en-US" altLang="zh-CN" sz="2000" dirty="0" smtClean="0">
                <a:solidFill>
                  <a:prstClr val="black"/>
                </a:solidFill>
                <a:latin typeface="Calibri" panose="020F0502020204030204" pitchFamily="34" charset="0"/>
              </a:rPr>
              <a:t>(impact </a:t>
            </a:r>
            <a:r>
              <a:rPr lang="en-US" altLang="zh-CN" sz="2000" dirty="0">
                <a:solidFill>
                  <a:prstClr val="black"/>
                </a:solidFill>
                <a:latin typeface="Calibri" panose="020F0502020204030204" pitchFamily="34" charset="0"/>
              </a:rPr>
              <a:t>estimation &amp; response scenarios utilizing decision support tools</a:t>
            </a:r>
            <a:r>
              <a:rPr lang="en-US" altLang="zh-CN" sz="2000" dirty="0" smtClean="0">
                <a:solidFill>
                  <a:prstClr val="black"/>
                </a:solidFill>
                <a:latin typeface="Calibri" panose="020F0502020204030204" pitchFamily="34" charset="0"/>
              </a:rPr>
              <a:t>)</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calibration </a:t>
            </a:r>
            <a:r>
              <a:rPr lang="en-US" altLang="zh-CN" sz="2000" dirty="0">
                <a:solidFill>
                  <a:prstClr val="black"/>
                </a:solidFill>
                <a:latin typeface="Calibri" panose="020F0502020204030204" pitchFamily="34" charset="0"/>
              </a:rPr>
              <a:t>of probabilities &amp; including some measure of </a:t>
            </a:r>
            <a:r>
              <a:rPr lang="en-US" altLang="zh-CN" sz="2000" dirty="0" smtClean="0">
                <a:solidFill>
                  <a:prstClr val="black"/>
                </a:solidFill>
                <a:latin typeface="Calibri" panose="020F0502020204030204" pitchFamily="34" charset="0"/>
              </a:rPr>
              <a:t>confidence</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training </a:t>
            </a:r>
            <a:r>
              <a:rPr lang="en-US" altLang="zh-CN" sz="2000" dirty="0">
                <a:solidFill>
                  <a:prstClr val="black"/>
                </a:solidFill>
                <a:latin typeface="Calibri" panose="020F0502020204030204" pitchFamily="34" charset="0"/>
              </a:rPr>
              <a:t>for understanding &amp; utilizing (probabilistic) </a:t>
            </a:r>
            <a:r>
              <a:rPr lang="en-US" altLang="zh-CN" sz="2000" dirty="0" smtClean="0">
                <a:solidFill>
                  <a:prstClr val="black"/>
                </a:solidFill>
                <a:latin typeface="Calibri" panose="020F0502020204030204" pitchFamily="34" charset="0"/>
              </a:rPr>
              <a:t>forecasts</a:t>
            </a: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prstClr val="black"/>
                </a:solidFill>
                <a:latin typeface="Calibri" panose="020F0502020204030204" pitchFamily="34" charset="0"/>
              </a:rPr>
              <a:t>close </a:t>
            </a:r>
            <a:r>
              <a:rPr lang="en-US" altLang="zh-CN" sz="2000" dirty="0">
                <a:solidFill>
                  <a:srgbClr val="FF0000"/>
                </a:solidFill>
                <a:latin typeface="Calibri" panose="020F0502020204030204" pitchFamily="34" charset="0"/>
              </a:rPr>
              <a:t>collaboration </a:t>
            </a:r>
            <a:r>
              <a:rPr lang="en-US" altLang="zh-CN" sz="2000" dirty="0">
                <a:solidFill>
                  <a:prstClr val="black"/>
                </a:solidFill>
                <a:latin typeface="Calibri" panose="020F0502020204030204" pitchFamily="34" charset="0"/>
              </a:rPr>
              <a:t>between weather </a:t>
            </a:r>
            <a:r>
              <a:rPr lang="en-US" altLang="zh-CN" sz="2000" dirty="0" smtClean="0">
                <a:solidFill>
                  <a:prstClr val="black"/>
                </a:solidFill>
                <a:latin typeface="Calibri" panose="020F0502020204030204" pitchFamily="34" charset="0"/>
              </a:rPr>
              <a:t>forecast providers </a:t>
            </a:r>
            <a:r>
              <a:rPr lang="en-US" altLang="zh-CN" sz="2000" dirty="0">
                <a:solidFill>
                  <a:prstClr val="black"/>
                </a:solidFill>
                <a:latin typeface="Calibri" panose="020F0502020204030204" pitchFamily="34" charset="0"/>
              </a:rPr>
              <a:t>&amp; end users / decision </a:t>
            </a:r>
            <a:r>
              <a:rPr lang="en-US" altLang="zh-CN" sz="2000" dirty="0" smtClean="0">
                <a:solidFill>
                  <a:prstClr val="black"/>
                </a:solidFill>
                <a:latin typeface="Calibri" panose="020F0502020204030204" pitchFamily="34" charset="0"/>
              </a:rPr>
              <a:t>makers</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prstClr val="black"/>
                </a:solidFill>
                <a:latin typeface="Calibri" panose="020F0502020204030204" pitchFamily="34" charset="0"/>
              </a:rPr>
              <a:t>development </a:t>
            </a:r>
            <a:r>
              <a:rPr lang="en-US" altLang="zh-CN" sz="2000" dirty="0">
                <a:solidFill>
                  <a:prstClr val="black"/>
                </a:solidFill>
                <a:latin typeface="Calibri" panose="020F0502020204030204" pitchFamily="34" charset="0"/>
              </a:rPr>
              <a:t>of </a:t>
            </a:r>
            <a:r>
              <a:rPr lang="en-US" altLang="zh-CN" sz="2000" dirty="0">
                <a:solidFill>
                  <a:srgbClr val="FF0000"/>
                </a:solidFill>
                <a:latin typeface="Calibri" panose="020F0502020204030204" pitchFamily="34" charset="0"/>
              </a:rPr>
              <a:t>trust </a:t>
            </a:r>
            <a:r>
              <a:rPr lang="en-US" altLang="zh-CN" sz="2000" dirty="0">
                <a:solidFill>
                  <a:prstClr val="black"/>
                </a:solidFill>
                <a:latin typeface="Calibri" panose="020F0502020204030204" pitchFamily="34" charset="0"/>
              </a:rPr>
              <a:t>in translated forecasts &amp; decision support </a:t>
            </a:r>
            <a:r>
              <a:rPr lang="en-US" altLang="zh-CN" sz="2000" dirty="0" smtClean="0">
                <a:solidFill>
                  <a:prstClr val="black"/>
                </a:solidFill>
                <a:latin typeface="Calibri" panose="020F0502020204030204" pitchFamily="34" charset="0"/>
              </a:rPr>
              <a:t>tools</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prstClr val="black"/>
                </a:solidFill>
                <a:latin typeface="Calibri" panose="020F0502020204030204" pitchFamily="34" charset="0"/>
              </a:rPr>
              <a:t>embracing </a:t>
            </a:r>
            <a:r>
              <a:rPr lang="en-US" altLang="zh-CN" sz="2000" dirty="0">
                <a:solidFill>
                  <a:srgbClr val="FF0000"/>
                </a:solidFill>
                <a:latin typeface="Calibri" panose="020F0502020204030204" pitchFamily="34" charset="0"/>
              </a:rPr>
              <a:t>change </a:t>
            </a:r>
            <a:r>
              <a:rPr lang="en-US" altLang="zh-CN" sz="2000" dirty="0">
                <a:solidFill>
                  <a:prstClr val="black"/>
                </a:solidFill>
                <a:latin typeface="Calibri" panose="020F0502020204030204" pitchFamily="34" charset="0"/>
              </a:rPr>
              <a:t>&amp; possibly adjusting operational </a:t>
            </a:r>
            <a:r>
              <a:rPr lang="en-US" altLang="zh-CN" sz="2000" dirty="0" smtClean="0">
                <a:solidFill>
                  <a:prstClr val="black"/>
                </a:solidFill>
                <a:latin typeface="Calibri" panose="020F0502020204030204" pitchFamily="34" charset="0"/>
              </a:rPr>
              <a:t>procedures</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a:solidFill>
                  <a:prstClr val="black"/>
                </a:solidFill>
                <a:latin typeface="Calibri" panose="020F0502020204030204" pitchFamily="34" charset="0"/>
              </a:rPr>
              <a:t>m</a:t>
            </a:r>
            <a:r>
              <a:rPr lang="en-US" altLang="zh-CN" sz="2000" dirty="0" smtClean="0">
                <a:solidFill>
                  <a:prstClr val="black"/>
                </a:solidFill>
                <a:latin typeface="Calibri" panose="020F0502020204030204" pitchFamily="34" charset="0"/>
              </a:rPr>
              <a:t>ore …… </a:t>
            </a:r>
            <a:endParaRPr lang="en-US" altLang="zh-CN" sz="2000" dirty="0">
              <a:solidFill>
                <a:prstClr val="black"/>
              </a:solidFill>
              <a:latin typeface="Calibri" panose="020F0502020204030204" pitchFamily="34" charset="0"/>
            </a:endParaRPr>
          </a:p>
        </p:txBody>
      </p:sp>
      <p:sp>
        <p:nvSpPr>
          <p:cNvPr id="2" name="文本框 1"/>
          <p:cNvSpPr txBox="1"/>
          <p:nvPr/>
        </p:nvSpPr>
        <p:spPr>
          <a:xfrm>
            <a:off x="395536" y="863001"/>
            <a:ext cx="68488"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2117756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504" y="1772816"/>
            <a:ext cx="8785225" cy="2520280"/>
          </a:xfrm>
        </p:spPr>
        <p:txBody>
          <a:bodyPr/>
          <a:lstStyle/>
          <a:p>
            <a:r>
              <a:rPr lang="en-GB" altLang="en-US" sz="2200" b="1" dirty="0">
                <a:latin typeface="Arial" charset="0"/>
              </a:rPr>
              <a:t/>
            </a:r>
            <a:br>
              <a:rPr lang="en-GB" altLang="en-US" sz="2200" b="1" dirty="0">
                <a:latin typeface="Arial" charset="0"/>
              </a:rPr>
            </a:br>
            <a:r>
              <a:rPr lang="en-GB" altLang="en-US" sz="2200" b="1" dirty="0">
                <a:latin typeface="Arial" charset="0"/>
              </a:rPr>
              <a:t/>
            </a:r>
            <a:br>
              <a:rPr lang="en-GB" altLang="en-US" sz="2200" b="1" dirty="0">
                <a:latin typeface="Arial" charset="0"/>
              </a:rPr>
            </a:br>
            <a:r>
              <a:rPr lang="en-GB" altLang="en-US" sz="8000" b="1" dirty="0" smtClean="0">
                <a:latin typeface="Arial" charset="0"/>
              </a:rPr>
              <a:t>Thank You</a:t>
            </a:r>
            <a:r>
              <a:rPr lang="en-GB" altLang="en-US" sz="6000" dirty="0">
                <a:latin typeface="Arial" charset="0"/>
              </a:rPr>
              <a:t/>
            </a:r>
            <a:br>
              <a:rPr lang="en-GB" altLang="en-US" sz="6000" dirty="0">
                <a:latin typeface="Arial" charset="0"/>
              </a:rPr>
            </a:br>
            <a:r>
              <a:rPr lang="en-GB" altLang="en-US" sz="2800" dirty="0">
                <a:latin typeface="Arial" charset="0"/>
              </a:rPr>
              <a:t/>
            </a:r>
            <a:br>
              <a:rPr lang="en-GB" altLang="en-US" sz="2800" dirty="0">
                <a:latin typeface="Arial" charset="0"/>
              </a:rPr>
            </a:br>
            <a:endParaRPr lang="en-US" altLang="en-US" sz="2800" dirty="0">
              <a:latin typeface="Arial" charset="0"/>
            </a:endParaRPr>
          </a:p>
        </p:txBody>
      </p:sp>
      <p:sp>
        <p:nvSpPr>
          <p:cNvPr id="2" name="TextBox 1"/>
          <p:cNvSpPr txBox="1"/>
          <p:nvPr/>
        </p:nvSpPr>
        <p:spPr>
          <a:xfrm>
            <a:off x="3172669" y="4077072"/>
            <a:ext cx="2654894" cy="1015663"/>
          </a:xfrm>
          <a:prstGeom prst="rect">
            <a:avLst/>
          </a:prstGeom>
          <a:noFill/>
        </p:spPr>
        <p:txBody>
          <a:bodyPr wrap="none" rtlCol="0">
            <a:spAutoFit/>
          </a:bodyPr>
          <a:lstStyle/>
          <a:p>
            <a:pPr algn="ctr"/>
            <a:r>
              <a:rPr lang="fr-CH" smtClean="0"/>
              <a:t>Alice Soares</a:t>
            </a:r>
          </a:p>
          <a:p>
            <a:pPr algn="ctr"/>
            <a:r>
              <a:rPr lang="fr-CH" dirty="0" err="1" smtClean="0">
                <a:solidFill>
                  <a:srgbClr val="000099"/>
                </a:solidFill>
              </a:rPr>
              <a:t>asoares@wmo.int</a:t>
            </a:r>
            <a:endParaRPr lang="fr-CH" dirty="0">
              <a:solidFill>
                <a:srgbClr val="000099"/>
              </a:solidFill>
            </a:endParaRPr>
          </a:p>
        </p:txBody>
      </p:sp>
    </p:spTree>
    <p:extLst>
      <p:ext uri="{BB962C8B-B14F-4D97-AF65-F5344CB8AC3E}">
        <p14:creationId xmlns:p14="http://schemas.microsoft.com/office/powerpoint/2010/main" val="326554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5844168"/>
            <a:ext cx="2088232" cy="1013832"/>
          </a:xfrm>
          <a:prstGeom prst="rect">
            <a:avLst/>
          </a:prstGeom>
          <a:ln>
            <a:noFill/>
          </a:ln>
          <a:effectLst>
            <a:softEdge rad="112500"/>
          </a:effectLst>
        </p:spPr>
      </p:pic>
      <p:sp>
        <p:nvSpPr>
          <p:cNvPr id="2" name="矩形 1"/>
          <p:cNvSpPr/>
          <p:nvPr/>
        </p:nvSpPr>
        <p:spPr>
          <a:xfrm>
            <a:off x="323528" y="188640"/>
            <a:ext cx="8064896" cy="461665"/>
          </a:xfrm>
          <a:prstGeom prst="rect">
            <a:avLst/>
          </a:prstGeom>
        </p:spPr>
        <p:txBody>
          <a:bodyPr wrap="square">
            <a:spAutoFit/>
          </a:bodyPr>
          <a:lstStyle/>
          <a:p>
            <a:r>
              <a:rPr lang="en-US" altLang="zh-CN" sz="2400" b="1" dirty="0">
                <a:solidFill>
                  <a:srgbClr val="3333FF"/>
                </a:solidFill>
                <a:latin typeface="Corbel" panose="020B0503020204020204" pitchFamily="34" charset="0"/>
              </a:rPr>
              <a:t>Why do good weather forecasts result in a poor response?</a:t>
            </a:r>
            <a:endParaRPr lang="zh-CN" altLang="en-US" sz="2400" b="1" dirty="0">
              <a:solidFill>
                <a:srgbClr val="3333FF"/>
              </a:solidFill>
              <a:latin typeface="Corbel" panose="020B0503020204020204" pitchFamily="34" charset="0"/>
            </a:endParaRPr>
          </a:p>
        </p:txBody>
      </p:sp>
      <p:sp>
        <p:nvSpPr>
          <p:cNvPr id="4" name="矩形 3"/>
          <p:cNvSpPr/>
          <p:nvPr/>
        </p:nvSpPr>
        <p:spPr>
          <a:xfrm>
            <a:off x="323528" y="1124744"/>
            <a:ext cx="842493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800" dirty="0">
                <a:latin typeface="Corbel" panose="020B0503020204020204" pitchFamily="34" charset="0"/>
              </a:rPr>
              <a:t>Tropical Cyclone </a:t>
            </a:r>
            <a:r>
              <a:rPr lang="en-US" altLang="zh-CN" sz="1800" b="1" dirty="0">
                <a:latin typeface="Corbel" panose="020B0503020204020204" pitchFamily="34" charset="0"/>
              </a:rPr>
              <a:t>Haiyan (Yolanda), </a:t>
            </a:r>
            <a:r>
              <a:rPr lang="en-US" altLang="zh-CN" sz="1800" dirty="0">
                <a:latin typeface="Corbel" panose="020B0503020204020204" pitchFamily="34" charset="0"/>
              </a:rPr>
              <a:t>which struck the Philippines as a Category 5 storm on November 7 2013, as of 14 January 2014:</a:t>
            </a:r>
          </a:p>
          <a:p>
            <a:pPr marL="285750" indent="-285750">
              <a:buClr>
                <a:srgbClr val="FF0000"/>
              </a:buClr>
              <a:buFont typeface="Wingdings" panose="05000000000000000000" pitchFamily="2" charset="2"/>
              <a:buChar char="p"/>
            </a:pPr>
            <a:r>
              <a:rPr lang="en-US" altLang="zh-CN" sz="1800" dirty="0">
                <a:latin typeface="Corbel" panose="020B0503020204020204" pitchFamily="34" charset="0"/>
              </a:rPr>
              <a:t>6,201 dead, 28,626 injured and 1,785 missing. </a:t>
            </a:r>
          </a:p>
          <a:p>
            <a:pPr marL="285750" indent="-285750">
              <a:buClr>
                <a:srgbClr val="FF0000"/>
              </a:buClr>
              <a:buFont typeface="Wingdings" panose="05000000000000000000" pitchFamily="2" charset="2"/>
              <a:buChar char="p"/>
            </a:pPr>
            <a:r>
              <a:rPr lang="en-US" altLang="zh-CN" sz="1800" dirty="0">
                <a:latin typeface="Corbel" panose="020B0503020204020204" pitchFamily="34" charset="0"/>
              </a:rPr>
              <a:t>More than sixteen million affected and more than US$827 million estimated for the damage </a:t>
            </a:r>
            <a:r>
              <a:rPr lang="en-US" altLang="zh-CN" sz="1800" dirty="0" smtClean="0">
                <a:latin typeface="Corbel" panose="020B0503020204020204" pitchFamily="34" charset="0"/>
              </a:rPr>
              <a:t>of </a:t>
            </a:r>
            <a:r>
              <a:rPr lang="en-US" altLang="zh-CN" sz="1800" dirty="0">
                <a:latin typeface="Corbel" panose="020B0503020204020204" pitchFamily="34" charset="0"/>
              </a:rPr>
              <a:t>infrastructure and agriculture (NDRRMC 2014). </a:t>
            </a:r>
          </a:p>
        </p:txBody>
      </p:sp>
      <p:sp>
        <p:nvSpPr>
          <p:cNvPr id="7" name="圆角矩形 6"/>
          <p:cNvSpPr/>
          <p:nvPr/>
        </p:nvSpPr>
        <p:spPr>
          <a:xfrm>
            <a:off x="5004048" y="2924944"/>
            <a:ext cx="3744416" cy="1512168"/>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3333FF"/>
                </a:solidFill>
                <a:latin typeface="微软雅黑" panose="020B0503020204020204" pitchFamily="34" charset="-122"/>
                <a:ea typeface="微软雅黑" panose="020B0503020204020204" pitchFamily="34" charset="-122"/>
              </a:rPr>
              <a:t>Many of the deaths were caused by the storm surge that resulted from the wind, which reached a maximum ten-minute sustained velocity of 275 km per hour. </a:t>
            </a:r>
          </a:p>
        </p:txBody>
      </p:sp>
      <p:sp>
        <p:nvSpPr>
          <p:cNvPr id="8" name="圆角矩形 7"/>
          <p:cNvSpPr/>
          <p:nvPr/>
        </p:nvSpPr>
        <p:spPr>
          <a:xfrm>
            <a:off x="395536" y="2924944"/>
            <a:ext cx="3744416" cy="151216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smtClean="0">
                <a:solidFill>
                  <a:srgbClr val="3333FF"/>
                </a:solidFill>
                <a:latin typeface="微软雅黑" panose="020B0503020204020204" pitchFamily="34" charset="-122"/>
                <a:ea typeface="微软雅黑" panose="020B0503020204020204" pitchFamily="34" charset="-122"/>
              </a:rPr>
              <a:t>1. Accurate </a:t>
            </a:r>
            <a:r>
              <a:rPr lang="en-US" altLang="zh-CN" sz="1400" b="1" dirty="0">
                <a:solidFill>
                  <a:srgbClr val="3333FF"/>
                </a:solidFill>
                <a:latin typeface="微软雅黑" panose="020B0503020204020204" pitchFamily="34" charset="-122"/>
                <a:ea typeface="微软雅黑" panose="020B0503020204020204" pitchFamily="34" charset="-122"/>
              </a:rPr>
              <a:t>warnings were issued by the meteorological agency – PAGASA – for heavy rain and winds in time.</a:t>
            </a:r>
          </a:p>
          <a:p>
            <a:r>
              <a:rPr lang="en-US" altLang="zh-CN" sz="1400" b="1" dirty="0" smtClean="0">
                <a:solidFill>
                  <a:srgbClr val="3333FF"/>
                </a:solidFill>
                <a:latin typeface="微软雅黑" panose="020B0503020204020204" pitchFamily="34" charset="-122"/>
                <a:ea typeface="微软雅黑" panose="020B0503020204020204" pitchFamily="34" charset="-122"/>
              </a:rPr>
              <a:t>2. The </a:t>
            </a:r>
            <a:r>
              <a:rPr lang="en-US" altLang="zh-CN" sz="1400" b="1" dirty="0">
                <a:solidFill>
                  <a:srgbClr val="3333FF"/>
                </a:solidFill>
                <a:latin typeface="微软雅黑" panose="020B0503020204020204" pitchFamily="34" charset="-122"/>
                <a:ea typeface="微软雅黑" panose="020B0503020204020204" pitchFamily="34" charset="-122"/>
              </a:rPr>
              <a:t>government deployed planes and helicopters to the regions most likely to be affected</a:t>
            </a:r>
            <a:r>
              <a:rPr lang="en-US" altLang="zh-CN" sz="1400" b="1" dirty="0">
                <a:solidFill>
                  <a:srgbClr val="320000"/>
                </a:solidFill>
                <a:latin typeface="微软雅黑" panose="020B0503020204020204" pitchFamily="34" charset="-122"/>
                <a:ea typeface="微软雅黑" panose="020B0503020204020204" pitchFamily="34" charset="-122"/>
              </a:rPr>
              <a:t>. </a:t>
            </a:r>
          </a:p>
        </p:txBody>
      </p:sp>
      <p:sp>
        <p:nvSpPr>
          <p:cNvPr id="9" name="TextBox 8"/>
          <p:cNvSpPr txBox="1"/>
          <p:nvPr/>
        </p:nvSpPr>
        <p:spPr>
          <a:xfrm>
            <a:off x="251520" y="692696"/>
            <a:ext cx="1354858" cy="369332"/>
          </a:xfrm>
          <a:prstGeom prst="rect">
            <a:avLst/>
          </a:prstGeom>
          <a:noFill/>
        </p:spPr>
        <p:txBody>
          <a:bodyPr wrap="none" rtlCol="0">
            <a:spAutoFit/>
          </a:bodyPr>
          <a:lstStyle/>
          <a:p>
            <a:r>
              <a:rPr lang="en-US" altLang="zh-CN" dirty="0" smtClean="0"/>
              <a:t>Example 1</a:t>
            </a:r>
            <a:endParaRPr lang="zh-CN" altLang="en-US" dirty="0"/>
          </a:p>
        </p:txBody>
      </p:sp>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8308" t="56691" r="13340" b="-1419"/>
          <a:stretch/>
        </p:blipFill>
        <p:spPr>
          <a:xfrm>
            <a:off x="107504" y="5876920"/>
            <a:ext cx="2651760" cy="1007328"/>
          </a:xfrm>
          <a:prstGeom prst="rect">
            <a:avLst/>
          </a:prstGeom>
          <a:ln>
            <a:noFill/>
          </a:ln>
          <a:effectLst>
            <a:softEdge rad="112500"/>
          </a:effectLst>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1" y="5877273"/>
            <a:ext cx="1823119" cy="980728"/>
          </a:xfrm>
          <a:prstGeom prst="rect">
            <a:avLst/>
          </a:prstGeom>
          <a:ln>
            <a:noFill/>
          </a:ln>
          <a:effectLst>
            <a:softEdge rad="112500"/>
          </a:effectLst>
        </p:spPr>
      </p:pic>
      <p:pic>
        <p:nvPicPr>
          <p:cNvPr id="16" name="图片 15"/>
          <p:cNvPicPr>
            <a:picLocks noChangeAspect="1"/>
          </p:cNvPicPr>
          <p:nvPr/>
        </p:nvPicPr>
        <p:blipFill rotWithShape="1">
          <a:blip r:embed="rId7">
            <a:extLst>
              <a:ext uri="{28A0092B-C50C-407E-A947-70E740481C1C}">
                <a14:useLocalDpi xmlns:a14="http://schemas.microsoft.com/office/drawing/2010/main" val="0"/>
              </a:ext>
            </a:extLst>
          </a:blip>
          <a:srcRect l="6935" t="32281" b="7615"/>
          <a:stretch/>
        </p:blipFill>
        <p:spPr>
          <a:xfrm>
            <a:off x="4860032" y="5877272"/>
            <a:ext cx="2224468" cy="980728"/>
          </a:xfrm>
          <a:prstGeom prst="rect">
            <a:avLst/>
          </a:prstGeom>
          <a:ln>
            <a:noFill/>
          </a:ln>
          <a:effectLst>
            <a:softEdge rad="112500"/>
          </a:effectLst>
        </p:spPr>
      </p:pic>
      <p:sp>
        <p:nvSpPr>
          <p:cNvPr id="5" name="矩形 4"/>
          <p:cNvSpPr/>
          <p:nvPr/>
        </p:nvSpPr>
        <p:spPr>
          <a:xfrm>
            <a:off x="251520" y="4869160"/>
            <a:ext cx="4032448" cy="784830"/>
          </a:xfrm>
          <a:prstGeom prst="rect">
            <a:avLst/>
          </a:prstGeom>
        </p:spPr>
        <p:txBody>
          <a:bodyPr wrap="square">
            <a:spAutoFit/>
          </a:bodyPr>
          <a:lstStyle/>
          <a:p>
            <a:pPr marL="285750" indent="-285750">
              <a:buFont typeface="Wingdings" panose="05000000000000000000" pitchFamily="2" charset="2"/>
              <a:buChar char="p"/>
            </a:pPr>
            <a:r>
              <a:rPr lang="en-US" altLang="zh-CN" sz="1800" dirty="0"/>
              <a:t>Accurate warnings issued </a:t>
            </a:r>
            <a:endParaRPr lang="en-US" altLang="zh-CN" sz="1800" dirty="0" smtClean="0"/>
          </a:p>
          <a:p>
            <a:pPr marL="285750" indent="-285750">
              <a:buFont typeface="Wingdings" panose="05000000000000000000" pitchFamily="2" charset="2"/>
              <a:buChar char="p"/>
            </a:pPr>
            <a:r>
              <a:rPr lang="en-US" altLang="zh-CN" sz="1800" dirty="0" smtClean="0"/>
              <a:t>Good </a:t>
            </a:r>
            <a:r>
              <a:rPr lang="en-US" altLang="zh-CN" sz="1800" dirty="0"/>
              <a:t>indication of storm </a:t>
            </a:r>
            <a:r>
              <a:rPr lang="en-US" altLang="zh-CN" sz="1800" dirty="0" smtClean="0"/>
              <a:t>surge</a:t>
            </a:r>
            <a:endParaRPr lang="en-US" altLang="zh-CN" sz="1800" dirty="0"/>
          </a:p>
        </p:txBody>
      </p:sp>
      <p:sp>
        <p:nvSpPr>
          <p:cNvPr id="10" name="矩形 9"/>
          <p:cNvSpPr/>
          <p:nvPr/>
        </p:nvSpPr>
        <p:spPr>
          <a:xfrm>
            <a:off x="5076056" y="4869160"/>
            <a:ext cx="3672408"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000" dirty="0"/>
              <a:t>Not enough knowledge of storm surge impacts</a:t>
            </a:r>
          </a:p>
        </p:txBody>
      </p:sp>
    </p:spTree>
    <p:extLst>
      <p:ext uri="{BB962C8B-B14F-4D97-AF65-F5344CB8AC3E}">
        <p14:creationId xmlns:p14="http://schemas.microsoft.com/office/powerpoint/2010/main" val="7019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4751497"/>
            <a:ext cx="7272808" cy="1569660"/>
          </a:xfrm>
          <a:prstGeom prst="rect">
            <a:avLst/>
          </a:prstGeom>
        </p:spPr>
        <p:txBody>
          <a:bodyPr wrap="square">
            <a:spAutoFit/>
          </a:bodyPr>
          <a:lstStyle/>
          <a:p>
            <a:pPr marL="342900" indent="-342900" algn="just">
              <a:spcBef>
                <a:spcPts val="0"/>
              </a:spcBef>
              <a:buFont typeface="+mj-lt"/>
              <a:buAutoNum type="arabicPeriod"/>
            </a:pPr>
            <a:r>
              <a:rPr lang="en-US" altLang="zh-CN" sz="1600" dirty="0" smtClean="0">
                <a:latin typeface="Calibri" panose="020F0502020204030204" pitchFamily="34" charset="0"/>
              </a:rPr>
              <a:t>The actions recommended to take are usually quite general and do not provide specific guidance for a particular circumstance. </a:t>
            </a:r>
          </a:p>
          <a:p>
            <a:pPr marL="342900" indent="-342900" algn="just">
              <a:spcBef>
                <a:spcPts val="0"/>
              </a:spcBef>
              <a:buFont typeface="+mj-lt"/>
              <a:buAutoNum type="arabicPeriod"/>
            </a:pPr>
            <a:r>
              <a:rPr lang="en-US" altLang="zh-CN" sz="1600" dirty="0" smtClean="0">
                <a:latin typeface="Calibri" panose="020F0502020204030204" pitchFamily="34" charset="0"/>
              </a:rPr>
              <a:t>The </a:t>
            </a:r>
            <a:r>
              <a:rPr lang="en-US" altLang="zh-CN" sz="1600" dirty="0">
                <a:latin typeface="Calibri" panose="020F0502020204030204" pitchFamily="34" charset="0"/>
              </a:rPr>
              <a:t>forecaster does not usually consider the vulnerability and exposure of the population to the hazard. </a:t>
            </a:r>
          </a:p>
          <a:p>
            <a:pPr marL="342900" indent="-342900" algn="just">
              <a:spcBef>
                <a:spcPts val="0"/>
              </a:spcBef>
              <a:buFont typeface="+mj-lt"/>
              <a:buAutoNum type="arabicPeriod"/>
            </a:pPr>
            <a:r>
              <a:rPr lang="en-US" altLang="zh-CN" sz="1600" dirty="0">
                <a:latin typeface="Calibri" panose="020F0502020204030204" pitchFamily="34" charset="0"/>
              </a:rPr>
              <a:t>T</a:t>
            </a:r>
            <a:r>
              <a:rPr lang="en-US" altLang="zh-CN" sz="1600" dirty="0" smtClean="0">
                <a:latin typeface="Calibri" panose="020F0502020204030204" pitchFamily="34" charset="0"/>
              </a:rPr>
              <a:t>he </a:t>
            </a:r>
            <a:r>
              <a:rPr lang="en-US" altLang="zh-CN" sz="1600" dirty="0">
                <a:latin typeface="Calibri" panose="020F0502020204030204" pitchFamily="34" charset="0"/>
              </a:rPr>
              <a:t>highest level of warning was not issued until well into the morning rush hour when the </a:t>
            </a:r>
            <a:r>
              <a:rPr lang="en-US" altLang="zh-CN" sz="1600" dirty="0" smtClean="0">
                <a:latin typeface="Calibri" panose="020F0502020204030204" pitchFamily="34" charset="0"/>
              </a:rPr>
              <a:t>appropriate meteorological </a:t>
            </a:r>
            <a:r>
              <a:rPr lang="en-US" altLang="zh-CN" sz="1600" dirty="0">
                <a:latin typeface="Calibri" panose="020F0502020204030204" pitchFamily="34" charset="0"/>
              </a:rPr>
              <a:t>thresholds were exceeded</a:t>
            </a:r>
            <a:r>
              <a:rPr lang="en-US" altLang="zh-CN" sz="1600" dirty="0" smtClean="0">
                <a:latin typeface="Calibri" panose="020F0502020204030204" pitchFamily="34" charset="0"/>
              </a:rPr>
              <a:t>.</a:t>
            </a:r>
            <a:endParaRPr lang="zh-CN" altLang="zh-CN" sz="1600" dirty="0">
              <a:latin typeface="Calibri" panose="020F0502020204030204" pitchFamily="34" charset="0"/>
            </a:endParaRPr>
          </a:p>
        </p:txBody>
      </p:sp>
      <p:pic>
        <p:nvPicPr>
          <p:cNvPr id="19458" name="Picture 2" descr="#CHINA-SHANGHAI-TYPHOON FITOW-RAINFALL (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520280" cy="16633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172400" y="4869160"/>
            <a:ext cx="519688" cy="1656184"/>
            <a:chOff x="323528" y="3284984"/>
            <a:chExt cx="879728" cy="2867227"/>
          </a:xfrm>
        </p:grpSpPr>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284984"/>
              <a:ext cx="792087" cy="67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917" t="15128" r="8962" b="16303"/>
            <a:stretch/>
          </p:blipFill>
          <p:spPr bwMode="auto">
            <a:xfrm>
              <a:off x="395536" y="4005064"/>
              <a:ext cx="80772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0917" t="17764" r="10473" b="17231"/>
            <a:stretch/>
          </p:blipFill>
          <p:spPr bwMode="auto">
            <a:xfrm>
              <a:off x="395536" y="4725144"/>
              <a:ext cx="792480" cy="65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6952" t="15054" r="9062" b="15679"/>
            <a:stretch/>
          </p:blipFill>
          <p:spPr bwMode="auto">
            <a:xfrm>
              <a:off x="323528" y="5445224"/>
              <a:ext cx="864096" cy="7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116632"/>
            <a:ext cx="79200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51520" y="620688"/>
            <a:ext cx="1274708" cy="369332"/>
          </a:xfrm>
          <a:prstGeom prst="rect">
            <a:avLst/>
          </a:prstGeom>
        </p:spPr>
        <p:txBody>
          <a:bodyPr wrap="none">
            <a:spAutoFit/>
          </a:bodyPr>
          <a:lstStyle/>
          <a:p>
            <a:r>
              <a:rPr lang="en-US" altLang="zh-CN" dirty="0"/>
              <a:t>Example </a:t>
            </a:r>
            <a:r>
              <a:rPr lang="en-US" altLang="zh-CN" dirty="0" smtClean="0"/>
              <a:t>2</a:t>
            </a:r>
            <a:endParaRPr lang="en-US" altLang="zh-CN" dirty="0"/>
          </a:p>
        </p:txBody>
      </p:sp>
      <p:sp>
        <p:nvSpPr>
          <p:cNvPr id="7" name="矩形 6"/>
          <p:cNvSpPr/>
          <p:nvPr/>
        </p:nvSpPr>
        <p:spPr>
          <a:xfrm>
            <a:off x="251520" y="980728"/>
            <a:ext cx="849694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Bef>
                <a:spcPts val="0"/>
              </a:spcBef>
            </a:pPr>
            <a:r>
              <a:rPr lang="en-US" altLang="en-US" sz="1600" dirty="0">
                <a:solidFill>
                  <a:srgbClr val="000066"/>
                </a:solidFill>
                <a:latin typeface="Palatino Linotype" panose="02040502050505030304" pitchFamily="18" charset="0"/>
                <a:ea typeface="ＭＳ Ｐゴシック" pitchFamily="34" charset="-128"/>
              </a:rPr>
              <a:t>Tropical cyclone </a:t>
            </a:r>
            <a:r>
              <a:rPr lang="en-US" altLang="en-US" sz="1600" dirty="0" err="1">
                <a:solidFill>
                  <a:srgbClr val="000066"/>
                </a:solidFill>
                <a:latin typeface="Palatino Linotype" panose="02040502050505030304" pitchFamily="18" charset="0"/>
                <a:ea typeface="ＭＳ Ｐゴシック" pitchFamily="34" charset="-128"/>
              </a:rPr>
              <a:t>Fitow</a:t>
            </a:r>
            <a:r>
              <a:rPr lang="en-US" altLang="en-US" sz="1600" dirty="0">
                <a:solidFill>
                  <a:srgbClr val="000066"/>
                </a:solidFill>
                <a:latin typeface="Palatino Linotype" panose="02040502050505030304" pitchFamily="18" charset="0"/>
                <a:ea typeface="ＭＳ Ｐゴシック" pitchFamily="34" charset="-128"/>
              </a:rPr>
              <a:t>: Shanghai, China</a:t>
            </a:r>
            <a:endParaRPr lang="en-US" altLang="zh-CN" sz="1600" dirty="0" smtClean="0">
              <a:latin typeface="Palatino Linotype" panose="02040502050505030304" pitchFamily="18" charset="0"/>
            </a:endParaRPr>
          </a:p>
          <a:p>
            <a:pPr>
              <a:spcBef>
                <a:spcPts val="0"/>
              </a:spcBef>
            </a:pPr>
            <a:r>
              <a:rPr lang="en-US" altLang="zh-CN" sz="1600" dirty="0" smtClean="0">
                <a:latin typeface="Palatino Linotype" panose="02040502050505030304" pitchFamily="18" charset="0"/>
              </a:rPr>
              <a:t>Many </a:t>
            </a:r>
            <a:r>
              <a:rPr lang="en-US" altLang="zh-CN" sz="1600" dirty="0">
                <a:latin typeface="Palatino Linotype" panose="02040502050505030304" pitchFamily="18" charset="0"/>
              </a:rPr>
              <a:t>roads and communities flooded, rivers overflowed, 1.2 million people directly impacted, direct economic loss 890 million RMB (app. US$ 150 million), one death </a:t>
            </a:r>
          </a:p>
        </p:txBody>
      </p:sp>
      <p:sp>
        <p:nvSpPr>
          <p:cNvPr id="8" name="矩形 7"/>
          <p:cNvSpPr/>
          <p:nvPr/>
        </p:nvSpPr>
        <p:spPr>
          <a:xfrm>
            <a:off x="251520" y="1988840"/>
            <a:ext cx="8424936" cy="1815882"/>
          </a:xfrm>
          <a:prstGeom prst="rect">
            <a:avLst/>
          </a:prstGeom>
        </p:spPr>
        <p:txBody>
          <a:bodyPr wrap="square">
            <a:spAutoFit/>
          </a:bodyPr>
          <a:lstStyle/>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weather forecasts of TC</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Highly developed multi hazard warning system</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Well prepared emergency management and first responders</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public communication using multiple channels</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rules and regulations for warnings and response</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standard operating procedures </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Over 18 million people alerted</a:t>
            </a:r>
          </a:p>
        </p:txBody>
      </p:sp>
      <p:sp>
        <p:nvSpPr>
          <p:cNvPr id="12" name="TextBox 11"/>
          <p:cNvSpPr txBox="1"/>
          <p:nvPr/>
        </p:nvSpPr>
        <p:spPr>
          <a:xfrm>
            <a:off x="323528" y="3933056"/>
            <a:ext cx="8640959" cy="646331"/>
          </a:xfrm>
          <a:prstGeom prst="rect">
            <a:avLst/>
          </a:prstGeom>
          <a:noFill/>
        </p:spPr>
        <p:txBody>
          <a:bodyPr wrap="square" rtlCol="0">
            <a:spAutoFit/>
          </a:bodyPr>
          <a:lstStyle/>
          <a:p>
            <a:pPr marL="0" lvl="1"/>
            <a:r>
              <a:rPr lang="en-US" altLang="zh-CN" b="1" dirty="0" smtClean="0">
                <a:solidFill>
                  <a:srgbClr val="FF0000"/>
                </a:solidFill>
                <a:latin typeface="Palatino Linotype" panose="02040502050505030304" pitchFamily="18" charset="0"/>
              </a:rPr>
              <a:t>But, gridlock </a:t>
            </a:r>
            <a:r>
              <a:rPr lang="en-US" altLang="zh-CN" b="1" dirty="0">
                <a:solidFill>
                  <a:srgbClr val="FF0000"/>
                </a:solidFill>
                <a:latin typeface="Palatino Linotype" panose="02040502050505030304" pitchFamily="18" charset="0"/>
              </a:rPr>
              <a:t>and many people exposed to the hazard; flooded cars, buses, etc. 1,240,000 people directly </a:t>
            </a:r>
            <a:r>
              <a:rPr lang="en-US" altLang="zh-CN" b="1" dirty="0" smtClean="0">
                <a:solidFill>
                  <a:srgbClr val="FF0000"/>
                </a:solidFill>
                <a:latin typeface="Palatino Linotype" panose="02040502050505030304" pitchFamily="18" charset="0"/>
              </a:rPr>
              <a:t>affected</a:t>
            </a:r>
            <a:endParaRPr lang="en-US" altLang="zh-CN"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61523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700808"/>
            <a:ext cx="7704856" cy="2800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ltLang="zh-CN" sz="4400" dirty="0">
                <a:latin typeface="Palatino Linotype" panose="02040502050505030304" pitchFamily="18" charset="0"/>
              </a:rPr>
              <a:t>An accurate and timely warning does not guarantee safety of life or prevent major economic disruption</a:t>
            </a:r>
          </a:p>
        </p:txBody>
      </p:sp>
    </p:spTree>
    <p:extLst>
      <p:ext uri="{BB962C8B-B14F-4D97-AF65-F5344CB8AC3E}">
        <p14:creationId xmlns:p14="http://schemas.microsoft.com/office/powerpoint/2010/main" val="133777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14Cumulus.jpg"/>
          <p:cNvPicPr>
            <a:picLocks noChangeAspect="1"/>
          </p:cNvPicPr>
          <p:nvPr/>
        </p:nvPicPr>
        <p:blipFill>
          <a:blip r:embed="rId3" cstate="print">
            <a:extLst>
              <a:ext uri="{28A0092B-C50C-407E-A947-70E740481C1C}">
                <a14:useLocalDpi xmlns:a14="http://schemas.microsoft.com/office/drawing/2010/main" val="0"/>
              </a:ext>
            </a:extLst>
          </a:blip>
          <a:srcRect r="742"/>
          <a:stretch>
            <a:fillRect/>
          </a:stretch>
        </p:blipFill>
        <p:spPr bwMode="auto">
          <a:xfrm>
            <a:off x="1500188" y="1141413"/>
            <a:ext cx="67198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rot="5400000">
            <a:off x="-1146968" y="3548856"/>
            <a:ext cx="4813300" cy="1587"/>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10800000" flipV="1">
            <a:off x="1260475" y="5951538"/>
            <a:ext cx="6959600" cy="0"/>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4821" name="TextBox 6"/>
          <p:cNvSpPr txBox="1">
            <a:spLocks noChangeArrowheads="1"/>
          </p:cNvSpPr>
          <p:nvPr/>
        </p:nvSpPr>
        <p:spPr bwMode="auto">
          <a:xfrm>
            <a:off x="2540000" y="6432550"/>
            <a:ext cx="423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400" b="1">
                <a:solidFill>
                  <a:prstClr val="black"/>
                </a:solidFill>
              </a:rPr>
              <a:t>Degree of User Requirements &amp; Sophistication</a:t>
            </a:r>
          </a:p>
        </p:txBody>
      </p:sp>
      <p:sp>
        <p:nvSpPr>
          <p:cNvPr id="34822" name="TextBox 7"/>
          <p:cNvSpPr txBox="1">
            <a:spLocks noChangeArrowheads="1"/>
          </p:cNvSpPr>
          <p:nvPr/>
        </p:nvSpPr>
        <p:spPr bwMode="auto">
          <a:xfrm rot="-5400000">
            <a:off x="-901700" y="3419475"/>
            <a:ext cx="286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400" b="1">
                <a:solidFill>
                  <a:prstClr val="black"/>
                </a:solidFill>
              </a:rPr>
              <a:t>Consequences of Bad Decision</a:t>
            </a:r>
          </a:p>
        </p:txBody>
      </p:sp>
      <p:sp>
        <p:nvSpPr>
          <p:cNvPr id="34823" name="TextBox 13"/>
          <p:cNvSpPr txBox="1">
            <a:spLocks noChangeArrowheads="1"/>
          </p:cNvSpPr>
          <p:nvPr/>
        </p:nvSpPr>
        <p:spPr bwMode="auto">
          <a:xfrm>
            <a:off x="1236663" y="6075363"/>
            <a:ext cx="47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low</a:t>
            </a:r>
          </a:p>
        </p:txBody>
      </p:sp>
      <p:sp>
        <p:nvSpPr>
          <p:cNvPr id="34824" name="TextBox 14"/>
          <p:cNvSpPr txBox="1">
            <a:spLocks noChangeArrowheads="1"/>
          </p:cNvSpPr>
          <p:nvPr/>
        </p:nvSpPr>
        <p:spPr bwMode="auto">
          <a:xfrm>
            <a:off x="7527925" y="60753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high</a:t>
            </a:r>
          </a:p>
        </p:txBody>
      </p:sp>
      <p:sp>
        <p:nvSpPr>
          <p:cNvPr id="34825" name="TextBox 15"/>
          <p:cNvSpPr txBox="1">
            <a:spLocks noChangeArrowheads="1"/>
          </p:cNvSpPr>
          <p:nvPr/>
        </p:nvSpPr>
        <p:spPr bwMode="auto">
          <a:xfrm>
            <a:off x="4216400" y="6075363"/>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medium</a:t>
            </a:r>
          </a:p>
        </p:txBody>
      </p:sp>
      <p:sp>
        <p:nvSpPr>
          <p:cNvPr id="34826" name="TextBox 16"/>
          <p:cNvSpPr txBox="1">
            <a:spLocks noChangeArrowheads="1"/>
          </p:cNvSpPr>
          <p:nvPr/>
        </p:nvSpPr>
        <p:spPr bwMode="auto">
          <a:xfrm rot="-5400000">
            <a:off x="725488" y="5540375"/>
            <a:ext cx="47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low</a:t>
            </a:r>
          </a:p>
        </p:txBody>
      </p:sp>
      <p:sp>
        <p:nvSpPr>
          <p:cNvPr id="34827" name="TextBox 17"/>
          <p:cNvSpPr txBox="1">
            <a:spLocks noChangeArrowheads="1"/>
          </p:cNvSpPr>
          <p:nvPr/>
        </p:nvSpPr>
        <p:spPr bwMode="auto">
          <a:xfrm rot="-5400000">
            <a:off x="688976" y="133350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high</a:t>
            </a:r>
          </a:p>
        </p:txBody>
      </p:sp>
      <p:sp>
        <p:nvSpPr>
          <p:cNvPr id="34828" name="TextBox 18"/>
          <p:cNvSpPr txBox="1">
            <a:spLocks noChangeArrowheads="1"/>
          </p:cNvSpPr>
          <p:nvPr/>
        </p:nvSpPr>
        <p:spPr bwMode="auto">
          <a:xfrm rot="-5400000">
            <a:off x="558801" y="3436937"/>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medium</a:t>
            </a:r>
          </a:p>
        </p:txBody>
      </p:sp>
      <p:grpSp>
        <p:nvGrpSpPr>
          <p:cNvPr id="2" name="Group 28"/>
          <p:cNvGrpSpPr>
            <a:grpSpLocks/>
          </p:cNvGrpSpPr>
          <p:nvPr/>
        </p:nvGrpSpPr>
        <p:grpSpPr bwMode="auto">
          <a:xfrm>
            <a:off x="1092200" y="3055938"/>
            <a:ext cx="3860800" cy="3051175"/>
            <a:chOff x="1092201" y="3056465"/>
            <a:chExt cx="3860807" cy="3050306"/>
          </a:xfrm>
        </p:grpSpPr>
        <p:pic>
          <p:nvPicPr>
            <p:cNvPr id="34842" name="Picture 12" descr="storms_180107_forum_rain_400_400x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8" y="3056465"/>
              <a:ext cx="3048000"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Oval 20"/>
            <p:cNvSpPr>
              <a:spLocks noChangeArrowheads="1"/>
            </p:cNvSpPr>
            <p:nvPr/>
          </p:nvSpPr>
          <p:spPr bwMode="auto">
            <a:xfrm>
              <a:off x="1092201" y="3902361"/>
              <a:ext cx="2203454" cy="220441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44" name="TextBox 21"/>
            <p:cNvSpPr txBox="1">
              <a:spLocks noChangeArrowheads="1"/>
            </p:cNvSpPr>
            <p:nvPr/>
          </p:nvSpPr>
          <p:spPr bwMode="auto">
            <a:xfrm>
              <a:off x="1325836" y="4297064"/>
              <a:ext cx="1736373"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u="sng">
                  <a:solidFill>
                    <a:srgbClr val="000090"/>
                  </a:solidFill>
                </a:rPr>
                <a:t>Public User:</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Do I take umbrella</a:t>
              </a:r>
            </a:p>
            <a:p>
              <a:pPr algn="ctr" defTabSz="457200" eaLnBrk="1" fontAlgn="base" hangingPunct="1">
                <a:spcBef>
                  <a:spcPct val="0"/>
                </a:spcBef>
                <a:spcAft>
                  <a:spcPct val="0"/>
                </a:spcAft>
              </a:pPr>
              <a:r>
                <a:rPr lang="en-US" altLang="zh-CN" sz="1400" b="1">
                  <a:solidFill>
                    <a:srgbClr val="000090"/>
                  </a:solidFill>
                </a:rPr>
                <a:t>today – yes/no?</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Risk of getting</a:t>
              </a:r>
              <a:br>
                <a:rPr lang="en-US" altLang="zh-CN" sz="1400" b="1">
                  <a:solidFill>
                    <a:srgbClr val="000090"/>
                  </a:solidFill>
                </a:rPr>
              </a:br>
              <a:r>
                <a:rPr lang="en-US" altLang="zh-CN" sz="1400" b="1">
                  <a:solidFill>
                    <a:srgbClr val="000090"/>
                  </a:solidFill>
                </a:rPr>
                <a:t>soaked</a:t>
              </a:r>
            </a:p>
          </p:txBody>
        </p:sp>
      </p:grpSp>
      <p:grpSp>
        <p:nvGrpSpPr>
          <p:cNvPr id="3" name="Group 27"/>
          <p:cNvGrpSpPr>
            <a:grpSpLocks/>
          </p:cNvGrpSpPr>
          <p:nvPr/>
        </p:nvGrpSpPr>
        <p:grpSpPr bwMode="auto">
          <a:xfrm>
            <a:off x="5453063" y="454025"/>
            <a:ext cx="3335337" cy="3735388"/>
            <a:chOff x="5452938" y="453565"/>
            <a:chExt cx="3335168" cy="3735256"/>
          </a:xfrm>
        </p:grpSpPr>
        <p:pic>
          <p:nvPicPr>
            <p:cNvPr id="34839" name="Picture 25" descr="Holding_Pattern.tiff"/>
            <p:cNvPicPr>
              <a:picLocks noChangeAspect="1"/>
            </p:cNvPicPr>
            <p:nvPr/>
          </p:nvPicPr>
          <p:blipFill>
            <a:blip r:embed="rId5">
              <a:extLst>
                <a:ext uri="{28A0092B-C50C-407E-A947-70E740481C1C}">
                  <a14:useLocalDpi xmlns:a14="http://schemas.microsoft.com/office/drawing/2010/main" val="0"/>
                </a:ext>
              </a:extLst>
            </a:blip>
            <a:srcRect l="5730" t="9796" b="7347"/>
            <a:stretch>
              <a:fillRect/>
            </a:stretch>
          </p:blipFill>
          <p:spPr bwMode="auto">
            <a:xfrm>
              <a:off x="5452938" y="453565"/>
              <a:ext cx="33351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a:spLocks noChangeArrowheads="1"/>
            </p:cNvSpPr>
            <p:nvPr/>
          </p:nvSpPr>
          <p:spPr bwMode="auto">
            <a:xfrm>
              <a:off x="6256172" y="1985449"/>
              <a:ext cx="2203338" cy="2203372"/>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41" name="TextBox 24"/>
            <p:cNvSpPr txBox="1">
              <a:spLocks noChangeArrowheads="1"/>
            </p:cNvSpPr>
            <p:nvPr/>
          </p:nvSpPr>
          <p:spPr bwMode="auto">
            <a:xfrm>
              <a:off x="6398128" y="2480718"/>
              <a:ext cx="192076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u="sng">
                  <a:solidFill>
                    <a:srgbClr val="000090"/>
                  </a:solidFill>
                </a:rPr>
                <a:t>Air Traffic Manager:</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How many airplanes</a:t>
              </a:r>
              <a:br>
                <a:rPr lang="en-US" altLang="zh-CN" sz="1400" b="1">
                  <a:solidFill>
                    <a:srgbClr val="000090"/>
                  </a:solidFill>
                </a:rPr>
              </a:br>
              <a:r>
                <a:rPr lang="en-US" altLang="zh-CN" sz="1400" b="1">
                  <a:solidFill>
                    <a:srgbClr val="000090"/>
                  </a:solidFill>
                </a:rPr>
                <a:t>can airport handle?</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Risk of delays &amp;</a:t>
              </a:r>
              <a:br>
                <a:rPr lang="en-US" altLang="zh-CN" sz="1400" b="1">
                  <a:solidFill>
                    <a:srgbClr val="000090"/>
                  </a:solidFill>
                </a:rPr>
              </a:br>
              <a:r>
                <a:rPr lang="en-US" altLang="zh-CN" sz="1400" b="1">
                  <a:solidFill>
                    <a:srgbClr val="000090"/>
                  </a:solidFill>
                </a:rPr>
                <a:t>diversions</a:t>
              </a:r>
            </a:p>
          </p:txBody>
        </p:sp>
      </p:grpSp>
      <p:sp>
        <p:nvSpPr>
          <p:cNvPr id="34831" name="Text Box 2"/>
          <p:cNvSpPr txBox="1">
            <a:spLocks noChangeArrowheads="1"/>
          </p:cNvSpPr>
          <p:nvPr/>
        </p:nvSpPr>
        <p:spPr bwMode="auto">
          <a:xfrm>
            <a:off x="251520" y="260648"/>
            <a:ext cx="3867277"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2000" b="1" dirty="0" smtClean="0">
                <a:solidFill>
                  <a:prstClr val="black"/>
                </a:solidFill>
              </a:rPr>
              <a:t>Impact of </a:t>
            </a:r>
            <a:r>
              <a:rPr lang="en-US" altLang="zh-CN" sz="2000" b="1" dirty="0">
                <a:solidFill>
                  <a:prstClr val="black"/>
                </a:solidFill>
              </a:rPr>
              <a:t>Weather Forecasts</a:t>
            </a:r>
            <a:endParaRPr lang="en-US" altLang="zh-CN" sz="2000" b="1" dirty="0">
              <a:solidFill>
                <a:srgbClr val="0116FF"/>
              </a:solidFill>
            </a:endParaRPr>
          </a:p>
        </p:txBody>
      </p:sp>
      <p:grpSp>
        <p:nvGrpSpPr>
          <p:cNvPr id="6" name="Group 25"/>
          <p:cNvGrpSpPr>
            <a:grpSpLocks/>
          </p:cNvGrpSpPr>
          <p:nvPr/>
        </p:nvGrpSpPr>
        <p:grpSpPr bwMode="auto">
          <a:xfrm>
            <a:off x="1001713" y="1938338"/>
            <a:ext cx="4973637" cy="1092200"/>
            <a:chOff x="1001713" y="1938338"/>
            <a:chExt cx="4973637" cy="1092200"/>
          </a:xfrm>
        </p:grpSpPr>
        <p:sp>
          <p:nvSpPr>
            <p:cNvPr id="25" name="Rounded Rectangle 24"/>
            <p:cNvSpPr>
              <a:spLocks noChangeArrowheads="1"/>
            </p:cNvSpPr>
            <p:nvPr/>
          </p:nvSpPr>
          <p:spPr bwMode="auto">
            <a:xfrm>
              <a:off x="1001713" y="1938338"/>
              <a:ext cx="4973637" cy="1092200"/>
            </a:xfrm>
            <a:prstGeom prst="roundRect">
              <a:avLst>
                <a:gd name="adj" fmla="val 16667"/>
              </a:avLst>
            </a:prstGeom>
            <a:solidFill>
              <a:schemeClr val="bg1"/>
            </a:soli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38" name="TextBox 22"/>
            <p:cNvSpPr txBox="1">
              <a:spLocks noChangeArrowheads="1"/>
            </p:cNvSpPr>
            <p:nvPr/>
          </p:nvSpPr>
          <p:spPr bwMode="auto">
            <a:xfrm>
              <a:off x="1023087" y="2022862"/>
              <a:ext cx="4930888" cy="9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800" b="1">
                  <a:solidFill>
                    <a:srgbClr val="FF0000"/>
                  </a:solidFill>
                </a:rPr>
                <a:t>It’s about sensitivity of a user or sector</a:t>
              </a:r>
              <a:br>
                <a:rPr lang="en-US" altLang="zh-CN" sz="1800" b="1">
                  <a:solidFill>
                    <a:srgbClr val="FF0000"/>
                  </a:solidFill>
                </a:rPr>
              </a:br>
              <a:r>
                <a:rPr lang="en-US" altLang="zh-CN" sz="1800" b="1">
                  <a:solidFill>
                    <a:srgbClr val="FF0000"/>
                  </a:solidFill>
                </a:rPr>
                <a:t>to aspects of weather, assessment of risks,</a:t>
              </a:r>
              <a:br>
                <a:rPr lang="en-US" altLang="zh-CN" sz="1800" b="1">
                  <a:solidFill>
                    <a:srgbClr val="FF0000"/>
                  </a:solidFill>
                </a:rPr>
              </a:br>
              <a:r>
                <a:rPr lang="en-US" altLang="zh-CN" sz="1800" b="1">
                  <a:solidFill>
                    <a:srgbClr val="FF0000"/>
                  </a:solidFill>
                </a:rPr>
                <a:t>&amp; readiness to cope with weather impacts!</a:t>
              </a:r>
            </a:p>
          </p:txBody>
        </p:sp>
      </p:grpSp>
      <p:grpSp>
        <p:nvGrpSpPr>
          <p:cNvPr id="7" name="Group 28"/>
          <p:cNvGrpSpPr>
            <a:grpSpLocks/>
          </p:cNvGrpSpPr>
          <p:nvPr/>
        </p:nvGrpSpPr>
        <p:grpSpPr bwMode="auto">
          <a:xfrm>
            <a:off x="3981450" y="4640263"/>
            <a:ext cx="4645025" cy="1092200"/>
            <a:chOff x="3814763" y="4460875"/>
            <a:chExt cx="4645025" cy="1092200"/>
          </a:xfrm>
        </p:grpSpPr>
        <p:sp>
          <p:nvSpPr>
            <p:cNvPr id="27" name="Rounded Rectangle 26"/>
            <p:cNvSpPr>
              <a:spLocks noChangeArrowheads="1"/>
            </p:cNvSpPr>
            <p:nvPr/>
          </p:nvSpPr>
          <p:spPr bwMode="auto">
            <a:xfrm>
              <a:off x="3814763" y="4460875"/>
              <a:ext cx="4645025" cy="1092200"/>
            </a:xfrm>
            <a:prstGeom prst="roundRect">
              <a:avLst>
                <a:gd name="adj" fmla="val 16667"/>
              </a:avLst>
            </a:prstGeom>
            <a:solidFill>
              <a:schemeClr val="bg1"/>
            </a:soli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36" name="TextBox 22"/>
            <p:cNvSpPr txBox="1">
              <a:spLocks noChangeArrowheads="1"/>
            </p:cNvSpPr>
            <p:nvPr/>
          </p:nvSpPr>
          <p:spPr bwMode="auto">
            <a:xfrm>
              <a:off x="3885074" y="4545310"/>
              <a:ext cx="45044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800" b="1">
                  <a:solidFill>
                    <a:srgbClr val="FF0000"/>
                  </a:solidFill>
                </a:rPr>
                <a:t>CAUTION: It’s not just about weather,</a:t>
              </a:r>
              <a:br>
                <a:rPr lang="en-US" altLang="zh-CN" sz="1800" b="1">
                  <a:solidFill>
                    <a:srgbClr val="FF0000"/>
                  </a:solidFill>
                </a:rPr>
              </a:br>
              <a:r>
                <a:rPr lang="en-US" altLang="zh-CN" sz="1800" b="1">
                  <a:solidFill>
                    <a:srgbClr val="FF0000"/>
                  </a:solidFill>
                </a:rPr>
                <a:t>there are many other factors that</a:t>
              </a:r>
              <a:br>
                <a:rPr lang="en-US" altLang="zh-CN" sz="1800" b="1">
                  <a:solidFill>
                    <a:srgbClr val="FF0000"/>
                  </a:solidFill>
                </a:rPr>
              </a:br>
              <a:r>
                <a:rPr lang="en-US" altLang="zh-CN" sz="1800" b="1">
                  <a:solidFill>
                    <a:srgbClr val="FF0000"/>
                  </a:solidFill>
                </a:rPr>
                <a:t>influence a user’s decision!</a:t>
              </a:r>
            </a:p>
          </p:txBody>
        </p:sp>
      </p:grpSp>
    </p:spTree>
    <p:extLst>
      <p:ext uri="{BB962C8B-B14F-4D97-AF65-F5344CB8AC3E}">
        <p14:creationId xmlns:p14="http://schemas.microsoft.com/office/powerpoint/2010/main" val="105521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1520" y="5013176"/>
            <a:ext cx="8496944" cy="1728192"/>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1"/>
          <p:cNvSpPr txBox="1"/>
          <p:nvPr/>
        </p:nvSpPr>
        <p:spPr>
          <a:xfrm>
            <a:off x="1691680" y="476672"/>
            <a:ext cx="5328592" cy="584775"/>
          </a:xfrm>
          <a:prstGeom prst="rect">
            <a:avLst/>
          </a:prstGeom>
          <a:noFill/>
        </p:spPr>
        <p:txBody>
          <a:bodyPr wrap="square" rtlCol="0">
            <a:spAutoFit/>
          </a:bodyPr>
          <a:lstStyle/>
          <a:p>
            <a:pPr algn="ctr"/>
            <a:r>
              <a:rPr lang="en-US" altLang="zh-CN" sz="3200" b="1" dirty="0" smtClean="0">
                <a:latin typeface="Calibri" panose="020F0502020204030204" pitchFamily="34" charset="0"/>
              </a:rPr>
              <a:t>Operation Shifts needed </a:t>
            </a:r>
            <a:endParaRPr lang="zh-CN" altLang="en-US" sz="3200" b="1" dirty="0">
              <a:latin typeface="Calibri" panose="020F0502020204030204" pitchFamily="34" charset="0"/>
            </a:endParaRPr>
          </a:p>
        </p:txBody>
      </p:sp>
      <p:grpSp>
        <p:nvGrpSpPr>
          <p:cNvPr id="6" name="组合 5"/>
          <p:cNvGrpSpPr/>
          <p:nvPr/>
        </p:nvGrpSpPr>
        <p:grpSpPr>
          <a:xfrm>
            <a:off x="1115616" y="1340768"/>
            <a:ext cx="6552728" cy="3312368"/>
            <a:chOff x="827584" y="1340768"/>
            <a:chExt cx="6552728" cy="3312368"/>
          </a:xfrm>
        </p:grpSpPr>
        <p:sp>
          <p:nvSpPr>
            <p:cNvPr id="4" name="矩形 3"/>
            <p:cNvSpPr/>
            <p:nvPr/>
          </p:nvSpPr>
          <p:spPr>
            <a:xfrm>
              <a:off x="827584" y="134076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Phenomenon-Based Forecasts</a:t>
              </a:r>
              <a:endParaRPr lang="zh-CN" altLang="en-US" sz="2400" dirty="0"/>
            </a:p>
          </p:txBody>
        </p:sp>
        <p:sp>
          <p:nvSpPr>
            <p:cNvPr id="5" name="矩形 4"/>
            <p:cNvSpPr/>
            <p:nvPr/>
          </p:nvSpPr>
          <p:spPr>
            <a:xfrm>
              <a:off x="4716016" y="1340768"/>
              <a:ext cx="2664296"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smtClean="0">
                  <a:latin typeface="Calibri" panose="020F0502020204030204" pitchFamily="34" charset="0"/>
                </a:rPr>
                <a:t>Impact-Based </a:t>
              </a:r>
              <a:r>
                <a:rPr lang="en-US" altLang="zh-CN" sz="2400" b="1" dirty="0">
                  <a:latin typeface="Calibri" panose="020F0502020204030204" pitchFamily="34" charset="0"/>
                </a:rPr>
                <a:t>Forecasts</a:t>
              </a:r>
              <a:endParaRPr lang="zh-CN" altLang="en-US" sz="2400" dirty="0"/>
            </a:p>
          </p:txBody>
        </p:sp>
        <p:sp>
          <p:nvSpPr>
            <p:cNvPr id="9" name="矩形 8"/>
            <p:cNvSpPr/>
            <p:nvPr/>
          </p:nvSpPr>
          <p:spPr>
            <a:xfrm>
              <a:off x="82758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Products-Based Services</a:t>
              </a:r>
              <a:endParaRPr lang="zh-CN" altLang="en-US" sz="2400" b="1" dirty="0"/>
            </a:p>
          </p:txBody>
        </p:sp>
        <p:sp>
          <p:nvSpPr>
            <p:cNvPr id="10" name="矩形 9"/>
            <p:cNvSpPr/>
            <p:nvPr/>
          </p:nvSpPr>
          <p:spPr>
            <a:xfrm>
              <a:off x="478802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Decision Support Services</a:t>
              </a:r>
              <a:endParaRPr lang="zh-CN" altLang="en-US" sz="2400" b="1" dirty="0"/>
            </a:p>
          </p:txBody>
        </p:sp>
        <p:cxnSp>
          <p:nvCxnSpPr>
            <p:cNvPr id="12" name="直接箭头连接符 11"/>
            <p:cNvCxnSpPr/>
            <p:nvPr/>
          </p:nvCxnSpPr>
          <p:spPr>
            <a:xfrm>
              <a:off x="3491880" y="177281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491880" y="3068960"/>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2758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Meteorological Threshold-Based Warning </a:t>
              </a:r>
            </a:p>
          </p:txBody>
        </p:sp>
        <p:sp>
          <p:nvSpPr>
            <p:cNvPr id="16" name="矩形 15"/>
            <p:cNvSpPr/>
            <p:nvPr/>
          </p:nvSpPr>
          <p:spPr>
            <a:xfrm>
              <a:off x="478802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Impact Threshold-Based Warning (Risk based warning) </a:t>
              </a:r>
              <a:endParaRPr lang="zh-CN" altLang="en-US" sz="1400" b="1" dirty="0"/>
            </a:p>
          </p:txBody>
        </p:sp>
        <p:cxnSp>
          <p:nvCxnSpPr>
            <p:cNvPr id="11" name="直接箭头连接符 10"/>
            <p:cNvCxnSpPr/>
            <p:nvPr/>
          </p:nvCxnSpPr>
          <p:spPr>
            <a:xfrm>
              <a:off x="3491880" y="429309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 name="椭圆 2"/>
          <p:cNvSpPr/>
          <p:nvPr/>
        </p:nvSpPr>
        <p:spPr>
          <a:xfrm>
            <a:off x="5076056" y="5301208"/>
            <a:ext cx="3384376" cy="1152128"/>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Probabilistic (uncertainty range)</a:t>
            </a:r>
            <a:endParaRPr lang="zh-CN" altLang="en-US" b="1" dirty="0">
              <a:solidFill>
                <a:schemeClr val="tx1"/>
              </a:solidFill>
            </a:endParaRPr>
          </a:p>
        </p:txBody>
      </p:sp>
      <p:sp>
        <p:nvSpPr>
          <p:cNvPr id="14" name="椭圆 13"/>
          <p:cNvSpPr/>
          <p:nvPr/>
        </p:nvSpPr>
        <p:spPr>
          <a:xfrm>
            <a:off x="539552" y="5301208"/>
            <a:ext cx="3303984" cy="1152128"/>
          </a:xfrm>
          <a:prstGeom prst="ellipse">
            <a:avLst/>
          </a:prstGeom>
          <a:solidFill>
            <a:srgbClr val="0070C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Deterministic (best forecast)</a:t>
            </a:r>
            <a:endParaRPr lang="zh-CN" altLang="en-US" b="1" dirty="0">
              <a:solidFill>
                <a:schemeClr val="tx1"/>
              </a:solidFill>
            </a:endParaRPr>
          </a:p>
        </p:txBody>
      </p:sp>
      <p:sp>
        <p:nvSpPr>
          <p:cNvPr id="7" name="右箭头 6"/>
          <p:cNvSpPr/>
          <p:nvPr/>
        </p:nvSpPr>
        <p:spPr>
          <a:xfrm>
            <a:off x="4139952" y="5661248"/>
            <a:ext cx="648072" cy="360040"/>
          </a:xfrm>
          <a:prstGeom prst="rightArrow">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809876" y="6361071"/>
            <a:ext cx="1368152" cy="400110"/>
          </a:xfrm>
          <a:prstGeom prst="rect">
            <a:avLst/>
          </a:prstGeom>
          <a:noFill/>
        </p:spPr>
        <p:txBody>
          <a:bodyPr wrap="square" rtlCol="0">
            <a:spAutoFit/>
          </a:bodyPr>
          <a:lstStyle/>
          <a:p>
            <a:r>
              <a:rPr lang="en-US" altLang="zh-CN" sz="2000" dirty="0" smtClean="0"/>
              <a:t>underway</a:t>
            </a:r>
            <a:endParaRPr lang="zh-CN" altLang="en-US" sz="2000" dirty="0"/>
          </a:p>
        </p:txBody>
      </p:sp>
    </p:spTree>
    <p:extLst>
      <p:ext uri="{BB962C8B-B14F-4D97-AF65-F5344CB8AC3E}">
        <p14:creationId xmlns:p14="http://schemas.microsoft.com/office/powerpoint/2010/main" val="719321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0648"/>
            <a:ext cx="8784976" cy="3890296"/>
          </a:xfrm>
          <a:prstGeom prst="rect">
            <a:avLst/>
          </a:prstGeom>
        </p:spPr>
        <p:txBody>
          <a:bodyPr wrap="square">
            <a:spAutoFit/>
          </a:bodyPr>
          <a:lstStyle/>
          <a:p>
            <a:pPr fontAlgn="base">
              <a:lnSpc>
                <a:spcPct val="110000"/>
              </a:lnSpc>
              <a:spcBef>
                <a:spcPct val="20000"/>
              </a:spcBef>
              <a:spcAft>
                <a:spcPct val="0"/>
              </a:spcAft>
              <a:buClr>
                <a:srgbClr val="1F497D"/>
              </a:buClr>
            </a:pPr>
            <a:r>
              <a:rPr lang="en-US" altLang="de-DE" sz="2800" b="1" dirty="0">
                <a:solidFill>
                  <a:prstClr val="black"/>
                </a:solidFill>
                <a:ea typeface="Arial" charset="0"/>
                <a:cs typeface="Arial" charset="0"/>
              </a:rPr>
              <a:t>Users want to know – as precisely and as early as possible – the future course of the </a:t>
            </a:r>
            <a:r>
              <a:rPr lang="en-US" altLang="de-DE" sz="2800" b="1" dirty="0" smtClean="0">
                <a:solidFill>
                  <a:prstClr val="black"/>
                </a:solidFill>
                <a:ea typeface="Arial" charset="0"/>
                <a:cs typeface="Arial" charset="0"/>
              </a:rPr>
              <a:t>weather</a:t>
            </a:r>
          </a:p>
          <a:p>
            <a:pPr fontAlgn="base">
              <a:lnSpc>
                <a:spcPct val="110000"/>
              </a:lnSpc>
              <a:spcBef>
                <a:spcPct val="20000"/>
              </a:spcBef>
              <a:spcAft>
                <a:spcPct val="0"/>
              </a:spcAft>
              <a:buClr>
                <a:srgbClr val="1F497D"/>
              </a:buClr>
            </a:pPr>
            <a:endParaRPr lang="en-US" altLang="de-DE" sz="2000" dirty="0" smtClean="0">
              <a:solidFill>
                <a:prstClr val="black"/>
              </a:solidFill>
              <a:latin typeface="Calibri"/>
            </a:endParaRP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1800" dirty="0" smtClean="0">
                <a:solidFill>
                  <a:prstClr val="black"/>
                </a:solidFill>
                <a:ea typeface="Arial" charset="0"/>
                <a:cs typeface="Arial" charset="0"/>
              </a:rPr>
              <a:t>Our </a:t>
            </a:r>
            <a:r>
              <a:rPr lang="en-US" altLang="de-DE" sz="1800" dirty="0">
                <a:solidFill>
                  <a:prstClr val="black"/>
                </a:solidFill>
                <a:ea typeface="Arial" charset="0"/>
                <a:cs typeface="Arial" charset="0"/>
              </a:rPr>
              <a:t>main goal is to fulfill this task as best as we can… </a:t>
            </a:r>
          </a:p>
          <a:p>
            <a:pPr fontAlgn="base">
              <a:lnSpc>
                <a:spcPct val="110000"/>
              </a:lnSpc>
              <a:spcBef>
                <a:spcPct val="20000"/>
              </a:spcBef>
              <a:spcAft>
                <a:spcPct val="0"/>
              </a:spcAft>
              <a:buClr>
                <a:srgbClr val="1F497D"/>
              </a:buClr>
            </a:pPr>
            <a:r>
              <a:rPr lang="en-US" altLang="de-DE" sz="1800" dirty="0">
                <a:solidFill>
                  <a:prstClr val="black"/>
                </a:solidFill>
                <a:ea typeface="Arial" charset="0"/>
                <a:cs typeface="Arial" charset="0"/>
              </a:rPr>
              <a:t>                                                                                …but we will never be </a:t>
            </a:r>
            <a:r>
              <a:rPr lang="en-US" altLang="de-DE" sz="1800" dirty="0" smtClean="0">
                <a:solidFill>
                  <a:prstClr val="black"/>
                </a:solidFill>
                <a:ea typeface="Arial" charset="0"/>
                <a:cs typeface="Arial" charset="0"/>
              </a:rPr>
              <a:t>perfect!</a:t>
            </a: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1800" dirty="0" smtClean="0">
                <a:solidFill>
                  <a:prstClr val="black"/>
                </a:solidFill>
                <a:ea typeface="Arial" charset="0"/>
                <a:cs typeface="Arial" charset="0"/>
              </a:rPr>
              <a:t>The </a:t>
            </a:r>
            <a:r>
              <a:rPr lang="en-US" altLang="de-DE" sz="1800" dirty="0">
                <a:solidFill>
                  <a:prstClr val="black"/>
                </a:solidFill>
                <a:ea typeface="Arial" charset="0"/>
                <a:cs typeface="Arial" charset="0"/>
              </a:rPr>
              <a:t>knowledge about shortcomings / uncertainties can be of great value</a:t>
            </a:r>
          </a:p>
          <a:p>
            <a:pPr algn="ctr" fontAlgn="base">
              <a:lnSpc>
                <a:spcPct val="110000"/>
              </a:lnSpc>
              <a:spcBef>
                <a:spcPct val="20000"/>
              </a:spcBef>
              <a:spcAft>
                <a:spcPct val="0"/>
              </a:spcAft>
              <a:buClr>
                <a:srgbClr val="1F497D"/>
              </a:buClr>
            </a:pPr>
            <a:r>
              <a:rPr lang="en-US" altLang="de-DE" sz="1800" dirty="0" smtClean="0">
                <a:solidFill>
                  <a:prstClr val="black"/>
                </a:solidFill>
                <a:ea typeface="Arial" charset="0"/>
                <a:cs typeface="Arial" charset="0"/>
              </a:rPr>
              <a:t>       </a:t>
            </a:r>
            <a:r>
              <a:rPr lang="en-US" altLang="de-DE" sz="1800" i="1" dirty="0">
                <a:solidFill>
                  <a:srgbClr val="4F81BD"/>
                </a:solidFill>
                <a:ea typeface="Arial" charset="0"/>
                <a:cs typeface="Arial" charset="0"/>
              </a:rPr>
              <a:t>To know what you know and to know what you do not know, that is real </a:t>
            </a:r>
            <a:r>
              <a:rPr lang="en-US" altLang="de-DE" sz="1800" i="1" dirty="0" smtClean="0">
                <a:solidFill>
                  <a:srgbClr val="4F81BD"/>
                </a:solidFill>
                <a:ea typeface="Arial" charset="0"/>
                <a:cs typeface="Arial" charset="0"/>
              </a:rPr>
              <a:t>knowledge, Confucius (The Analects)</a:t>
            </a:r>
          </a:p>
          <a:p>
            <a:pPr marL="342900" indent="-342900" fontAlgn="base">
              <a:lnSpc>
                <a:spcPct val="110000"/>
              </a:lnSpc>
              <a:spcBef>
                <a:spcPct val="0"/>
              </a:spcBef>
              <a:spcAft>
                <a:spcPct val="0"/>
              </a:spcAft>
              <a:buClr>
                <a:srgbClr val="1F497D"/>
              </a:buClr>
              <a:buFont typeface="Arial" panose="020B0604020202020204" pitchFamily="34" charset="0"/>
              <a:buChar char="•"/>
            </a:pPr>
            <a:r>
              <a:rPr lang="en-US" altLang="de-DE" sz="1800" dirty="0" smtClean="0">
                <a:solidFill>
                  <a:prstClr val="black"/>
                </a:solidFill>
                <a:ea typeface="Arial" charset="0"/>
                <a:cs typeface="Arial" charset="0"/>
              </a:rPr>
              <a:t>The </a:t>
            </a:r>
            <a:r>
              <a:rPr lang="en-US" altLang="de-DE" sz="1800" dirty="0">
                <a:solidFill>
                  <a:prstClr val="black"/>
                </a:solidFill>
                <a:ea typeface="Arial" charset="0"/>
                <a:cs typeface="Arial" charset="0"/>
              </a:rPr>
              <a:t>communication of uncertainties can mitigate negative impacts…</a:t>
            </a:r>
          </a:p>
          <a:p>
            <a:pPr fontAlgn="base">
              <a:lnSpc>
                <a:spcPct val="110000"/>
              </a:lnSpc>
              <a:spcBef>
                <a:spcPct val="20000"/>
              </a:spcBef>
              <a:spcAft>
                <a:spcPct val="0"/>
              </a:spcAft>
              <a:buClr>
                <a:srgbClr val="1F497D"/>
              </a:buClr>
            </a:pPr>
            <a:r>
              <a:rPr lang="en-US" altLang="de-DE" sz="1800" dirty="0">
                <a:solidFill>
                  <a:prstClr val="black"/>
                </a:solidFill>
                <a:ea typeface="Arial" charset="0"/>
                <a:cs typeface="Arial" charset="0"/>
              </a:rPr>
              <a:t>                             …but only if users know how to incorporate this information</a:t>
            </a:r>
            <a:r>
              <a:rPr lang="en-US" altLang="de-DE" sz="2000" dirty="0" smtClean="0">
                <a:solidFill>
                  <a:prstClr val="black"/>
                </a:solidFill>
                <a:latin typeface="Calibri"/>
              </a:rPr>
              <a:t>!</a:t>
            </a:r>
          </a:p>
        </p:txBody>
      </p:sp>
      <p:sp>
        <p:nvSpPr>
          <p:cNvPr id="3" name="矩形 2"/>
          <p:cNvSpPr/>
          <p:nvPr/>
        </p:nvSpPr>
        <p:spPr>
          <a:xfrm>
            <a:off x="581539" y="4581128"/>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400" dirty="0" smtClean="0">
                <a:solidFill>
                  <a:prstClr val="black"/>
                </a:solidFill>
                <a:latin typeface="Georgia" panose="02040502050405020303" pitchFamily="18" charset="0"/>
              </a:rPr>
              <a:t>A </a:t>
            </a:r>
            <a:r>
              <a:rPr lang="en-US" altLang="zh-CN" sz="2400" dirty="0">
                <a:solidFill>
                  <a:prstClr val="black"/>
                </a:solidFill>
                <a:latin typeface="Georgia" panose="02040502050405020303" pitchFamily="18" charset="0"/>
              </a:rPr>
              <a:t>big gap between potential and actual value of forecast </a:t>
            </a:r>
            <a:r>
              <a:rPr lang="en-US" altLang="zh-CN" sz="2400" dirty="0" smtClean="0">
                <a:solidFill>
                  <a:prstClr val="black"/>
                </a:solidFill>
                <a:latin typeface="Georgia" panose="02040502050405020303" pitchFamily="18" charset="0"/>
              </a:rPr>
              <a:t>information, and </a:t>
            </a:r>
            <a:r>
              <a:rPr lang="en-US" altLang="zh-CN" sz="2400" dirty="0">
                <a:solidFill>
                  <a:prstClr val="black"/>
                </a:solidFill>
                <a:latin typeface="Georgia" panose="02040502050405020303" pitchFamily="18" charset="0"/>
              </a:rPr>
              <a:t>a</a:t>
            </a:r>
            <a:r>
              <a:rPr lang="en-US" altLang="zh-CN" sz="2400" dirty="0" smtClean="0">
                <a:solidFill>
                  <a:prstClr val="black"/>
                </a:solidFill>
                <a:latin typeface="Georgia" panose="02040502050405020303" pitchFamily="18" charset="0"/>
              </a:rPr>
              <a:t>n </a:t>
            </a:r>
            <a:r>
              <a:rPr lang="en-US" altLang="zh-CN" sz="2400" dirty="0">
                <a:solidFill>
                  <a:prstClr val="black"/>
                </a:solidFill>
                <a:latin typeface="Georgia" panose="02040502050405020303" pitchFamily="18" charset="0"/>
              </a:rPr>
              <a:t>even bigger gap between potential and actual value of uncertainty </a:t>
            </a:r>
            <a:r>
              <a:rPr lang="en-US" altLang="zh-CN" sz="2400" dirty="0" smtClean="0">
                <a:solidFill>
                  <a:prstClr val="black"/>
                </a:solidFill>
                <a:latin typeface="Georgia" panose="02040502050405020303" pitchFamily="18" charset="0"/>
              </a:rPr>
              <a:t>information</a:t>
            </a:r>
            <a:endParaRPr lang="en-US" altLang="zh-CN" sz="24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175450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234" y="168931"/>
            <a:ext cx="8424936" cy="954107"/>
          </a:xfrm>
          <a:prstGeom prst="rect">
            <a:avLst/>
          </a:prstGeom>
        </p:spPr>
        <p:txBody>
          <a:bodyPr wrap="square">
            <a:spAutoFit/>
          </a:bodyPr>
          <a:lstStyle/>
          <a:p>
            <a:pPr algn="ctr"/>
            <a:r>
              <a:rPr lang="en-US" altLang="zh-CN" sz="2800" b="1" dirty="0">
                <a:solidFill>
                  <a:srgbClr val="3333FF"/>
                </a:solidFill>
                <a:latin typeface="Calibri" panose="020F0502020204030204" pitchFamily="34" charset="0"/>
              </a:rPr>
              <a:t>Translating weather forecasts </a:t>
            </a:r>
            <a:r>
              <a:rPr lang="en-US" altLang="zh-CN" sz="2800" b="1" dirty="0" smtClean="0">
                <a:solidFill>
                  <a:srgbClr val="3333FF"/>
                </a:solidFill>
                <a:latin typeface="Calibri" panose="020F0502020204030204" pitchFamily="34" charset="0"/>
              </a:rPr>
              <a:t>(ensemble forecast) into  impact-relevant </a:t>
            </a:r>
            <a:r>
              <a:rPr lang="en-US" altLang="zh-CN" sz="2800" b="1" dirty="0">
                <a:solidFill>
                  <a:srgbClr val="3333FF"/>
                </a:solidFill>
                <a:latin typeface="Calibri" panose="020F0502020204030204" pitchFamily="34" charset="0"/>
              </a:rPr>
              <a:t>information</a:t>
            </a:r>
            <a:endParaRPr lang="zh-CN" altLang="en-US" sz="2800" b="1" dirty="0">
              <a:solidFill>
                <a:srgbClr val="3333FF"/>
              </a:solidFill>
              <a:latin typeface="Calibri" panose="020F0502020204030204" pitchFamily="34" charset="0"/>
            </a:endParaRPr>
          </a:p>
        </p:txBody>
      </p:sp>
      <p:sp>
        <p:nvSpPr>
          <p:cNvPr id="3" name="矩形 2"/>
          <p:cNvSpPr/>
          <p:nvPr/>
        </p:nvSpPr>
        <p:spPr>
          <a:xfrm>
            <a:off x="179512" y="1340768"/>
            <a:ext cx="8640960" cy="830997"/>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zh-CN" sz="2400" b="1" dirty="0">
                <a:solidFill>
                  <a:srgbClr val="3333FF"/>
                </a:solidFill>
                <a:latin typeface="Calibri" panose="020F0502020204030204" pitchFamily="34" charset="0"/>
              </a:rPr>
              <a:t>We live in an uncertain </a:t>
            </a:r>
            <a:r>
              <a:rPr lang="en-US" altLang="zh-CN" sz="2400" b="1" dirty="0" smtClean="0">
                <a:solidFill>
                  <a:srgbClr val="3333FF"/>
                </a:solidFill>
                <a:latin typeface="Calibri" panose="020F0502020204030204" pitchFamily="34" charset="0"/>
              </a:rPr>
              <a:t>world, and </a:t>
            </a:r>
            <a:r>
              <a:rPr lang="en-US" altLang="zh-CN" sz="2400" b="1" dirty="0">
                <a:solidFill>
                  <a:srgbClr val="3333FF"/>
                </a:solidFill>
                <a:latin typeface="Calibri" panose="020F0502020204030204" pitchFamily="34" charset="0"/>
              </a:rPr>
              <a:t>u</a:t>
            </a:r>
            <a:r>
              <a:rPr lang="en-US" altLang="zh-CN" sz="2400" b="1" dirty="0" smtClean="0">
                <a:solidFill>
                  <a:srgbClr val="3333FF"/>
                </a:solidFill>
                <a:latin typeface="Calibri" panose="020F0502020204030204" pitchFamily="34" charset="0"/>
              </a:rPr>
              <a:t>ncertainty information is extremely important for decision making. </a:t>
            </a:r>
            <a:endParaRPr lang="en-US" altLang="zh-CN" sz="2400" b="1" dirty="0">
              <a:solidFill>
                <a:srgbClr val="3333FF"/>
              </a:solidFill>
              <a:latin typeface="Calibri" panose="020F0502020204030204" pitchFamily="34" charset="0"/>
            </a:endParaRPr>
          </a:p>
        </p:txBody>
      </p:sp>
      <p:sp>
        <p:nvSpPr>
          <p:cNvPr id="5" name="矩形 4"/>
          <p:cNvSpPr/>
          <p:nvPr/>
        </p:nvSpPr>
        <p:spPr>
          <a:xfrm>
            <a:off x="256694" y="4827248"/>
            <a:ext cx="864248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800" dirty="0" smtClean="0">
                <a:latin typeface="Palatino Linotype" pitchFamily="18" charset="0"/>
              </a:rPr>
              <a:t>The </a:t>
            </a:r>
            <a:r>
              <a:rPr lang="en-US" altLang="zh-CN" sz="1800" dirty="0">
                <a:latin typeface="Palatino Linotype" pitchFamily="18" charset="0"/>
              </a:rPr>
              <a:t>real values of ensemble prediction are not only the probability forecasts per se, but also their ability to influence decisions across a range of applications </a:t>
            </a:r>
            <a:r>
              <a:rPr lang="en-US" altLang="zh-CN" sz="1800" dirty="0" smtClean="0">
                <a:latin typeface="Palatino Linotype" pitchFamily="18" charset="0"/>
              </a:rPr>
              <a:t>sectors.</a:t>
            </a:r>
            <a:endParaRPr lang="zh-CN" altLang="en-US" sz="1800" dirty="0"/>
          </a:p>
        </p:txBody>
      </p:sp>
      <p:sp>
        <p:nvSpPr>
          <p:cNvPr id="4" name="矩形 3"/>
          <p:cNvSpPr/>
          <p:nvPr/>
        </p:nvSpPr>
        <p:spPr>
          <a:xfrm>
            <a:off x="251520" y="2492896"/>
            <a:ext cx="4086200" cy="2308324"/>
          </a:xfrm>
          <a:prstGeom prst="rect">
            <a:avLst/>
          </a:prstGeom>
        </p:spPr>
        <p:txBody>
          <a:bodyPr wrap="square">
            <a:spAutoFit/>
          </a:bodyPr>
          <a:lstStyle/>
          <a:p>
            <a:r>
              <a:rPr lang="en-US" altLang="zh-CN" sz="1800" dirty="0">
                <a:ea typeface="Arial" charset="0"/>
                <a:cs typeface="Arial" charset="0"/>
              </a:rPr>
              <a:t>The growth of inevitable uncertainties and errors in making forecast is flow-dependent because of the atmosphere being a nonlinear dynamical system. Ensemble Prediction Systems (EPSs) have been developed to estimate such ‘flow-dependent’ forecast uncertainty.</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35390"/>
            <a:ext cx="1888320" cy="21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407" y="3069289"/>
            <a:ext cx="1780473" cy="179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35398" y="5838619"/>
            <a:ext cx="8485074" cy="923330"/>
          </a:xfrm>
          <a:prstGeom prst="rect">
            <a:avLst/>
          </a:prstGeom>
        </p:spPr>
        <p:txBody>
          <a:bodyPr wrap="square">
            <a:spAutoFit/>
          </a:bodyPr>
          <a:lstStyle/>
          <a:p>
            <a:r>
              <a:rPr lang="en-US" altLang="zh-CN" sz="1800" dirty="0">
                <a:ea typeface="Arial" charset="0"/>
                <a:cs typeface="Arial" charset="0"/>
              </a:rPr>
              <a:t>The economic value of ensemble forecasts as a tool for risk assessment: From days to decades</a:t>
            </a:r>
            <a:r>
              <a:rPr lang="zh-CN" altLang="en-US" sz="1800" dirty="0">
                <a:ea typeface="Arial" charset="0"/>
                <a:cs typeface="Arial" charset="0"/>
              </a:rPr>
              <a:t>，</a:t>
            </a:r>
            <a:r>
              <a:rPr lang="en-US" altLang="zh-CN" sz="1800" dirty="0">
                <a:ea typeface="Arial" charset="0"/>
                <a:cs typeface="Arial" charset="0"/>
              </a:rPr>
              <a:t>By T. N. Palmer of European Centre for Medium-Range Weather Forecasts, UK, Q. J. R. </a:t>
            </a:r>
            <a:r>
              <a:rPr lang="en-US" altLang="zh-CN" sz="1800" dirty="0" err="1">
                <a:ea typeface="Arial" charset="0"/>
                <a:cs typeface="Arial" charset="0"/>
              </a:rPr>
              <a:t>Meteorol</a:t>
            </a:r>
            <a:r>
              <a:rPr lang="en-US" altLang="zh-CN" sz="1800" dirty="0">
                <a:ea typeface="Arial" charset="0"/>
                <a:cs typeface="Arial" charset="0"/>
              </a:rPr>
              <a:t>. Soc. (2002), 128, pp. 747–774</a:t>
            </a:r>
          </a:p>
        </p:txBody>
      </p:sp>
      <p:pic>
        <p:nvPicPr>
          <p:cNvPr id="194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0570" y="2788029"/>
            <a:ext cx="2016224" cy="1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下箭头 6"/>
          <p:cNvSpPr/>
          <p:nvPr/>
        </p:nvSpPr>
        <p:spPr>
          <a:xfrm flipV="1">
            <a:off x="4380570" y="5589240"/>
            <a:ext cx="145132" cy="172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2082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3364</TotalTime>
  <Words>2381</Words>
  <Application>Microsoft Macintosh PowerPoint</Application>
  <PresentationFormat>Apresentação no Ecrã (4:3)</PresentationFormat>
  <Paragraphs>387</Paragraphs>
  <Slides>29</Slides>
  <Notes>14</Notes>
  <HiddenSlides>0</HiddenSlides>
  <MMClips>0</MMClips>
  <ScaleCrop>false</ScaleCrop>
  <HeadingPairs>
    <vt:vector size="6" baseType="variant">
      <vt:variant>
        <vt:lpstr>Tipos de letra usados</vt:lpstr>
      </vt:variant>
      <vt:variant>
        <vt:i4>16</vt:i4>
      </vt:variant>
      <vt:variant>
        <vt:lpstr>Tema</vt:lpstr>
      </vt:variant>
      <vt:variant>
        <vt:i4>2</vt:i4>
      </vt:variant>
      <vt:variant>
        <vt:lpstr>Títulos dos Diapositivos</vt:lpstr>
      </vt:variant>
      <vt:variant>
        <vt:i4>29</vt:i4>
      </vt:variant>
    </vt:vector>
  </HeadingPairs>
  <TitlesOfParts>
    <vt:vector size="47" baseType="lpstr">
      <vt:lpstr>Arabic Typesetting</vt:lpstr>
      <vt:lpstr>Arial</vt:lpstr>
      <vt:lpstr>Arial Black</vt:lpstr>
      <vt:lpstr>Arial Narrow</vt:lpstr>
      <vt:lpstr>Calibri</vt:lpstr>
      <vt:lpstr>Candara</vt:lpstr>
      <vt:lpstr>Corbel</vt:lpstr>
      <vt:lpstr>Georgia</vt:lpstr>
      <vt:lpstr>ＭＳ Ｐゴシック</vt:lpstr>
      <vt:lpstr>Palatino Linotype</vt:lpstr>
      <vt:lpstr>Times</vt:lpstr>
      <vt:lpstr>Times New Roman</vt:lpstr>
      <vt:lpstr>Wingdings</vt:lpstr>
      <vt:lpstr>华文中宋</vt:lpstr>
      <vt:lpstr>宋体</vt:lpstr>
      <vt:lpstr>微软雅黑</vt:lpstr>
      <vt:lpstr>Body slide</vt:lpstr>
      <vt:lpstr>Closing slide</vt:lpstr>
      <vt:lpstr>Translating weather forecasts into impact-relevant information:  Practice of impact-based forecast in weather forecast operation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Small Islands: « All or Nothing » syndrome</vt:lpstr>
      <vt:lpstr>Small Islands: « All or Nothing » syndrome</vt:lpstr>
      <vt:lpstr>Small Islands: « All or Nothing » syndrome</vt:lpstr>
      <vt:lpstr>Small Islands: « All or Nothing » syndrome</vt:lpstr>
      <vt:lpstr> Ensemble forecasts:</vt:lpstr>
      <vt:lpstr> Ensemble forecasts:</vt:lpstr>
      <vt:lpstr> Ensemble forecasts: Useful to estimate uncertainty</vt:lpstr>
      <vt:lpstr>Apresentação do PowerPoint</vt:lpstr>
      <vt:lpstr>Storm surge Ensemble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Thank You  </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Forecasting Demonstration Project (SWFDP):  a Cross-Cutting Activity involving Multiple TCs and Programmes – What Next?</dc:title>
  <dc:creator>ASoares</dc:creator>
  <cp:lastModifiedBy>Tiago Duarte</cp:lastModifiedBy>
  <cp:revision>290</cp:revision>
  <cp:lastPrinted>2015-09-29T10:22:19Z</cp:lastPrinted>
  <dcterms:created xsi:type="dcterms:W3CDTF">2013-01-11T12:31:36Z</dcterms:created>
  <dcterms:modified xsi:type="dcterms:W3CDTF">2016-10-11T15:17:28Z</dcterms:modified>
</cp:coreProperties>
</file>