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0" r:id="rId2"/>
  </p:sldMasterIdLst>
  <p:notesMasterIdLst>
    <p:notesMasterId r:id="rId16"/>
  </p:notesMasterIdLst>
  <p:handoutMasterIdLst>
    <p:handoutMasterId r:id="rId17"/>
  </p:handoutMasterIdLst>
  <p:sldIdLst>
    <p:sldId id="263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48" r:id="rId1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0066"/>
    <a:srgbClr val="008000"/>
    <a:srgbClr val="FF0000"/>
    <a:srgbClr val="FF0066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82679" autoAdjust="0"/>
  </p:normalViewPr>
  <p:slideViewPr>
    <p:cSldViewPr>
      <p:cViewPr>
        <p:scale>
          <a:sx n="66" d="100"/>
          <a:sy n="66" d="100"/>
        </p:scale>
        <p:origin x="2424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FEE5A277-ECF5-4316-85FF-B3318E064E6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52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67C8D64E-3C03-40D7-9F07-D95B9B0B36C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848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8D64E-3C03-40D7-9F07-D95B9B0B36C7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53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8D64E-3C03-40D7-9F07-D95B9B0B36C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37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MIMU</a:t>
            </a:r>
            <a:r>
              <a:rPr lang="en-US" baseline="0" dirty="0" smtClean="0"/>
              <a:t> is supported by Canada, EU and Switzerland through UN country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471C-1610-694E-8462-0EF82D535F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8D64E-3C03-40D7-9F07-D95B9B0B36C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01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1800" smtClean="0">
                <a:solidFill>
                  <a:schemeClr val="bg1"/>
                </a:solidFill>
                <a:latin typeface="Arial Black" pitchFamily="34" charset="0"/>
              </a:rPr>
              <a:t>WMO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211513"/>
            <a:ext cx="7921625" cy="1730375"/>
          </a:xfrm>
        </p:spPr>
        <p:txBody>
          <a:bodyPr/>
          <a:lstStyle>
            <a:lvl1pPr algn="ctr">
              <a:defRPr sz="40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06988"/>
            <a:ext cx="7921625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273C9-13C1-426C-B43A-F5A1D3DC2FA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696115"/>
      </p:ext>
    </p:extLst>
  </p:cSld>
  <p:clrMapOvr>
    <a:masterClrMapping/>
  </p:clrMapOvr>
  <p:transition/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F0616-6189-44F5-8A5A-9BF2A45BB89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44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C11ED-A30C-45E6-A517-D6C44A9441D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239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488" y="188913"/>
            <a:ext cx="1889125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55197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F98A6-C8E6-4510-9BCC-9B4251D23CF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05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052513"/>
            <a:ext cx="4279900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281488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48E4-814B-4E20-815B-717781E802C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123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CBCCE-D33B-4E41-B1D8-17CEEFDA271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105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2940E-EB40-4946-9AE2-61574EAB9C9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24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0490E-B785-423F-A597-013F3AD8AD1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398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2BF72-DBA2-437C-98A9-56C461A8771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687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1178-FC1B-4A13-8877-97E22A57EEF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907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6181F-912E-4D63-9AA5-64C2FD78645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68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1800" smtClean="0">
                <a:solidFill>
                  <a:schemeClr val="bg1"/>
                </a:solidFill>
                <a:latin typeface="Arial Black" pitchFamily="34" charset="0"/>
              </a:rPr>
              <a:t>WMO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8175" y="260350"/>
            <a:ext cx="698500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405188"/>
            <a:ext cx="6985000" cy="17526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117EE-EE20-4BA2-85EE-4D43F7E3632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387473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8C80F-737F-4171-AFE6-FA1D27CDCA0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813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79BC2-A3D8-4028-B291-16D85871EE7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10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B02EE-969F-46E3-ADCA-C3FA928C795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71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82CE3-C76A-4CB3-8F04-0A92C9EBF9E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543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89D34-ECAD-454E-A539-FDE853FA980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52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FD56F-D5F2-4886-A552-FC3A42B18B9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83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9E96-D471-4DF2-BAB4-B65A802EDAA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99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412875"/>
            <a:ext cx="37036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412875"/>
            <a:ext cx="3705225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3A9B-BE25-4FF8-940F-4A5B1BAEA16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6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54CB0-293B-431F-B0D4-5FD1A19A6BD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15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744D9-A5F6-4E77-B635-A9FC06E7FD6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C1E56-0FD5-47C1-9984-AC4DB87FC81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5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44816" cy="1008112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1F6C2-50EE-432E-AA5B-017F116413D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7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wmo_ppt_201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137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3689384D-2CEB-4F27-B636-CEA41624D1A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5pPr>
      <a:lvl6pPr marL="26670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242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814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38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mo_ppt_2012_las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4365625"/>
            <a:ext cx="8785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This space can be used for contact information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462713"/>
            <a:ext cx="24479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8263" y="6462713"/>
            <a:ext cx="1905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AD618649-76CE-41B1-8373-983EEFD0000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205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Thank you for your attention</a:t>
            </a:r>
          </a:p>
        </p:txBody>
      </p:sp>
      <p:sp>
        <p:nvSpPr>
          <p:cNvPr id="2055" name="Title 9"/>
          <p:cNvSpPr txBox="1">
            <a:spLocks/>
          </p:cNvSpPr>
          <p:nvPr/>
        </p:nvSpPr>
        <p:spPr bwMode="auto">
          <a:xfrm>
            <a:off x="117475" y="6380163"/>
            <a:ext cx="11414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smtClean="0">
                <a:cs typeface="Arial" charset="0"/>
              </a:rPr>
              <a:t>www.wmo.int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bg1"/>
          </a:solidFill>
          <a:latin typeface="Arial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bg1"/>
          </a:solidFill>
          <a:latin typeface="Arial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tiff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7475" y="2276872"/>
            <a:ext cx="8702675" cy="1872209"/>
          </a:xfrm>
        </p:spPr>
        <p:txBody>
          <a:bodyPr/>
          <a:lstStyle/>
          <a:p>
            <a:r>
              <a:rPr lang="en-GB" altLang="en-US" sz="3200" b="1" dirty="0" smtClean="0">
                <a:latin typeface="Arial" charset="0"/>
              </a:rPr>
              <a:t>Impact-based forecast and warning services - Tools</a:t>
            </a:r>
            <a:endParaRPr lang="en-US" altLang="en-US" sz="2600" b="1" dirty="0">
              <a:latin typeface="Arial" charset="0"/>
            </a:endParaRPr>
          </a:p>
        </p:txBody>
      </p:sp>
      <p:sp>
        <p:nvSpPr>
          <p:cNvPr id="5123" name="Title 9"/>
          <p:cNvSpPr txBox="1">
            <a:spLocks/>
          </p:cNvSpPr>
          <p:nvPr/>
        </p:nvSpPr>
        <p:spPr bwMode="auto">
          <a:xfrm>
            <a:off x="117475" y="6453188"/>
            <a:ext cx="2438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cs typeface="Arial" charset="0"/>
              </a:rPr>
              <a:t>WMO; WDS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365104"/>
            <a:ext cx="8713787" cy="18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1600" dirty="0" smtClean="0">
                <a:latin typeface="Arial" charset="0"/>
              </a:rPr>
              <a:t>Alice </a:t>
            </a:r>
            <a:r>
              <a:rPr lang="en-GB" altLang="en-US" sz="1600" dirty="0" err="1" smtClean="0">
                <a:latin typeface="Arial" charset="0"/>
              </a:rPr>
              <a:t>Soares</a:t>
            </a:r>
            <a:endParaRPr lang="en-GB" altLang="en-US" sz="16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600" dirty="0" smtClean="0">
                <a:latin typeface="Arial" charset="0"/>
              </a:rPr>
              <a:t>Scientific Officer</a:t>
            </a:r>
            <a:endParaRPr lang="en-GB" altLang="en-US" sz="16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600" dirty="0" smtClean="0">
                <a:latin typeface="Arial" charset="0"/>
              </a:rPr>
              <a:t>Data-Processing </a:t>
            </a:r>
            <a:r>
              <a:rPr lang="en-GB" altLang="en-US" sz="1600" dirty="0">
                <a:latin typeface="Arial" charset="0"/>
              </a:rPr>
              <a:t>and Forecasting </a:t>
            </a:r>
            <a:r>
              <a:rPr lang="en-GB" altLang="en-US" sz="1600" dirty="0" smtClean="0">
                <a:latin typeface="Arial" charset="0"/>
              </a:rPr>
              <a:t>Systems (DPFS) Division </a:t>
            </a:r>
            <a:endParaRPr lang="en-GB" altLang="en-US" sz="16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600" u="sng" dirty="0" err="1" smtClean="0">
                <a:latin typeface="Arial" charset="0"/>
              </a:rPr>
              <a:t>asoares@wmo.int</a:t>
            </a:r>
            <a:endParaRPr lang="en-GB" altLang="en-US" sz="1600" u="sng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GB" altLang="en-US" sz="1600" u="sng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GB" altLang="en-US" sz="1600" u="sng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600" dirty="0" smtClean="0">
                <a:latin typeface="Arial" charset="0"/>
              </a:rPr>
              <a:t>Mal</a:t>
            </a:r>
            <a:r>
              <a:rPr lang="pt-PT" altLang="en-US" sz="1600" dirty="0" smtClean="0">
                <a:latin typeface="Arial" charset="0"/>
              </a:rPr>
              <a:t>é, </a:t>
            </a:r>
            <a:r>
              <a:rPr lang="pt-PT" altLang="en-US" sz="1600" dirty="0" err="1" smtClean="0">
                <a:latin typeface="Arial" charset="0"/>
              </a:rPr>
              <a:t>Maldives</a:t>
            </a:r>
            <a:r>
              <a:rPr lang="pt-PT" altLang="en-US" sz="1600" dirty="0" smtClean="0">
                <a:latin typeface="Arial" charset="0"/>
              </a:rPr>
              <a:t>, 26-28 </a:t>
            </a:r>
            <a:r>
              <a:rPr lang="pt-PT" altLang="en-US" sz="1600" dirty="0" err="1" smtClean="0">
                <a:latin typeface="Arial" charset="0"/>
              </a:rPr>
              <a:t>September</a:t>
            </a:r>
            <a:r>
              <a:rPr lang="pt-PT" altLang="en-US" sz="1600" smtClean="0">
                <a:latin typeface="Arial" charset="0"/>
              </a:rPr>
              <a:t> 2016</a:t>
            </a:r>
            <a:endParaRPr lang="en-GB" alt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MU-Myanma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007093"/>
            <a:ext cx="5976326" cy="5536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920" y="2097137"/>
            <a:ext cx="2678133" cy="363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InaSAFE (Indonesian Scenario Assessment For Emergencies)</a:t>
            </a:r>
            <a:endParaRPr lang="en-US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Using Data to Inform Decisions</a:t>
            </a:r>
          </a:p>
          <a:p>
            <a:endParaRPr lang="en-US" sz="2000" dirty="0"/>
          </a:p>
          <a:p>
            <a:r>
              <a:rPr lang="en-US" sz="2000" dirty="0" smtClean="0"/>
              <a:t>Makes it easier to generate realistic disaster scenarios for contingency planning</a:t>
            </a:r>
          </a:p>
          <a:p>
            <a:endParaRPr lang="en-US" sz="2000" dirty="0"/>
          </a:p>
          <a:p>
            <a:r>
              <a:rPr lang="en-US" sz="2000" dirty="0" smtClean="0"/>
              <a:t>Makes it easier to generate hazard impact forecasts and warnings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806" y="0"/>
            <a:ext cx="1861094" cy="18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onents of warning serv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2" y="165475"/>
            <a:ext cx="8855593" cy="62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772816"/>
            <a:ext cx="8785225" cy="2520280"/>
          </a:xfrm>
        </p:spPr>
        <p:txBody>
          <a:bodyPr/>
          <a:lstStyle/>
          <a:p>
            <a:r>
              <a:rPr lang="en-GB" altLang="en-US" sz="2200" b="1" dirty="0">
                <a:latin typeface="Arial" charset="0"/>
              </a:rPr>
              <a:t/>
            </a:r>
            <a:br>
              <a:rPr lang="en-GB" altLang="en-US" sz="2200" b="1" dirty="0">
                <a:latin typeface="Arial" charset="0"/>
              </a:rPr>
            </a:br>
            <a:r>
              <a:rPr lang="en-GB" altLang="en-US" sz="2200" b="1" dirty="0">
                <a:latin typeface="Arial" charset="0"/>
              </a:rPr>
              <a:t/>
            </a:r>
            <a:br>
              <a:rPr lang="en-GB" altLang="en-US" sz="2200" b="1" dirty="0">
                <a:latin typeface="Arial" charset="0"/>
              </a:rPr>
            </a:br>
            <a:r>
              <a:rPr lang="en-GB" altLang="en-US" sz="8000" b="1" dirty="0" smtClean="0">
                <a:latin typeface="Arial" charset="0"/>
              </a:rPr>
              <a:t>Thank You</a:t>
            </a:r>
            <a:r>
              <a:rPr lang="en-GB" altLang="en-US" sz="6000" dirty="0">
                <a:latin typeface="Arial" charset="0"/>
              </a:rPr>
              <a:t/>
            </a:r>
            <a:br>
              <a:rPr lang="en-GB" altLang="en-US" sz="6000" dirty="0">
                <a:latin typeface="Arial" charset="0"/>
              </a:rPr>
            </a:br>
            <a:r>
              <a:rPr lang="en-GB" altLang="en-US" sz="2800" dirty="0">
                <a:latin typeface="Arial" charset="0"/>
              </a:rPr>
              <a:t/>
            </a:r>
            <a:br>
              <a:rPr lang="en-GB" altLang="en-US" sz="2800" dirty="0">
                <a:latin typeface="Arial" charset="0"/>
              </a:rPr>
            </a:br>
            <a:endParaRPr lang="en-US" alt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2669" y="4077072"/>
            <a:ext cx="26548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mtClean="0"/>
              <a:t>Alice Soares</a:t>
            </a:r>
          </a:p>
          <a:p>
            <a:pPr algn="ctr"/>
            <a:r>
              <a:rPr lang="fr-CH" dirty="0" err="1" smtClean="0">
                <a:solidFill>
                  <a:srgbClr val="000099"/>
                </a:solidFill>
              </a:rPr>
              <a:t>asoares@wmo.int</a:t>
            </a:r>
            <a:endParaRPr lang="fr-CH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 2 Examples of multiple hazards resulting from meteorological ev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7"/>
            <a:ext cx="5884164" cy="6153912"/>
          </a:xfrm>
          <a:prstGeom prst="rect">
            <a:avLst/>
          </a:prstGeom>
        </p:spPr>
      </p:pic>
      <p:pic>
        <p:nvPicPr>
          <p:cNvPr id="6" name="Picture 5" descr="Table 4 Example of an impacts matrix for the publ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2" y="793032"/>
            <a:ext cx="6492240" cy="412851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844" y="1795570"/>
            <a:ext cx="572833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able 5 Advisory matri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88" y="3012948"/>
            <a:ext cx="6153912" cy="384505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6478739" y="570174"/>
            <a:ext cx="2096315" cy="2183715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</p:cxnSp>
      <p:sp>
        <p:nvSpPr>
          <p:cNvPr id="14" name="TextBox 13"/>
          <p:cNvSpPr txBox="1"/>
          <p:nvPr/>
        </p:nvSpPr>
        <p:spPr>
          <a:xfrm>
            <a:off x="6689045" y="385508"/>
            <a:ext cx="162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Hazard matrix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54260" y="102251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Impact matrix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68532" y="1806953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</a:t>
            </a:r>
          </a:p>
          <a:p>
            <a:r>
              <a:rPr lang="en-US" dirty="0"/>
              <a:t>m</a:t>
            </a:r>
            <a:r>
              <a:rPr lang="en-US" dirty="0" smtClean="0"/>
              <a:t>atrix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8968" y="6164539"/>
            <a:ext cx="176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Advisory matrix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090730" y="6626937"/>
            <a:ext cx="1762284" cy="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1929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REQUIREMENTS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43" y="911563"/>
            <a:ext cx="8687670" cy="506948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2000" dirty="0" smtClean="0"/>
              <a:t>Accurate and timely forecasts of the primary and secondary meteorological and or hydrological hazards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Accurate and timely forecasts of the tertiary hazards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Assessments of the vulnerability and exposure of population and assets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Understanding of the causal relationships among hazards, vulnerability and exposure to forecast the impact on people and assets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Provide early warning of the risk of hazard impacts</a:t>
            </a:r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Want to be able to perform risk analysis for: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Scenarios to identify potential threats and to reduce vulnerability and or exposure prior to the realization of the threat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Real-time forecasting and warning system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Open source and open data</a:t>
            </a:r>
          </a:p>
        </p:txBody>
      </p:sp>
    </p:spTree>
    <p:extLst>
      <p:ext uri="{BB962C8B-B14F-4D97-AF65-F5344CB8AC3E}">
        <p14:creationId xmlns:p14="http://schemas.microsoft.com/office/powerpoint/2010/main" val="10592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OPEN SOURCE AND OPEN DATA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2400" dirty="0" smtClean="0"/>
              <a:t>Cost: No barrier to entry and no barrier to scale up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/>
              <a:t>Capacity Building</a:t>
            </a:r>
            <a:r>
              <a:rPr lang="en-US" sz="2400" dirty="0" smtClean="0"/>
              <a:t>: More opportunities for capacity building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Collaboration: Opportunities to collaborate on free and open source technologies: shared investments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Customization: easily adapted to country requirements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45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Examples of open </a:t>
            </a:r>
            <a:r>
              <a:rPr lang="en-US" sz="2800" b="1" dirty="0"/>
              <a:t>s</a:t>
            </a:r>
            <a:r>
              <a:rPr lang="en-US" sz="2800" b="1" dirty="0" smtClean="0"/>
              <a:t>ource tools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264" lvl="2" indent="-342900">
              <a:buFont typeface="+mj-lt"/>
              <a:buAutoNum type="arabicPeriod"/>
            </a:pPr>
            <a:r>
              <a:rPr lang="en-US" sz="2400" b="1" dirty="0" err="1"/>
              <a:t>Geonode</a:t>
            </a:r>
            <a:r>
              <a:rPr lang="en-US" sz="2400" dirty="0"/>
              <a:t> – a web-based tool to store geospatial </a:t>
            </a:r>
            <a:r>
              <a:rPr lang="en-US" sz="2400" dirty="0" smtClean="0"/>
              <a:t>information</a:t>
            </a:r>
          </a:p>
          <a:p>
            <a:pPr marL="80364" lvl="2" indent="0"/>
            <a:endParaRPr lang="en-US" sz="2400" dirty="0"/>
          </a:p>
          <a:p>
            <a:pPr marL="423264" lvl="2" indent="-342900">
              <a:buFont typeface="+mj-lt"/>
              <a:buAutoNum type="arabicPeriod"/>
            </a:pPr>
            <a:r>
              <a:rPr lang="en-US" sz="2400" b="1" dirty="0" err="1"/>
              <a:t>OpenStreetMap</a:t>
            </a:r>
            <a:r>
              <a:rPr lang="en-US" sz="2400" dirty="0"/>
              <a:t> – community of mappers – the way to build maps of vulnerable and exposed assets and </a:t>
            </a:r>
            <a:r>
              <a:rPr lang="en-US" sz="2400" dirty="0" smtClean="0"/>
              <a:t>people</a:t>
            </a:r>
          </a:p>
          <a:p>
            <a:pPr marL="423264" lvl="2" indent="-342900">
              <a:buFont typeface="+mj-lt"/>
              <a:buAutoNum type="arabicPeriod"/>
            </a:pPr>
            <a:endParaRPr lang="en-US" sz="2400" dirty="0"/>
          </a:p>
          <a:p>
            <a:pPr marL="423264" lvl="2" indent="-342900">
              <a:buFont typeface="+mj-lt"/>
              <a:buAutoNum type="arabicPeriod"/>
            </a:pPr>
            <a:r>
              <a:rPr lang="en-US" sz="2400" b="1" dirty="0"/>
              <a:t>InaSAFE</a:t>
            </a:r>
            <a:r>
              <a:rPr lang="en-US" sz="2400" dirty="0"/>
              <a:t> – used to build impact scenarios and can be adapted to generate </a:t>
            </a:r>
            <a:r>
              <a:rPr lang="en-US" sz="2400" dirty="0" smtClean="0"/>
              <a:t>warnings</a:t>
            </a:r>
          </a:p>
          <a:p>
            <a:pPr marL="423264" lvl="2" indent="-342900">
              <a:buFont typeface="+mj-lt"/>
              <a:buAutoNum type="arabicPeriod"/>
            </a:pPr>
            <a:endParaRPr lang="en-US" sz="2400" dirty="0"/>
          </a:p>
          <a:p>
            <a:pPr marL="423264" lvl="2" indent="-342900">
              <a:buFont typeface="+mj-lt"/>
              <a:buAutoNum type="arabicPeriod"/>
            </a:pPr>
            <a:r>
              <a:rPr lang="en-US" sz="2400" b="1" dirty="0" err="1"/>
              <a:t>QGis</a:t>
            </a:r>
            <a:r>
              <a:rPr lang="en-US" sz="2400" dirty="0"/>
              <a:t> – open source geospatial information system for visualizing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GEONODE – online geospatial data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979389"/>
            <a:ext cx="3393911" cy="452511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Free and Open Source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User and Developer Community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Support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Simple online tools to:</a:t>
            </a:r>
          </a:p>
          <a:p>
            <a:pPr marL="859022" lvl="4" indent="-457200">
              <a:buFont typeface="+mj-lt"/>
              <a:buAutoNum type="alphaLcPeriod"/>
            </a:pPr>
            <a:r>
              <a:rPr lang="en-US" sz="2000" dirty="0" smtClean="0"/>
              <a:t>Search for data in catalogue</a:t>
            </a:r>
          </a:p>
          <a:p>
            <a:pPr marL="859022" lvl="4" indent="-457200">
              <a:buFont typeface="+mj-lt"/>
              <a:buAutoNum type="alphaLcPeriod"/>
            </a:pPr>
            <a:r>
              <a:rPr lang="en-US" sz="2000" dirty="0" smtClean="0"/>
              <a:t>Collaborate and share data</a:t>
            </a:r>
          </a:p>
          <a:p>
            <a:pPr marL="859022" lvl="4" indent="-457200">
              <a:buFont typeface="+mj-lt"/>
              <a:buAutoNum type="alphaLcPeriod"/>
            </a:pPr>
            <a:r>
              <a:rPr lang="en-US" sz="2000" dirty="0" smtClean="0"/>
              <a:t>Manage users and rights</a:t>
            </a:r>
          </a:p>
          <a:p>
            <a:pPr marL="859022" lvl="4" indent="-457200">
              <a:buFont typeface="+mj-lt"/>
              <a:buAutoNum type="alphaLcPeriod"/>
            </a:pPr>
            <a:r>
              <a:rPr lang="en-US" sz="2000" dirty="0" smtClean="0"/>
              <a:t>Manage metadata</a:t>
            </a:r>
          </a:p>
          <a:p>
            <a:pPr marL="859022" lvl="4" indent="-457200">
              <a:buFont typeface="+mj-lt"/>
              <a:buAutoNum type="alphaLcPeriod"/>
            </a:pPr>
            <a:r>
              <a:rPr lang="en-US" sz="2000" dirty="0" smtClean="0"/>
              <a:t>Standard compliant</a:t>
            </a:r>
          </a:p>
          <a:p>
            <a:pPr marL="859022" lvl="4" indent="-457200">
              <a:buFont typeface="+mj-lt"/>
              <a:buAutoNum type="alphaLcPeriod"/>
            </a:pPr>
            <a:endParaRPr lang="en-US" sz="2000" dirty="0" smtClean="0"/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575" y="979389"/>
            <a:ext cx="5224698" cy="452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/>
              <a:t>OpenStreetMap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04" y="2152061"/>
            <a:ext cx="2206692" cy="248586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Access to detailed data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Open source tools for mapping</a:t>
            </a:r>
          </a:p>
        </p:txBody>
      </p:sp>
      <p:pic>
        <p:nvPicPr>
          <p:cNvPr id="4" name="Picture 3" descr="OpenStreetMap(base layer)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96" y="813712"/>
            <a:ext cx="6281216" cy="3837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793" y="4671176"/>
            <a:ext cx="64192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Common platform for uploading and hosting data with open </a:t>
            </a:r>
            <a:r>
              <a:rPr lang="en-US" sz="2000" dirty="0" smtClean="0"/>
              <a:t>access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Active global community of </a:t>
            </a:r>
            <a:r>
              <a:rPr lang="en-US" sz="2000" dirty="0" smtClean="0"/>
              <a:t>users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Training </a:t>
            </a:r>
            <a:r>
              <a:rPr lang="en-US" sz="2000" dirty="0" smtClean="0"/>
              <a:t>resources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13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StreetMapBuildings&amp;Road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9144000" cy="5586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908" y="213770"/>
            <a:ext cx="475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OpenStreetMap</a:t>
            </a:r>
            <a:r>
              <a:rPr lang="en-US" dirty="0" smtClean="0"/>
              <a:t> – Buildings and Roads layer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721" y="1858855"/>
            <a:ext cx="4677974" cy="4760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668059" y="2091765"/>
            <a:ext cx="679823" cy="11952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2" tIns="65022" rIns="65022" bIns="65022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algn="l" defTabSz="89535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/>
              <a:t>QGis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034611"/>
            <a:ext cx="2634644" cy="4525119"/>
          </a:xfrm>
        </p:spPr>
        <p:txBody>
          <a:bodyPr/>
          <a:lstStyle/>
          <a:p>
            <a:r>
              <a:rPr lang="en-US" sz="2000" dirty="0" smtClean="0"/>
              <a:t>Open source geographical information system used to visualize information</a:t>
            </a:r>
          </a:p>
          <a:p>
            <a:endParaRPr lang="en-US" sz="2000" dirty="0" smtClean="0"/>
          </a:p>
          <a:p>
            <a:r>
              <a:rPr lang="en-US" sz="2000" dirty="0" smtClean="0"/>
              <a:t>Myanmar Information Management Unit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988" y="1034610"/>
            <a:ext cx="5765546" cy="51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y slide">
  <a:themeElements>
    <a:clrScheme name="WMO-Title-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O-Title-SF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MO-Title-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osing slide">
  <a:themeElements>
    <a:clrScheme name="1_Small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mallLog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_Small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WMO_Powerpoint_template_en</Template>
  <TotalTime>3023</TotalTime>
  <Words>379</Words>
  <Application>Microsoft Macintosh PowerPoint</Application>
  <PresentationFormat>Apresentação no Ecrã (4:3)</PresentationFormat>
  <Paragraphs>80</Paragraphs>
  <Slides>13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13</vt:i4>
      </vt:variant>
    </vt:vector>
  </HeadingPairs>
  <TitlesOfParts>
    <vt:vector size="21" baseType="lpstr">
      <vt:lpstr>Arial Black</vt:lpstr>
      <vt:lpstr>Arial Narrow</vt:lpstr>
      <vt:lpstr>Times</vt:lpstr>
      <vt:lpstr>Trebuchet MS</vt:lpstr>
      <vt:lpstr>Wingdings</vt:lpstr>
      <vt:lpstr>Arial</vt:lpstr>
      <vt:lpstr>Body slide</vt:lpstr>
      <vt:lpstr>Closing slide</vt:lpstr>
      <vt:lpstr>Impact-based forecast and warning services - Tools</vt:lpstr>
      <vt:lpstr>Apresentação do PowerPoint</vt:lpstr>
      <vt:lpstr>REQUIREMENTS</vt:lpstr>
      <vt:lpstr>OPEN SOURCE AND OPEN DATA</vt:lpstr>
      <vt:lpstr>Examples of open source tools</vt:lpstr>
      <vt:lpstr>GEONODE – online geospatial data</vt:lpstr>
      <vt:lpstr>OpenStreetMap</vt:lpstr>
      <vt:lpstr>Apresentação do PowerPoint</vt:lpstr>
      <vt:lpstr>QGis</vt:lpstr>
      <vt:lpstr>Apresentação do PowerPoint</vt:lpstr>
      <vt:lpstr>InaSAFE (Indonesian Scenario Assessment For Emergencies)</vt:lpstr>
      <vt:lpstr>Apresentação do PowerPoint</vt:lpstr>
      <vt:lpstr>  Thank You  </vt:lpstr>
    </vt:vector>
  </TitlesOfParts>
  <Company>wmo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Weather Forecasting Demonstration Project (SWFDP):  a Cross-Cutting Activity involving Multiple TCs and Programmes – What Next?</dc:title>
  <dc:creator>ASoares</dc:creator>
  <cp:lastModifiedBy>Tiago Duarte</cp:lastModifiedBy>
  <cp:revision>261</cp:revision>
  <cp:lastPrinted>2015-09-29T10:22:19Z</cp:lastPrinted>
  <dcterms:created xsi:type="dcterms:W3CDTF">2013-01-11T12:31:36Z</dcterms:created>
  <dcterms:modified xsi:type="dcterms:W3CDTF">2016-09-27T05:10:17Z</dcterms:modified>
</cp:coreProperties>
</file>