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70" r:id="rId3"/>
    <p:sldId id="277" r:id="rId4"/>
    <p:sldId id="271" r:id="rId5"/>
    <p:sldId id="267" r:id="rId6"/>
    <p:sldId id="272" r:id="rId7"/>
    <p:sldId id="273" r:id="rId8"/>
    <p:sldId id="274" r:id="rId9"/>
    <p:sldId id="275" r:id="rId10"/>
    <p:sldId id="278" r:id="rId11"/>
    <p:sldId id="279" r:id="rId12"/>
    <p:sldId id="280" r:id="rId13"/>
    <p:sldId id="281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ece.org/fileadmin/DAM/trans/main/wp5/publications/climate_change_2014.pdf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2a9e94bc607930c3d739becc3293b562f744406b.googledrive.com/host/0BwdvoC9AeWjUazhkNTdXRXUzOEU/wmo_1136_e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38400"/>
            <a:ext cx="7921625" cy="1730375"/>
          </a:xfrm>
        </p:spPr>
        <p:txBody>
          <a:bodyPr/>
          <a:lstStyle/>
          <a:p>
            <a:r>
              <a:rPr lang="en-GB" altLang="en-US" dirty="0" smtClean="0"/>
              <a:t>Surface Transport Service Delivery</a:t>
            </a:r>
            <a:endParaRPr lang="en-US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7921625" cy="914400"/>
          </a:xfrm>
        </p:spPr>
        <p:txBody>
          <a:bodyPr/>
          <a:lstStyle/>
          <a:p>
            <a:r>
              <a:rPr lang="en-US" altLang="en-US" dirty="0" err="1" smtClean="0"/>
              <a:t>Dr</a:t>
            </a:r>
            <a:r>
              <a:rPr lang="en-US" altLang="en-US" dirty="0" smtClean="0"/>
              <a:t> Tang </a:t>
            </a:r>
            <a:r>
              <a:rPr lang="en-US" altLang="en-US" dirty="0" err="1" smtClean="0"/>
              <a:t>Xu</a:t>
            </a:r>
            <a:endParaRPr lang="en-US" altLang="en-US" dirty="0" smtClean="0"/>
          </a:p>
          <a:p>
            <a:r>
              <a:rPr lang="en-US" altLang="en-US" dirty="0" smtClean="0"/>
              <a:t>Director, WDS</a:t>
            </a:r>
          </a:p>
          <a:p>
            <a:r>
              <a:rPr lang="en-US" altLang="en-US" dirty="0" smtClean="0"/>
              <a:t>WMO</a:t>
            </a:r>
            <a:endParaRPr lang="en-US" altLang="en-US" dirty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Name of Department (ND)</a:t>
            </a:r>
          </a:p>
        </p:txBody>
      </p:sp>
    </p:spTree>
    <p:extLst>
      <p:ext uri="{BB962C8B-B14F-4D97-AF65-F5344CB8AC3E}">
        <p14:creationId xmlns:p14="http://schemas.microsoft.com/office/powerpoint/2010/main" val="25065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Way </a:t>
            </a:r>
            <a:r>
              <a:rPr lang="en-US" sz="4000" dirty="0" smtClean="0"/>
              <a:t>Forward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Investments in WIGOS and WIS as well as in forecasting and service delivery be taken into consideration and applied in improving the road transportation </a:t>
            </a:r>
            <a:r>
              <a:rPr lang="en-US" sz="2400" dirty="0" smtClean="0"/>
              <a:t>services</a:t>
            </a:r>
          </a:p>
          <a:p>
            <a:r>
              <a:rPr lang="en-US" sz="2400" dirty="0" smtClean="0"/>
              <a:t>Take </a:t>
            </a:r>
            <a:r>
              <a:rPr lang="en-US" sz="2400" dirty="0"/>
              <a:t>advantage of </a:t>
            </a:r>
            <a:r>
              <a:rPr lang="en-US" sz="2400" dirty="0" smtClean="0"/>
              <a:t>modern technology: </a:t>
            </a:r>
            <a:r>
              <a:rPr lang="en-US" sz="2400" dirty="0"/>
              <a:t>mobile devices and GPS driven systems that could integrate weather and road conditions into location of road users or road </a:t>
            </a:r>
            <a:r>
              <a:rPr lang="en-US" sz="2400" dirty="0" smtClean="0"/>
              <a:t>operators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tart by mapping </a:t>
            </a:r>
            <a:r>
              <a:rPr lang="en-US" sz="2400" dirty="0"/>
              <a:t>out the situation about road transport in a region (RAVI for example) or a particular country and see </a:t>
            </a:r>
            <a:r>
              <a:rPr lang="en-US" sz="2400" dirty="0" smtClean="0"/>
              <a:t>gaps </a:t>
            </a:r>
            <a:r>
              <a:rPr lang="en-US" sz="2400" dirty="0"/>
              <a:t>and </a:t>
            </a:r>
            <a:r>
              <a:rPr lang="en-US" sz="2400" dirty="0" smtClean="0"/>
              <a:t>how to </a:t>
            </a:r>
            <a:r>
              <a:rPr lang="en-US" sz="2400" dirty="0"/>
              <a:t>address </a:t>
            </a:r>
            <a:r>
              <a:rPr lang="en-US" sz="2400" dirty="0" smtClean="0"/>
              <a:t>them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6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Recommend to Congress to request EC to launch a mechanism to investigate this issue and report back to Congress in 4 </a:t>
            </a:r>
            <a:r>
              <a:rPr lang="en-US" sz="2400" dirty="0" smtClean="0"/>
              <a:t>years with </a:t>
            </a:r>
            <a:r>
              <a:rPr lang="en-US" sz="2400" dirty="0"/>
              <a:t>reports </a:t>
            </a:r>
            <a:r>
              <a:rPr lang="en-US" sz="2400" dirty="0" smtClean="0"/>
              <a:t>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current situation</a:t>
            </a:r>
            <a:r>
              <a:rPr lang="en-US" sz="2400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what steps have been taken to improve the situation and address the </a:t>
            </a:r>
            <a:r>
              <a:rPr lang="en-US" sz="2400" dirty="0" smtClean="0"/>
              <a:t>problem;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what </a:t>
            </a:r>
            <a:r>
              <a:rPr lang="en-US" sz="2400" dirty="0"/>
              <a:t>projects have been implemented and their </a:t>
            </a:r>
            <a:r>
              <a:rPr lang="en-US" sz="2400" dirty="0" smtClean="0"/>
              <a:t>results</a:t>
            </a:r>
            <a:endParaRPr lang="en-US" sz="2400" dirty="0"/>
          </a:p>
          <a:p>
            <a:r>
              <a:rPr lang="en-US" sz="2400" dirty="0"/>
              <a:t>Technical commissions (especially CIMO and CBS) could be asked to engage in the process and work through a mechanism to be agreed by EC to address this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7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Way </a:t>
            </a:r>
            <a:r>
              <a:rPr lang="en-US" sz="4000" dirty="0" smtClean="0">
                <a:solidFill>
                  <a:srgbClr val="000000"/>
                </a:solidFill>
              </a:rPr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present </a:t>
            </a:r>
            <a:r>
              <a:rPr lang="en-US" dirty="0" smtClean="0"/>
              <a:t>issue </a:t>
            </a:r>
            <a:r>
              <a:rPr lang="en-US" dirty="0"/>
              <a:t>to Congress </a:t>
            </a:r>
            <a:r>
              <a:rPr lang="en-US" dirty="0" smtClean="0"/>
              <a:t>as the first thematic area of the implementation of the WMO Strategy for Service Delivery and </a:t>
            </a:r>
            <a:r>
              <a:rPr lang="en-US" dirty="0"/>
              <a:t>its Implementation Plan </a:t>
            </a:r>
            <a:endParaRPr lang="en-US" dirty="0" smtClean="0"/>
          </a:p>
          <a:p>
            <a:r>
              <a:rPr lang="en-US" dirty="0" smtClean="0"/>
              <a:t>Implementation to be based 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Quality management, competency and standardization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Impact-based forecasting and risk based warning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Demonstration of Social and Economic Benefits of land transport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This space can be used for</a:t>
            </a:r>
          </a:p>
          <a:p>
            <a:r>
              <a:rPr lang="en-GB" altLang="en-US" smtClean="0"/>
              <a:t>contact information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 of meeting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DC6A7-5167-4619-9E2D-9462EBD6BA4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60404" y="1054127"/>
            <a:ext cx="8654995" cy="4905375"/>
          </a:xfrm>
        </p:spPr>
        <p:txBody>
          <a:bodyPr/>
          <a:lstStyle/>
          <a:p>
            <a:pPr marL="533400" lvl="2" indent="-533400"/>
            <a:endParaRPr lang="en-US" sz="2800" dirty="0" smtClean="0"/>
          </a:p>
          <a:p>
            <a:pPr marL="533400" lvl="2" indent="-533400"/>
            <a:r>
              <a:rPr lang="en-US" sz="2800" dirty="0" smtClean="0"/>
              <a:t>Recommendations </a:t>
            </a:r>
            <a:r>
              <a:rPr lang="en-US" sz="2800" dirty="0"/>
              <a:t>to the upcoming meeting of the Presidents of Technical Commissions (PTCs</a:t>
            </a:r>
            <a:r>
              <a:rPr lang="en-US" sz="2800" dirty="0" smtClean="0"/>
              <a:t>) (29 and 31January 2015) on surface transport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11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14400"/>
            <a:ext cx="7315200" cy="4905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Recommendations by UN </a:t>
            </a:r>
            <a:r>
              <a:rPr lang="en-US" dirty="0"/>
              <a:t>Economic Commission for Europe (UNECE) on Climate Change Impacts and Adaptation for International Transport </a:t>
            </a:r>
            <a:r>
              <a:rPr lang="en-US" dirty="0" smtClean="0"/>
              <a:t>Networks</a:t>
            </a:r>
            <a:r>
              <a:rPr lang="en-US" dirty="0"/>
              <a:t> </a:t>
            </a:r>
            <a:r>
              <a:rPr lang="en-US" dirty="0" smtClean="0"/>
              <a:t>(New York and Geneva 2013):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ostering </a:t>
            </a:r>
            <a:r>
              <a:rPr lang="en-US" dirty="0"/>
              <a:t>cooperation between the </a:t>
            </a:r>
            <a:r>
              <a:rPr lang="en-US" dirty="0" smtClean="0"/>
              <a:t>UNECE &amp; WMO</a:t>
            </a:r>
          </a:p>
          <a:p>
            <a:r>
              <a:rPr lang="en-US" dirty="0" smtClean="0"/>
              <a:t>Establishing </a:t>
            </a:r>
            <a:r>
              <a:rPr lang="en-US" dirty="0"/>
              <a:t>a process for better communication among transport professionals, climate scientists, and </a:t>
            </a:r>
            <a:r>
              <a:rPr lang="en-US" dirty="0" smtClean="0"/>
              <a:t>relevant </a:t>
            </a:r>
            <a:r>
              <a:rPr lang="en-US" dirty="0"/>
              <a:t>scientific </a:t>
            </a:r>
            <a:r>
              <a:rPr lang="en-US" dirty="0" smtClean="0"/>
              <a:t>experts 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haring of best </a:t>
            </a:r>
            <a:r>
              <a:rPr lang="en-US" dirty="0"/>
              <a:t>practices for addressing potential impacts of climate variability and change in the </a:t>
            </a:r>
            <a:r>
              <a:rPr lang="en-US" dirty="0" smtClean="0"/>
              <a:t>transport </a:t>
            </a:r>
            <a:r>
              <a:rPr lang="en-US" dirty="0"/>
              <a:t>sector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" name="Picture 2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3" t="4662" r="25794" b="7204"/>
          <a:stretch/>
        </p:blipFill>
        <p:spPr bwMode="auto">
          <a:xfrm>
            <a:off x="6485965" y="3657600"/>
            <a:ext cx="2667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2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Request by NMHSs (such as </a:t>
            </a:r>
            <a:r>
              <a:rPr lang="en-US" sz="2400" dirty="0" err="1"/>
              <a:t>Meteo</a:t>
            </a:r>
            <a:r>
              <a:rPr lang="en-US" sz="2400" dirty="0"/>
              <a:t> Suisse)</a:t>
            </a:r>
          </a:p>
          <a:p>
            <a:pPr lvl="0"/>
            <a:r>
              <a:rPr lang="en-US" sz="2400" dirty="0"/>
              <a:t>Request by the user community, e.g. The International Railway Union (Based in Paris)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post-2015 </a:t>
            </a:r>
            <a:r>
              <a:rPr lang="en-US" sz="2400" dirty="0" smtClean="0"/>
              <a:t>framework: Contribution of transport sector to </a:t>
            </a:r>
            <a:r>
              <a:rPr lang="en-US" sz="2400" dirty="0"/>
              <a:t>all three pillars of sustainable </a:t>
            </a:r>
            <a:r>
              <a:rPr lang="en-US" sz="2400" dirty="0" smtClean="0"/>
              <a:t>economic</a:t>
            </a:r>
            <a:r>
              <a:rPr lang="en-US" sz="2400" dirty="0"/>
              <a:t>, social and environmental development </a:t>
            </a:r>
            <a:r>
              <a:rPr lang="en-US" sz="2400" dirty="0" smtClean="0"/>
              <a:t>were recognized </a:t>
            </a:r>
            <a:r>
              <a:rPr lang="en-US" sz="2400" dirty="0"/>
              <a:t>in the post-2015 framework for sustainable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9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Resolution 4 EC-66</a:t>
            </a:r>
            <a:r>
              <a:rPr lang="en-US" sz="2400" dirty="0" smtClean="0"/>
              <a:t> (</a:t>
            </a:r>
            <a:r>
              <a:rPr lang="en-US" sz="2400" dirty="0"/>
              <a:t>WMO-No. </a:t>
            </a:r>
            <a:r>
              <a:rPr lang="en-US" sz="2400" dirty="0" smtClean="0"/>
              <a:t>1136, Page 122), Geneva June 2014: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Requested relevant </a:t>
            </a:r>
            <a:r>
              <a:rPr lang="en-US" sz="2400" dirty="0"/>
              <a:t>technical commissions and </a:t>
            </a:r>
            <a:r>
              <a:rPr lang="en-US" sz="2400" dirty="0" smtClean="0"/>
              <a:t>appropriate </a:t>
            </a:r>
            <a:r>
              <a:rPr lang="en-US" sz="2400" dirty="0"/>
              <a:t>service delivery oriented working </a:t>
            </a:r>
            <a:r>
              <a:rPr lang="en-US" sz="2400" dirty="0" smtClean="0"/>
              <a:t>groups </a:t>
            </a:r>
            <a:r>
              <a:rPr lang="en-US" sz="2400" dirty="0"/>
              <a:t>to investigate the potential benefits </a:t>
            </a:r>
            <a:r>
              <a:rPr lang="en-US" sz="2400" dirty="0" smtClean="0"/>
              <a:t>that </a:t>
            </a:r>
            <a:r>
              <a:rPr lang="en-US" sz="2400" dirty="0"/>
              <a:t>will meet the current and emerging needs of the transport </a:t>
            </a:r>
            <a:r>
              <a:rPr lang="en-US" sz="2400" dirty="0" smtClean="0"/>
              <a:t>sector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9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Several meetings organized by the WDS Department to discuss implementation of surface transport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Meeting of the EC Working Group on Service delivery Geneva, Switzerland, 25-27 March </a:t>
            </a:r>
            <a:r>
              <a:rPr lang="en-US" sz="2400" dirty="0" smtClean="0"/>
              <a:t>2014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Informal Consultation </a:t>
            </a:r>
            <a:r>
              <a:rPr lang="en-US" sz="2400" dirty="0" smtClean="0"/>
              <a:t>Meeting Ad-hoc </a:t>
            </a:r>
            <a:r>
              <a:rPr lang="en-US" sz="2400" dirty="0"/>
              <a:t>expert </a:t>
            </a:r>
            <a:r>
              <a:rPr lang="en-US" sz="2400" dirty="0" smtClean="0"/>
              <a:t>group on </a:t>
            </a:r>
            <a:r>
              <a:rPr lang="en-US" sz="2400" dirty="0"/>
              <a:t>integrated approach </a:t>
            </a:r>
            <a:r>
              <a:rPr lang="en-US" sz="2400" dirty="0" smtClean="0"/>
              <a:t>to meteorological </a:t>
            </a:r>
            <a:r>
              <a:rPr lang="en-US" sz="2400" dirty="0"/>
              <a:t>service delivery to transport </a:t>
            </a:r>
            <a:r>
              <a:rPr lang="en-US" sz="2400" dirty="0" smtClean="0"/>
              <a:t>sector (Geneva</a:t>
            </a:r>
            <a:r>
              <a:rPr lang="en-US" sz="2400" dirty="0"/>
              <a:t>, 4 April </a:t>
            </a:r>
            <a:r>
              <a:rPr lang="en-US" sz="2400" dirty="0" smtClean="0"/>
              <a:t>2014)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Land Transport was discussed at CBS Ext 2016 (Sept 2014)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Land Transport Meeting (Geneva, 9 October 2014)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0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13788" cy="792162"/>
          </a:xfrm>
        </p:spPr>
        <p:txBody>
          <a:bodyPr/>
          <a:lstStyle/>
          <a:p>
            <a:r>
              <a:rPr lang="en-US" sz="4000" dirty="0" smtClean="0"/>
              <a:t>Outcome from discussions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Feedback from Members has shaped the approach of implementing the surface transport initiative</a:t>
            </a:r>
          </a:p>
          <a:p>
            <a:r>
              <a:rPr lang="en-US" sz="2400" dirty="0" smtClean="0"/>
              <a:t>Land </a:t>
            </a:r>
            <a:r>
              <a:rPr lang="en-US" sz="2400" dirty="0"/>
              <a:t>transport (road and rail) </a:t>
            </a:r>
            <a:r>
              <a:rPr lang="en-US" sz="2400" dirty="0" smtClean="0"/>
              <a:t>have the </a:t>
            </a:r>
            <a:r>
              <a:rPr lang="en-US" sz="2400" dirty="0"/>
              <a:t>first priority. Integrated transport and multi-modal transport </a:t>
            </a:r>
            <a:r>
              <a:rPr lang="en-US" sz="2400" dirty="0" smtClean="0"/>
              <a:t>(bringing </a:t>
            </a:r>
            <a:r>
              <a:rPr lang="en-US" sz="2400" dirty="0"/>
              <a:t>together aviation, marine and surface transport) </a:t>
            </a:r>
            <a:r>
              <a:rPr lang="en-US" sz="2400" dirty="0" smtClean="0"/>
              <a:t>to be considered later</a:t>
            </a:r>
          </a:p>
          <a:p>
            <a:r>
              <a:rPr lang="en-US" sz="2400" dirty="0" smtClean="0"/>
              <a:t>WMO to </a:t>
            </a:r>
            <a:r>
              <a:rPr lang="en-US" sz="2400" dirty="0"/>
              <a:t>provide Members with guidance on observations, data management, data processing</a:t>
            </a:r>
            <a:r>
              <a:rPr lang="en-US" sz="2400" dirty="0" smtClean="0"/>
              <a:t>, forecasting and </a:t>
            </a:r>
            <a:r>
              <a:rPr lang="en-US" sz="2400" dirty="0"/>
              <a:t>delivery of services based on user requirements </a:t>
            </a:r>
            <a:endParaRPr lang="en-US" sz="2400" dirty="0" smtClean="0"/>
          </a:p>
          <a:p>
            <a:r>
              <a:rPr lang="en-US" sz="2400" dirty="0" smtClean="0"/>
              <a:t>To carry out </a:t>
            </a:r>
            <a:r>
              <a:rPr lang="en-US" sz="2400" dirty="0"/>
              <a:t>analysis of the requirements of the transport community </a:t>
            </a:r>
            <a:r>
              <a:rPr lang="en-US" sz="2400" dirty="0" smtClean="0"/>
              <a:t>and existing gaps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4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Outcome </a:t>
            </a:r>
            <a:r>
              <a:rPr lang="en-US" sz="4000" dirty="0" smtClean="0">
                <a:solidFill>
                  <a:srgbClr val="000000"/>
                </a:solidFill>
              </a:rPr>
              <a:t>of </a:t>
            </a:r>
            <a:r>
              <a:rPr lang="en-US" sz="4000" dirty="0">
                <a:solidFill>
                  <a:srgbClr val="000000"/>
                </a:solidFill>
              </a:rPr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make surface transport an important component of the implementation of the WMO Strategy for Service Delivery and Its Implementation </a:t>
            </a:r>
            <a:r>
              <a:rPr lang="en-US" sz="2400" dirty="0" smtClean="0"/>
              <a:t>Plan</a:t>
            </a:r>
          </a:p>
          <a:p>
            <a:r>
              <a:rPr lang="en-US" sz="2400" dirty="0" smtClean="0"/>
              <a:t>WMO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to factor surface transport in their functions (WIGOS, WIS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Ad-hoc expert group on integrated approach to meteorological service delivery to transport sector was formed</a:t>
            </a:r>
          </a:p>
          <a:p>
            <a:r>
              <a:rPr lang="en-US" sz="2400" dirty="0"/>
              <a:t>The Team developed a concept note focused on identifying the specific requirements of land transportation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8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Form an inter-commission expert team, under CBS?: </a:t>
            </a:r>
            <a:r>
              <a:rPr lang="en-US" sz="2400" dirty="0"/>
              <a:t>to assist Members </a:t>
            </a:r>
            <a:r>
              <a:rPr lang="en-US" sz="2400" dirty="0" smtClean="0"/>
              <a:t>improve service </a:t>
            </a:r>
            <a:r>
              <a:rPr lang="en-US" sz="2400" dirty="0"/>
              <a:t>delivery to land transport from observation (integration of public and private networks, sensors and their standardizations), through data collection and sharing to delivery of services in the best possible </a:t>
            </a:r>
            <a:r>
              <a:rPr lang="en-US" sz="2400" dirty="0" smtClean="0"/>
              <a:t>way </a:t>
            </a:r>
          </a:p>
          <a:p>
            <a:pPr lvl="0"/>
            <a:r>
              <a:rPr lang="en-US" sz="2400" dirty="0" smtClean="0"/>
              <a:t>Guide NMHSs on finding out and engaging with private sector owners of instruments </a:t>
            </a:r>
            <a:r>
              <a:rPr lang="en-US" sz="2400" dirty="0"/>
              <a:t>on the </a:t>
            </a:r>
            <a:r>
              <a:rPr lang="en-US" sz="2400" dirty="0" smtClean="0"/>
              <a:t>road and rail </a:t>
            </a:r>
            <a:r>
              <a:rPr lang="en-US" sz="2400" dirty="0"/>
              <a:t>systems </a:t>
            </a:r>
            <a:endParaRPr lang="en-US" sz="2400" dirty="0" smtClean="0"/>
          </a:p>
          <a:p>
            <a:r>
              <a:rPr lang="en-US" sz="2400" dirty="0"/>
              <a:t>S</a:t>
            </a:r>
            <a:r>
              <a:rPr lang="en-US" sz="2400" dirty="0" smtClean="0"/>
              <a:t>tandardization </a:t>
            </a:r>
            <a:r>
              <a:rPr lang="en-US" sz="2400" dirty="0"/>
              <a:t>of equipment and sensors including their siting, exposure, data collection mode, data </a:t>
            </a:r>
            <a:r>
              <a:rPr lang="en-US" sz="2400" dirty="0" smtClean="0"/>
              <a:t>processing</a:t>
            </a:r>
          </a:p>
          <a:p>
            <a:r>
              <a:rPr lang="en-US" sz="2400" dirty="0"/>
              <a:t>leverage </a:t>
            </a:r>
            <a:r>
              <a:rPr lang="en-US" sz="2400" dirty="0" smtClean="0"/>
              <a:t>investments by </a:t>
            </a:r>
            <a:r>
              <a:rPr lang="en-US" sz="2400" dirty="0"/>
              <a:t>Members and NMHSs </a:t>
            </a:r>
            <a:r>
              <a:rPr lang="en-US" sz="2400" dirty="0" smtClean="0"/>
              <a:t>to improve standards </a:t>
            </a:r>
            <a:r>
              <a:rPr lang="en-US" sz="2400" dirty="0"/>
              <a:t>of observations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213</TotalTime>
  <Words>784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WMO_Powerpoint_template_en</vt:lpstr>
      <vt:lpstr>Closing slide</vt:lpstr>
      <vt:lpstr>Surface Transport Service Delivery</vt:lpstr>
      <vt:lpstr>Expected outcome of meeting</vt:lpstr>
      <vt:lpstr>Background</vt:lpstr>
      <vt:lpstr>Background</vt:lpstr>
      <vt:lpstr>Background</vt:lpstr>
      <vt:lpstr>Background</vt:lpstr>
      <vt:lpstr>Outcome from discussions</vt:lpstr>
      <vt:lpstr>Outcome of discussions</vt:lpstr>
      <vt:lpstr>Way Forward</vt:lpstr>
      <vt:lpstr>Way Forward</vt:lpstr>
      <vt:lpstr>Way Forward</vt:lpstr>
      <vt:lpstr>Way Forward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Chen</dc:creator>
  <cp:lastModifiedBy>WMOuser</cp:lastModifiedBy>
  <cp:revision>21</cp:revision>
  <dcterms:created xsi:type="dcterms:W3CDTF">2015-01-23T16:34:55Z</dcterms:created>
  <dcterms:modified xsi:type="dcterms:W3CDTF">2015-01-28T09:16:33Z</dcterms:modified>
</cp:coreProperties>
</file>