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sldIdLst>
    <p:sldId id="510" r:id="rId2"/>
    <p:sldId id="535" r:id="rId3"/>
    <p:sldId id="528" r:id="rId4"/>
    <p:sldId id="536" r:id="rId5"/>
    <p:sldId id="534" r:id="rId6"/>
    <p:sldId id="525" r:id="rId7"/>
    <p:sldId id="51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7389" autoAdjust="0"/>
  </p:normalViewPr>
  <p:slideViewPr>
    <p:cSldViewPr snapToGrid="0" snapToObjects="1">
      <p:cViewPr varScale="1">
        <p:scale>
          <a:sx n="81" d="100"/>
          <a:sy n="81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1996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Agriculture</c:v>
                </c:pt>
                <c:pt idx="1">
                  <c:v>Mining</c:v>
                </c:pt>
                <c:pt idx="2">
                  <c:v>Manufacturing</c:v>
                </c:pt>
                <c:pt idx="3">
                  <c:v>Utilities</c:v>
                </c:pt>
                <c:pt idx="4">
                  <c:v>Construction</c:v>
                </c:pt>
                <c:pt idx="5">
                  <c:v>Trade</c:v>
                </c:pt>
                <c:pt idx="6">
                  <c:v>Transport</c:v>
                </c:pt>
                <c:pt idx="7">
                  <c:v>Finance</c:v>
                </c:pt>
                <c:pt idx="8">
                  <c:v>Services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32582000</c:v>
                </c:pt>
                <c:pt idx="1">
                  <c:v>99509000</c:v>
                </c:pt>
                <c:pt idx="2">
                  <c:v>198715000</c:v>
                </c:pt>
                <c:pt idx="3">
                  <c:v>28494000</c:v>
                </c:pt>
                <c:pt idx="4">
                  <c:v>26033000</c:v>
                </c:pt>
                <c:pt idx="5">
                  <c:v>135854000</c:v>
                </c:pt>
                <c:pt idx="6">
                  <c:v>79153000</c:v>
                </c:pt>
                <c:pt idx="7">
                  <c:v>185663000</c:v>
                </c:pt>
                <c:pt idx="8">
                  <c:v>258967000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Agriculture</c:v>
                </c:pt>
                <c:pt idx="1">
                  <c:v>Mining</c:v>
                </c:pt>
                <c:pt idx="2">
                  <c:v>Manufacturing</c:v>
                </c:pt>
                <c:pt idx="3">
                  <c:v>Utilities</c:v>
                </c:pt>
                <c:pt idx="4">
                  <c:v>Construction</c:v>
                </c:pt>
                <c:pt idx="5">
                  <c:v>Trade</c:v>
                </c:pt>
                <c:pt idx="6">
                  <c:v>Transport</c:v>
                </c:pt>
                <c:pt idx="7">
                  <c:v>Finance</c:v>
                </c:pt>
                <c:pt idx="8">
                  <c:v>Services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41579000</c:v>
                </c:pt>
                <c:pt idx="1">
                  <c:v>99672000</c:v>
                </c:pt>
                <c:pt idx="2">
                  <c:v>292732000</c:v>
                </c:pt>
                <c:pt idx="3">
                  <c:v>34797000</c:v>
                </c:pt>
                <c:pt idx="4">
                  <c:v>57984000</c:v>
                </c:pt>
                <c:pt idx="5">
                  <c:v>235403000</c:v>
                </c:pt>
                <c:pt idx="6">
                  <c:v>172549000</c:v>
                </c:pt>
                <c:pt idx="7">
                  <c:v>402500000</c:v>
                </c:pt>
                <c:pt idx="8">
                  <c:v>363605000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898544"/>
        <c:axId val="343899328"/>
      </c:barChart>
      <c:catAx>
        <c:axId val="343898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43899328"/>
        <c:crosses val="autoZero"/>
        <c:auto val="1"/>
        <c:lblAlgn val="ctr"/>
        <c:lblOffset val="100"/>
        <c:noMultiLvlLbl val="0"/>
      </c:catAx>
      <c:valAx>
        <c:axId val="343899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389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36167006901907"/>
          <c:y val="0.26217403898352681"/>
          <c:w val="0.15937907067172155"/>
          <c:h val="0.3157078394145069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A3467D-A668-4197-84BA-CD555C08ADEA}" type="datetimeFigureOut">
              <a:rPr lang="en-ZA"/>
              <a:pPr>
                <a:defRPr/>
              </a:pPr>
              <a:t>2015-05-04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D2826E-8009-47C6-B818-7C6D8E4A988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4329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0F4FD-C8BF-4EF0-BC02-E472E03213C8}" type="slidenum">
              <a:rPr lang="en-ZA" smtClean="0"/>
              <a:pPr>
                <a:defRPr/>
              </a:pPr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491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1B429-587F-4D45-A4A1-24459E45121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2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1B429-587F-4D45-A4A1-24459E45121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22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1B429-587F-4D45-A4A1-24459E45121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79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1B429-587F-4D45-A4A1-24459E45121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1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1B429-587F-4D45-A4A1-24459E45121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6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0F4FD-C8BF-4EF0-BC02-E472E03213C8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509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8BA-227E-4130-8D71-CB7F52880C17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651E3-9CA3-4FA7-BC00-D94D3767E4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C356-D04D-4BE3-B7B8-5E5C4B3435C5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211A-B244-4E54-A669-2A0535126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0D55-B912-49D1-8B75-8D7FC92BC89A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C53E2-E2CA-4D86-BEDA-A62BB0E16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ChangeArrowheads="1"/>
          </p:cNvSpPr>
          <p:nvPr/>
        </p:nvSpPr>
        <p:spPr bwMode="auto">
          <a:xfrm flipH="1">
            <a:off x="0" y="3317875"/>
            <a:ext cx="1187450" cy="105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-111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50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49A-8D9E-4583-A8F1-E462CDDE7240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31734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 Stander J - DMISA Sept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3FABD-1B11-4B91-9916-4FB5CD4BA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412D-6EE3-4F96-8FD1-2ED31156E775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244DB-A68F-4D80-9A2D-DD599C82E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96B0D-E127-4E18-878F-38C17DA152F0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AF60-B3E8-4869-975F-B9247C87A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7810-1A8C-4F65-8E18-3D567AB210DA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4200-5BF9-411C-9BF7-FF880BA5C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89A7-B4BE-421D-87B0-F870599F2594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DC3E-172A-4146-AD04-8A9205081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CDE0F-BB8E-462E-9C4E-D7A1DAD54256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EB545-213F-48CC-86A9-BCE2C8994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9989-5956-40FC-81F3-BEA219A9E2D7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EAB1-421C-4A81-A130-B7F7E2A0D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ED9A7-4DAE-4837-AE31-347756ADF5BA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23D24-D28F-4EEF-A5C8-A9E63EE21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EDBC5B-B85F-4C50-B05A-A09667351227}" type="datetime1">
              <a:rPr lang="en-US"/>
              <a:pPr>
                <a:defRPr/>
              </a:pPr>
              <a:t>5/4/2015</a:t>
            </a:fld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pt-BR"/>
              <a:t>Templ ref: PPT-ISO-colour.001   Doc Ref no:</a:t>
            </a:r>
            <a:endParaRPr lang="en-US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95D934-BA41-45CD-8A77-6C513B6FA9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2073172"/>
            <a:ext cx="9144000" cy="2513747"/>
          </a:xfrm>
          <a:prstGeom prst="rect">
            <a:avLst/>
          </a:prstGeom>
          <a:gradFill>
            <a:gsLst>
              <a:gs pos="0">
                <a:srgbClr val="FFFFFF">
                  <a:alpha val="60000"/>
                </a:srgbClr>
              </a:gs>
              <a:gs pos="85000">
                <a:srgbClr val="FFFFFF">
                  <a:alpha val="5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360000" tIns="72000" rIns="360000" bIns="7200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i="1" kern="0" dirty="0" smtClean="0">
                <a:ea typeface="+mn-ea"/>
                <a:cs typeface="+mn-cs"/>
              </a:rPr>
              <a:t>Weather and Climate: Building resilience and enhancing socio-economic applications</a:t>
            </a: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800" i="1" kern="0" dirty="0">
              <a:ea typeface="+mn-ea"/>
              <a:cs typeface="+mn-cs"/>
            </a:endParaRP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i="1" kern="0" dirty="0" smtClean="0">
                <a:ea typeface="+mn-ea"/>
                <a:cs typeface="+mn-cs"/>
              </a:rPr>
              <a:t>South African Weather Service</a:t>
            </a: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800" i="1" kern="0" dirty="0">
              <a:ea typeface="+mn-ea"/>
              <a:cs typeface="+mn-cs"/>
            </a:endParaRP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ZA" sz="2000" dirty="0" err="1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Nhlonipho</a:t>
            </a:r>
            <a:r>
              <a:rPr lang="en-ZA" sz="2000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Nhlabatsi &amp; </a:t>
            </a:r>
            <a:r>
              <a:rPr lang="en-ZA" sz="2000" dirty="0" err="1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Lochner</a:t>
            </a:r>
            <a:r>
              <a:rPr lang="en-ZA" sz="2000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Marais, 04 May 2015</a:t>
            </a:r>
            <a:r>
              <a:rPr lang="en-US" sz="2800" i="1" kern="0" dirty="0" smtClean="0">
                <a:ea typeface="+mn-ea"/>
                <a:cs typeface="+mn-cs"/>
              </a:rPr>
              <a:t/>
            </a:r>
            <a:br>
              <a:rPr lang="en-US" sz="2800" i="1" kern="0" dirty="0" smtClean="0">
                <a:ea typeface="+mn-ea"/>
                <a:cs typeface="+mn-cs"/>
              </a:rPr>
            </a:br>
            <a:endParaRPr lang="en-US" sz="1100" b="1" kern="0" dirty="0"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544" y="5393900"/>
            <a:ext cx="1444331" cy="135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165100" y="233940"/>
            <a:ext cx="8766175" cy="1557338"/>
          </a:xfr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Critical Success Factors for Resilience Building and enhanced applications</a:t>
            </a:r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2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 txBox="1">
            <a:spLocks/>
          </p:cNvSpPr>
          <p:nvPr/>
        </p:nvSpPr>
        <p:spPr bwMode="auto">
          <a:xfrm>
            <a:off x="165100" y="6499225"/>
            <a:ext cx="8229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3600" b="1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55575" y="1567543"/>
            <a:ext cx="8766175" cy="26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endParaRPr lang="en-ZA" sz="2300" b="1" kern="0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endParaRPr lang="en-ZA" sz="2300" b="1" i="1" kern="0" dirty="0" smtClean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endParaRPr lang="en-ZA" sz="2300" b="1" i="1" kern="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Building </a:t>
            </a: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societal resilience to changing weather and climate: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Observations infrastructure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and communications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u="sng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Prediction capability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Dissemination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Awareness</a:t>
            </a:r>
          </a:p>
          <a:p>
            <a:pPr algn="l" defTabSz="914400">
              <a:defRPr/>
            </a:pPr>
            <a:endParaRPr lang="en-ZA" sz="2300" b="1" i="1" kern="0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Applications: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Partnership/ cooperation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u="sng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Skills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62475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Templ ref: PPT-ISO-colour.001</a:t>
            </a:r>
          </a:p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   Doc Ref no: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SAWS-SEB-04 May 2015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84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165100" y="233940"/>
            <a:ext cx="8766175" cy="1185171"/>
          </a:xfr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Applications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2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 txBox="1">
            <a:spLocks/>
          </p:cNvSpPr>
          <p:nvPr/>
        </p:nvSpPr>
        <p:spPr bwMode="auto">
          <a:xfrm>
            <a:off x="165100" y="6499225"/>
            <a:ext cx="8229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3600" b="1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55575" y="1567543"/>
            <a:ext cx="8766175" cy="439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Now-casting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Short-Medium Range 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Seasonal forecasts 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Climate Change time scale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Agro meteorology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Hydrometeorology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Energy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DRR</a:t>
            </a:r>
            <a:endParaRPr lang="en-ZA" sz="2300" b="1" u="sng" kern="0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2475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Templ ref: PPT-ISO-colour.001</a:t>
            </a:r>
          </a:p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   Doc Ref no: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SAWS-SEB-04 May 2015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7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165100" y="233940"/>
            <a:ext cx="8766175" cy="1185171"/>
          </a:xfr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Background on economy and Known associated costs of SEB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2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 txBox="1">
            <a:spLocks/>
          </p:cNvSpPr>
          <p:nvPr/>
        </p:nvSpPr>
        <p:spPr bwMode="auto">
          <a:xfrm>
            <a:off x="165100" y="6499225"/>
            <a:ext cx="8229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3600" b="1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55575" y="1567543"/>
            <a:ext cx="8766175" cy="357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defTabSz="914400">
              <a:defRPr/>
            </a:pP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GDP and growth</a:t>
            </a:r>
          </a:p>
          <a:p>
            <a:pPr algn="l" defTabSz="914400">
              <a:defRPr/>
            </a:pP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</a:t>
            </a:r>
          </a:p>
          <a:p>
            <a:pPr algn="l" defTabSz="914400">
              <a:defRPr/>
            </a:pPr>
            <a:endParaRPr lang="en-ZA" sz="2300" b="1" i="1" kern="0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r>
              <a:rPr lang="en-ZA" sz="2300" b="1" i="1" kern="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Cost of weather &amp; climate disasters between 2000 &amp; 2009 @ R9.2b</a:t>
            </a:r>
            <a:endParaRPr lang="en-ZA" sz="2300" b="1" u="sng" kern="0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2475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Templ ref: PPT-ISO-colour.001</a:t>
            </a:r>
          </a:p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   Doc Ref no: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SAWS-SEB-04 May 2015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28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165100" y="233940"/>
            <a:ext cx="8766175" cy="1214850"/>
          </a:xfr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GDP Sectors, 1996 &amp; 2001 </a:t>
            </a:r>
            <a:b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(Constant 2005 prices)</a:t>
            </a:r>
            <a: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ZA" sz="3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2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 txBox="1">
            <a:spLocks/>
          </p:cNvSpPr>
          <p:nvPr/>
        </p:nvSpPr>
        <p:spPr bwMode="auto">
          <a:xfrm>
            <a:off x="165100" y="6499225"/>
            <a:ext cx="8229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3600" b="1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2475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Templ ref: PPT-ISO-colour.001</a:t>
            </a:r>
          </a:p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   Doc Ref no: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SAWS-SEB-04 May </a:t>
            </a:r>
            <a:r>
              <a:rPr lang="pt-BR" sz="1000" dirty="0">
                <a:solidFill>
                  <a:srgbClr val="000000"/>
                </a:solidFill>
                <a:latin typeface="Arial" charset="0"/>
              </a:rPr>
              <a:t>2015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13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5490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549955" y="93664"/>
            <a:ext cx="7977414" cy="732702"/>
          </a:xfrm>
        </p:spPr>
        <p:txBody>
          <a:bodyPr/>
          <a:lstStyle/>
          <a:p>
            <a:pPr>
              <a:defRPr/>
            </a:pPr>
            <a:r>
              <a:rPr lang="en-ZA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2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khm1.google.com/kh/v=92&amp;x=1&amp;y=1&amp;z=2&amp;s=Gali&amp;token=229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 txBox="1">
            <a:spLocks/>
          </p:cNvSpPr>
          <p:nvPr/>
        </p:nvSpPr>
        <p:spPr bwMode="auto">
          <a:xfrm>
            <a:off x="165100" y="6499225"/>
            <a:ext cx="8229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hangingPunct="0">
              <a:defRPr/>
            </a:pPr>
            <a:endParaRPr lang="en-US" sz="3600" b="1" kern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155575" y="1288474"/>
            <a:ext cx="8766175" cy="467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endParaRPr lang="en-ZA" sz="23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get input this training into a framework being developed to carry out SEB studies in SA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endParaRPr lang="en-ZA" sz="23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Professional information exchange in terms of techniques in other SEB studies elsewhere</a:t>
            </a: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endParaRPr lang="en-ZA" sz="23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r>
              <a:rPr lang="en-ZA" sz="23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the SADC Resource mobilization recommendation as envisaged by SADC countries </a:t>
            </a:r>
            <a:r>
              <a:rPr lang="en-ZA" sz="23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10-15 November 2013 in Johannesburg in a WMO</a:t>
            </a:r>
            <a:endParaRPr lang="en-ZA" sz="23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 defTabSz="914400">
              <a:buFont typeface="Arial" panose="020B0604020202020204" pitchFamily="34" charset="0"/>
              <a:buChar char="•"/>
              <a:defRPr/>
            </a:pPr>
            <a:endParaRPr lang="en-ZA" sz="16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endParaRPr lang="en-ZA" sz="23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 defTabSz="914400">
              <a:defRPr/>
            </a:pPr>
            <a:endParaRPr lang="en-ZA" sz="2300" b="1" i="1" kern="0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2662" y="595883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Templ ref: PPT-ISO-colour.001</a:t>
            </a:r>
          </a:p>
          <a:p>
            <a:pPr lvl="0" algn="ctr">
              <a:defRPr/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   Doc Ref no: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SAWS-SEB-04 May 2015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63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2033627"/>
            <a:ext cx="9144000" cy="2790746"/>
          </a:xfrm>
          <a:prstGeom prst="rect">
            <a:avLst/>
          </a:prstGeom>
          <a:gradFill>
            <a:gsLst>
              <a:gs pos="0">
                <a:srgbClr val="FFFFFF">
                  <a:alpha val="60000"/>
                </a:srgbClr>
              </a:gs>
              <a:gs pos="85000">
                <a:srgbClr val="FFFFFF">
                  <a:alpha val="5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360000" tIns="72000" rIns="360000" bIns="7200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i="1" kern="0" dirty="0"/>
              <a:t>Weather and Climate: Building resilience and enhancing socio-economic applications</a:t>
            </a: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800" i="1" kern="0" dirty="0">
              <a:ea typeface="+mn-ea"/>
              <a:cs typeface="+mn-cs"/>
            </a:endParaRP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i="1" kern="0" dirty="0" smtClean="0">
                <a:solidFill>
                  <a:srgbClr val="FF0000"/>
                </a:solidFill>
                <a:ea typeface="+mn-ea"/>
                <a:cs typeface="+mn-cs"/>
              </a:rPr>
              <a:t>END</a:t>
            </a: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800" i="1" kern="0" dirty="0">
              <a:solidFill>
                <a:srgbClr val="FF0000"/>
              </a:solidFill>
              <a:ea typeface="+mn-ea"/>
              <a:cs typeface="+mn-cs"/>
            </a:endParaRPr>
          </a:p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i="1" kern="0" dirty="0" smtClean="0">
                <a:solidFill>
                  <a:srgbClr val="FF0000"/>
                </a:solidFill>
                <a:ea typeface="+mn-ea"/>
                <a:cs typeface="+mn-cs"/>
              </a:rPr>
              <a:t>“Towards building climate resilience in South Africa”</a:t>
            </a:r>
            <a:br>
              <a:rPr lang="en-US" sz="2800" i="1" kern="0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en-US" sz="1100" b="1" kern="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544" y="5393900"/>
            <a:ext cx="1444331" cy="135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3173</TotalTime>
  <Words>240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Template</vt:lpstr>
      <vt:lpstr>PowerPoint Presentation</vt:lpstr>
      <vt:lpstr>Critical Success Factors for Resilience Building and enhanced applications </vt:lpstr>
      <vt:lpstr>Applications</vt:lpstr>
      <vt:lpstr>Background on economy and Known associated costs of SEB</vt:lpstr>
      <vt:lpstr>GDP Sectors, 1996 &amp; 2001  (Constant 2005 prices) 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Majodina</dc:creator>
  <cp:lastModifiedBy>Nhlabatsi</cp:lastModifiedBy>
  <cp:revision>256</cp:revision>
  <dcterms:created xsi:type="dcterms:W3CDTF">2012-09-03T09:15:14Z</dcterms:created>
  <dcterms:modified xsi:type="dcterms:W3CDTF">2015-05-04T06:31:44Z</dcterms:modified>
</cp:coreProperties>
</file>