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89282-DC7A-4B5B-884F-2CD31BC42CC6}" type="datetimeFigureOut">
              <a:rPr lang="en-US" smtClean="0"/>
              <a:t>24-Apr-15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348D0-63ED-427A-AB32-4EB60FEE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2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76D3-D5D3-404C-A8C3-7922F4077C30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AB0B-9B8C-494A-B3B5-1AA3187F30D9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F011-1E5B-49A7-9127-55F4A1CFF059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460A-F1FD-4B3B-9FC3-F4FB90A6E5EC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408F-4CE8-43C2-835F-BC39AB592CFE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EAED-87C6-4C32-BE84-D8A17E5EEE9C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1608-1C23-4FA9-A0AF-53F3A81D159A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8B9-E8D3-4F8B-86BD-C87183A900A6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EBAB-62E3-447C-8C01-4DE78F9ECFDB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E32D-D214-4EE2-82F0-31BDF8D2B682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9EB2-F0E1-4871-A786-BA8910006E83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F5AE1A5-06D8-4C1E-9949-98C833C7D393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1780108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Training Workshop on the Assessment of Social and Economic Benefits of Meteorological and Hydrological Services for Members of SADC</a:t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4</a:t>
            </a:r>
            <a:r>
              <a:rPr lang="en-US" sz="2800" baseline="30000" dirty="0" smtClean="0">
                <a:solidFill>
                  <a:srgbClr val="FFFF00"/>
                </a:solidFill>
              </a:rPr>
              <a:t>th</a:t>
            </a:r>
            <a:r>
              <a:rPr lang="en-US" sz="2800" dirty="0" smtClean="0">
                <a:solidFill>
                  <a:srgbClr val="FFFF00"/>
                </a:solidFill>
              </a:rPr>
              <a:t> – 8</a:t>
            </a:r>
            <a:r>
              <a:rPr lang="en-US" sz="2800" baseline="30000" dirty="0" smtClean="0">
                <a:solidFill>
                  <a:srgbClr val="FFFF00"/>
                </a:solidFill>
              </a:rPr>
              <a:t>th</a:t>
            </a:r>
            <a:r>
              <a:rPr lang="en-US" sz="2800" dirty="0" smtClean="0">
                <a:solidFill>
                  <a:srgbClr val="FFFF00"/>
                </a:solidFill>
              </a:rPr>
              <a:t> May 2015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Seychelles Meteorological Services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AC2D0-5E1D-4C98-B20D-F89BDB38A9D5}" type="datetime2">
              <a:rPr lang="en-US" sz="1200" b="1" smtClean="0">
                <a:solidFill>
                  <a:srgbClr val="00B0F0"/>
                </a:solidFill>
              </a:rPr>
              <a:t>Friday, April 24, 2015</a:t>
            </a:fld>
            <a:endParaRPr lang="en-US" sz="1200" b="1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42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rgbClr val="92D050"/>
              </a:solidFill>
            </a:endParaRPr>
          </a:p>
          <a:p>
            <a:r>
              <a:rPr lang="en-US" b="1" dirty="0" smtClean="0">
                <a:solidFill>
                  <a:srgbClr val="92D050"/>
                </a:solidFill>
              </a:rPr>
              <a:t>We do not have copies of other climate related damages for other years but we obtained a copy for that of 2013 caused by tropical cyclone ‘Felleng’ in 2013. The estimated cost amounted to 8.4 million dollars.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460A-F1FD-4B3B-9FC3-F4FB90A6E5EC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2527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Estimate of climate related damages (total amount in USD and/or percentage of GDP)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38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Chantale Bijoux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Meteorologist and in charge of Public Weather Services Unit.</a:t>
            </a:r>
          </a:p>
          <a:p>
            <a:pPr marL="0" indent="0">
              <a:buNone/>
            </a:pPr>
            <a:r>
              <a:rPr lang="en-US" b="1" dirty="0" smtClean="0"/>
              <a:t>E-mail address: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c.bijoux@meteo.gov.sc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- - - - - - - - - - - - - - - - - - - - - - - -- - - - - - - - - - - - - - - - - - - - - - - - - - - - - - - - -- - - -</a:t>
            </a:r>
            <a:r>
              <a:rPr lang="en-US" dirty="0" smtClean="0"/>
              <a:t> -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Francois Albert: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Meteorologist and in charge of Early Warning Unit</a:t>
            </a:r>
          </a:p>
          <a:p>
            <a:pPr marL="0" indent="0">
              <a:buNone/>
            </a:pPr>
            <a:r>
              <a:rPr lang="en-US" b="1" dirty="0" smtClean="0"/>
              <a:t>E-mail address: </a:t>
            </a:r>
            <a:r>
              <a:rPr lang="en-US" b="1" dirty="0" smtClean="0">
                <a:solidFill>
                  <a:schemeClr val="tx1"/>
                </a:solidFill>
              </a:rPr>
              <a:t>f.albert@meteo.gov.sc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- - - - - - - - - - - - - - - - - - - - - - - - - - - - - - - - - - - - - - - - - - - - - - - - - - - - - - - - - - - - -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Marcel Belmont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Senior Meteorological Technician in charge of Data Management</a:t>
            </a:r>
          </a:p>
          <a:p>
            <a:pPr marL="0" indent="0">
              <a:buNone/>
            </a:pPr>
            <a:r>
              <a:rPr lang="en-US" b="1" dirty="0" smtClean="0"/>
              <a:t>E-mail address: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m.belmont@meteo.gov.sc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460A-F1FD-4B3B-9FC3-F4FB90A6E5EC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 Office representatives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21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72813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Location of Mahe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800600" y="1752600"/>
            <a:ext cx="4114800" cy="24214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Mahe the main island in the Seychelles group is located at 4°. 40 South by 55°.31 East .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9EB2-F0E1-4871-A786-BA8910006E83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AutoShape 2" descr="Image result for western indian ocean islan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71" b="8971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9206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4038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Population: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92D050"/>
                </a:solidFill>
              </a:rPr>
              <a:t>91650 (July estimate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Latest annual GDP: </a:t>
            </a:r>
            <a:r>
              <a:rPr lang="en-US" b="1" dirty="0" smtClean="0">
                <a:solidFill>
                  <a:srgbClr val="92D050"/>
                </a:solidFill>
              </a:rPr>
              <a:t>$25,000</a:t>
            </a:r>
          </a:p>
          <a:p>
            <a:r>
              <a:rPr lang="en-US" b="1" dirty="0" smtClean="0"/>
              <a:t>Composition of GDP</a:t>
            </a:r>
            <a:r>
              <a:rPr lang="en-US" b="1" dirty="0" smtClean="0">
                <a:solidFill>
                  <a:srgbClr val="92D050"/>
                </a:solidFill>
              </a:rPr>
              <a:t>:-(Agriculture:2%, Industry:18.7%, Serrvices:79.4%)</a:t>
            </a:r>
          </a:p>
          <a:p>
            <a:r>
              <a:rPr lang="en-US" b="1" dirty="0" smtClean="0"/>
              <a:t>Main Industries: </a:t>
            </a:r>
            <a:r>
              <a:rPr lang="en-US" b="1" dirty="0" smtClean="0">
                <a:solidFill>
                  <a:srgbClr val="92D050"/>
                </a:solidFill>
              </a:rPr>
              <a:t>Fishing, Tourism and Beverages 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b="1" dirty="0" smtClean="0"/>
              <a:t>Main climate: </a:t>
            </a:r>
            <a:r>
              <a:rPr lang="en-US" b="1" dirty="0" smtClean="0">
                <a:solidFill>
                  <a:srgbClr val="92D050"/>
                </a:solidFill>
              </a:rPr>
              <a:t>Tropical Marine, very humid. The cooler season is during the South East monsoon (May to October) and the warmer season is during the North West monsoon (November to April) 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Annual Average: </a:t>
            </a:r>
            <a:r>
              <a:rPr lang="en-US" b="1" dirty="0" smtClean="0">
                <a:solidFill>
                  <a:srgbClr val="92D050"/>
                </a:solidFill>
              </a:rPr>
              <a:t>Max Temperature: 30.0°C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Annual Average: </a:t>
            </a:r>
            <a:r>
              <a:rPr lang="en-US" b="1" dirty="0" smtClean="0">
                <a:solidFill>
                  <a:srgbClr val="92D050"/>
                </a:solidFill>
              </a:rPr>
              <a:t>Min Temperature: 24.7°C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Annual Average Ordinary Temperature: </a:t>
            </a:r>
            <a:r>
              <a:rPr lang="en-US" b="1" dirty="0" smtClean="0">
                <a:solidFill>
                  <a:srgbClr val="92D050"/>
                </a:solidFill>
              </a:rPr>
              <a:t>27.1°C</a:t>
            </a:r>
          </a:p>
          <a:p>
            <a:endParaRPr lang="en-US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*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smtClean="0"/>
              <a:t>Weather related hazards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92D050"/>
                </a:solidFill>
              </a:rPr>
              <a:t>Tropical Storms/Cyclones, Flooding, Landslides, Strong Winds and Drought.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460A-F1FD-4B3B-9FC3-F4FB90A6E5EC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facts on the Seychelles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03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The Seychelles National Meteorological Services falls under the division of Climate Affairs, Adaptation Information Services within the Ministry of Environment and Energy.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The SNMS provides weather and climate services for the safety and well-being of the community.</a:t>
            </a:r>
          </a:p>
          <a:p>
            <a:r>
              <a:rPr lang="en-US" b="1" dirty="0" smtClean="0"/>
              <a:t>Number of Staff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92D050"/>
                </a:solidFill>
              </a:rPr>
              <a:t>30</a:t>
            </a:r>
          </a:p>
          <a:p>
            <a:r>
              <a:rPr lang="en-US" b="1" dirty="0" smtClean="0"/>
              <a:t>Annual Budget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92D050"/>
                </a:solidFill>
              </a:rPr>
              <a:t>SCR 4 million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460A-F1FD-4B3B-9FC3-F4FB90A6E5EC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Background on the Met Services Organization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38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72533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Range of products and services provided and main sectors that use them</a:t>
            </a:r>
            <a:r>
              <a:rPr lang="en-US" sz="2000" dirty="0" smtClean="0"/>
              <a:t>: </a:t>
            </a:r>
            <a:r>
              <a:rPr lang="en-US" sz="2000" b="1" dirty="0" smtClean="0">
                <a:solidFill>
                  <a:srgbClr val="92D050"/>
                </a:solidFill>
              </a:rPr>
              <a:t>Forecasts (Seasonal, Marine, Area, Aviation, Data)</a:t>
            </a:r>
            <a:endParaRPr lang="en-US" sz="2000" b="1" dirty="0">
              <a:solidFill>
                <a:srgbClr val="92D050"/>
              </a:solidFill>
            </a:endParaRPr>
          </a:p>
          <a:p>
            <a:endParaRPr lang="en-US" sz="2000" b="1" dirty="0" smtClean="0">
              <a:solidFill>
                <a:srgbClr val="92D050"/>
              </a:solidFill>
            </a:endParaRPr>
          </a:p>
          <a:p>
            <a:r>
              <a:rPr lang="en-US" sz="1800" b="1" u="sng" dirty="0" smtClean="0"/>
              <a:t>Estimated costs</a:t>
            </a:r>
          </a:p>
          <a:p>
            <a:r>
              <a:rPr lang="en-US" sz="1800" b="1" dirty="0" smtClean="0"/>
              <a:t>(a) Observing systems: </a:t>
            </a:r>
            <a:r>
              <a:rPr lang="en-US" sz="1800" b="1" dirty="0" smtClean="0">
                <a:solidFill>
                  <a:srgbClr val="92D050"/>
                </a:solidFill>
              </a:rPr>
              <a:t>To be discussed</a:t>
            </a:r>
          </a:p>
          <a:p>
            <a:r>
              <a:rPr lang="en-US" sz="1800" b="1" dirty="0" smtClean="0"/>
              <a:t>(b) Forecasting:                 </a:t>
            </a:r>
            <a:r>
              <a:rPr lang="en-US" sz="1800" b="1" dirty="0" smtClean="0">
                <a:solidFill>
                  <a:srgbClr val="92D050"/>
                </a:solidFill>
              </a:rPr>
              <a:t>“    “       “</a:t>
            </a:r>
          </a:p>
          <a:p>
            <a:r>
              <a:rPr lang="en-US" sz="1800" b="1" dirty="0" smtClean="0"/>
              <a:t>(c) Climatology</a:t>
            </a:r>
            <a:r>
              <a:rPr lang="en-US" sz="1800" b="1" dirty="0"/>
              <a:t>:                 </a:t>
            </a:r>
            <a:r>
              <a:rPr lang="en-US" sz="1800" b="1" dirty="0">
                <a:solidFill>
                  <a:srgbClr val="92D050"/>
                </a:solidFill>
              </a:rPr>
              <a:t>“    “       “</a:t>
            </a:r>
          </a:p>
          <a:p>
            <a:pPr marL="0" indent="0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*  (d) Tech support</a:t>
            </a:r>
            <a:r>
              <a:rPr lang="en-US" sz="1800" b="1" dirty="0"/>
              <a:t>:               </a:t>
            </a:r>
            <a:r>
              <a:rPr lang="en-US" sz="1800" b="1" dirty="0">
                <a:solidFill>
                  <a:srgbClr val="92D050"/>
                </a:solidFill>
              </a:rPr>
              <a:t>“    “       “</a:t>
            </a:r>
          </a:p>
          <a:p>
            <a:pPr marL="0" indent="0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*   (c) Admin: </a:t>
            </a:r>
            <a:r>
              <a:rPr lang="en-US" sz="1800" b="1" dirty="0"/>
              <a:t>                        </a:t>
            </a:r>
            <a:r>
              <a:rPr lang="en-US" sz="1800" b="1" dirty="0" smtClean="0"/>
              <a:t>  </a:t>
            </a:r>
            <a:r>
              <a:rPr lang="en-US" sz="1800" b="1" dirty="0">
                <a:solidFill>
                  <a:srgbClr val="92D050"/>
                </a:solidFill>
              </a:rPr>
              <a:t>“    “       “</a:t>
            </a:r>
          </a:p>
          <a:p>
            <a:pPr marL="0" indent="0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*     (d) Others</a:t>
            </a:r>
            <a:r>
              <a:rPr lang="en-US" sz="1800" b="1" dirty="0"/>
              <a:t>:                      </a:t>
            </a:r>
            <a:r>
              <a:rPr lang="en-US" sz="1800" b="1" dirty="0" smtClean="0"/>
              <a:t>   </a:t>
            </a:r>
            <a:r>
              <a:rPr lang="en-US" sz="1800" b="1" dirty="0">
                <a:solidFill>
                  <a:srgbClr val="92D050"/>
                </a:solidFill>
              </a:rPr>
              <a:t>“    “       “</a:t>
            </a:r>
          </a:p>
          <a:p>
            <a:r>
              <a:rPr lang="en-US" sz="1800" b="1" dirty="0" smtClean="0"/>
              <a:t> </a:t>
            </a:r>
            <a:endParaRPr lang="en-US" sz="1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460A-F1FD-4B3B-9FC3-F4FB90A6E5EC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Background on the Met Services </a:t>
            </a:r>
            <a:r>
              <a:rPr lang="en-US" sz="3200" dirty="0" smtClean="0"/>
              <a:t>Organization</a:t>
            </a:r>
            <a:br>
              <a:rPr lang="en-US" sz="3200" dirty="0" smtClean="0"/>
            </a:br>
            <a:r>
              <a:rPr lang="en-US" sz="3200" dirty="0" smtClean="0"/>
              <a:t>(continued...)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901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Main sectors that use the products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92D050"/>
                </a:solidFill>
              </a:rPr>
              <a:t>Aviation, Fisheries</a:t>
            </a:r>
            <a:r>
              <a:rPr lang="en-US" b="1" dirty="0" smtClean="0">
                <a:solidFill>
                  <a:srgbClr val="92D050"/>
                </a:solidFill>
              </a:rPr>
              <a:t>, </a:t>
            </a:r>
            <a:r>
              <a:rPr lang="en-US" b="1" dirty="0" smtClean="0">
                <a:solidFill>
                  <a:srgbClr val="92D050"/>
                </a:solidFill>
              </a:rPr>
              <a:t>Insurance, Tourism, Private sector, Contractors, </a:t>
            </a:r>
            <a:r>
              <a:rPr lang="en-US" b="1" dirty="0" smtClean="0">
                <a:solidFill>
                  <a:srgbClr val="92D050"/>
                </a:solidFill>
              </a:rPr>
              <a:t>Educational Institutions</a:t>
            </a:r>
            <a:endParaRPr lang="en-US" b="1" dirty="0" smtClean="0">
              <a:solidFill>
                <a:srgbClr val="92D050"/>
              </a:solidFill>
            </a:endParaRPr>
          </a:p>
          <a:p>
            <a:r>
              <a:rPr lang="en-US" b="1" dirty="0" smtClean="0"/>
              <a:t>One sector where our organization is strong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92D050"/>
                </a:solidFill>
              </a:rPr>
              <a:t>Aviation and Seasonal Forecasts</a:t>
            </a:r>
          </a:p>
          <a:p>
            <a:pPr marL="0" indent="0">
              <a:buNone/>
            </a:pPr>
            <a:r>
              <a:rPr lang="en-US" dirty="0" smtClean="0"/>
              <a:t>* </a:t>
            </a:r>
            <a:r>
              <a:rPr lang="en-US" b="1" dirty="0" smtClean="0"/>
              <a:t>One sector where our organization is weak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92D050"/>
                </a:solidFill>
              </a:rPr>
              <a:t>Agriculture and Marine due to lack of human capacity.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460A-F1FD-4B3B-9FC3-F4FB90A6E5EC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Background on the Met Services Organization</a:t>
            </a:r>
            <a:br>
              <a:rPr lang="en-US" sz="3200" dirty="0"/>
            </a:br>
            <a:r>
              <a:rPr lang="en-US" sz="3200" dirty="0"/>
              <a:t>(continued...)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73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Significant funding gaps or new products/services you are seeking funding to development</a:t>
            </a:r>
            <a:r>
              <a:rPr lang="en-US" b="1" dirty="0" smtClean="0">
                <a:solidFill>
                  <a:srgbClr val="92D050"/>
                </a:solidFill>
              </a:rPr>
              <a:t>: New equipment and software in order to better the forecasts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b="1" dirty="0" smtClean="0"/>
              <a:t>Main funding sources for operations and capital equipment (e.g. have you received support from donors or  MDBs to purchase capital?) 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92D050"/>
                </a:solidFill>
              </a:rPr>
              <a:t>Under projects but not on a regular basis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460A-F1FD-4B3B-9FC3-F4FB90A6E5EC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Background on the Met Services Organization</a:t>
            </a:r>
            <a:br>
              <a:rPr lang="en-US" sz="3200" dirty="0"/>
            </a:br>
            <a:r>
              <a:rPr lang="en-US" sz="3200" dirty="0"/>
              <a:t>(continued...)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08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Expectations from Workshop</a:t>
            </a:r>
            <a:endParaRPr lang="en-US" b="1" u="sng" dirty="0"/>
          </a:p>
          <a:p>
            <a:r>
              <a:rPr lang="en-US" b="1" dirty="0" smtClean="0">
                <a:solidFill>
                  <a:srgbClr val="92D050"/>
                </a:solidFill>
              </a:rPr>
              <a:t>From the knowledge gained in the workshop we will be able to relate our different services and products to our available resources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460A-F1FD-4B3B-9FC3-F4FB90A6E5EC}" type="datetime2">
              <a:rPr lang="en-US" smtClean="0"/>
              <a:t>Friday, April 24, 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Background on the Met Services Organization</a:t>
            </a:r>
            <a:br>
              <a:rPr lang="en-US" sz="3200" dirty="0"/>
            </a:br>
            <a:r>
              <a:rPr lang="en-US" sz="3200" dirty="0"/>
              <a:t>(continued...)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92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200</TotalTime>
  <Words>703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Training Workshop on the Assessment of Social and Economic Benefits of Meteorological and Hydrological Services for Members of SADC 4th – 8th May 2015</vt:lpstr>
      <vt:lpstr>Met Office representatives</vt:lpstr>
      <vt:lpstr>Location of Mahe</vt:lpstr>
      <vt:lpstr>Some facts on the Seychelles</vt:lpstr>
      <vt:lpstr>Background on the Met Services Organization</vt:lpstr>
      <vt:lpstr>Background on the Met Services Organization (continued...)</vt:lpstr>
      <vt:lpstr>Background on the Met Services Organization (continued...)</vt:lpstr>
      <vt:lpstr>Background on the Met Services Organization (continued...)</vt:lpstr>
      <vt:lpstr>Background on the Met Services Organization (continued...) </vt:lpstr>
      <vt:lpstr>Estimate of climate related damages (total amount in USD and/or percentage of GDP)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Workshop on the Assessment of Social and Economic Benefits of Meteorological and Hydrological Services for Members of SADC</dc:title>
  <dc:creator>ADMIN</dc:creator>
  <cp:lastModifiedBy>acer</cp:lastModifiedBy>
  <cp:revision>23</cp:revision>
  <dcterms:created xsi:type="dcterms:W3CDTF">2006-08-16T00:00:00Z</dcterms:created>
  <dcterms:modified xsi:type="dcterms:W3CDTF">2015-04-24T11:34:33Z</dcterms:modified>
</cp:coreProperties>
</file>