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4305" r:id="rId3"/>
  </p:sldMasterIdLst>
  <p:notesMasterIdLst>
    <p:notesMasterId r:id="rId14"/>
  </p:notesMasterIdLst>
  <p:handoutMasterIdLst>
    <p:handoutMasterId r:id="rId15"/>
  </p:handoutMasterIdLst>
  <p:sldIdLst>
    <p:sldId id="263" r:id="rId4"/>
    <p:sldId id="383" r:id="rId5"/>
    <p:sldId id="447" r:id="rId6"/>
    <p:sldId id="359" r:id="rId7"/>
    <p:sldId id="367" r:id="rId8"/>
    <p:sldId id="375" r:id="rId9"/>
    <p:sldId id="449" r:id="rId10"/>
    <p:sldId id="452" r:id="rId11"/>
    <p:sldId id="450" r:id="rId12"/>
    <p:sldId id="448" r:id="rId13"/>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66"/>
    <a:srgbClr val="008000"/>
    <a:srgbClr val="FF00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8" autoAdjust="0"/>
    <p:restoredTop sz="86429" autoAdjust="0"/>
  </p:normalViewPr>
  <p:slideViewPr>
    <p:cSldViewPr>
      <p:cViewPr>
        <p:scale>
          <a:sx n="66" d="100"/>
          <a:sy n="66" d="100"/>
        </p:scale>
        <p:origin x="1456"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‹nº›</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‹nº›</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600" dirty="0" smtClean="0">
                <a:solidFill>
                  <a:srgbClr val="002060"/>
                </a:solidFill>
              </a:rPr>
              <a:t>Dramatic developments in weather forecasting science over the past two decades – advances in monitoring and NWP and Ensemble Prediction Systems (EPS),</a:t>
            </a:r>
          </a:p>
          <a:p>
            <a:pPr>
              <a:lnSpc>
                <a:spcPct val="90000"/>
              </a:lnSpc>
            </a:pPr>
            <a:r>
              <a:rPr lang="en-US" altLang="en-US" sz="600" dirty="0" smtClean="0">
                <a:solidFill>
                  <a:srgbClr val="002060"/>
                </a:solidFill>
              </a:rPr>
              <a:t>leading to improved alerting of weather hazards, at increased lead-times of warnings </a:t>
            </a:r>
          </a:p>
          <a:p>
            <a:pPr>
              <a:lnSpc>
                <a:spcPct val="90000"/>
              </a:lnSpc>
            </a:pPr>
            <a:r>
              <a:rPr lang="en-US" altLang="en-US" sz="700" dirty="0" smtClean="0">
                <a:solidFill>
                  <a:srgbClr val="FF0000"/>
                </a:solidFill>
              </a:rPr>
              <a:t>Developing countries, LDCs, saw little progress due to limited budgets, failing infrastructure, inadequate guidance and expertise,  </a:t>
            </a:r>
          </a:p>
          <a:p>
            <a:pPr>
              <a:lnSpc>
                <a:spcPct val="90000"/>
              </a:lnSpc>
            </a:pPr>
            <a:r>
              <a:rPr lang="en-US" altLang="en-US" sz="700" dirty="0" smtClean="0">
                <a:solidFill>
                  <a:srgbClr val="FF0000"/>
                </a:solidFill>
              </a:rPr>
              <a:t>increasing gap in application of advanced technology (NWP, EPS) in early warnings </a:t>
            </a:r>
          </a:p>
          <a:p>
            <a:pPr>
              <a:lnSpc>
                <a:spcPct val="90000"/>
              </a:lnSpc>
            </a:pPr>
            <a:r>
              <a:rPr lang="en-US" altLang="en-US" sz="600" dirty="0" smtClean="0">
                <a:solidFill>
                  <a:srgbClr val="001D58"/>
                </a:solidFill>
              </a:rPr>
              <a:t>WMO SWFDP attempts to close this gap by increasing availability, and developing capacity to use existing NWP and EPS in countries where it is not effectively used. It applies the ‘Cascading Forecasting Process’ (global to regional to national to users) through regional frameworks (where a regional </a:t>
            </a:r>
            <a:r>
              <a:rPr lang="en-US" altLang="en-US" sz="600" dirty="0" err="1" smtClean="0">
                <a:solidFill>
                  <a:srgbClr val="001D58"/>
                </a:solidFill>
              </a:rPr>
              <a:t>centre</a:t>
            </a:r>
            <a:r>
              <a:rPr lang="en-US" altLang="en-US" sz="600" dirty="0" smtClean="0">
                <a:solidFill>
                  <a:srgbClr val="001D58"/>
                </a:solidFill>
              </a:rPr>
              <a:t> provides forecast guidance to a group of like-countries in a geographical region, with the supported by global </a:t>
            </a:r>
            <a:r>
              <a:rPr lang="en-US" altLang="en-US" sz="600" dirty="0" err="1" smtClean="0">
                <a:solidFill>
                  <a:srgbClr val="001D58"/>
                </a:solidFill>
              </a:rPr>
              <a:t>centres</a:t>
            </a:r>
            <a:r>
              <a:rPr lang="en-US" altLang="en-US" sz="600" dirty="0" smtClean="0">
                <a:solidFill>
                  <a:srgbClr val="001D58"/>
                </a:solidFill>
              </a:rPr>
              <a:t>).</a:t>
            </a:r>
          </a:p>
          <a:p>
            <a:endParaRPr lang="en-US" altLang="en-US" dirty="0" smtClean="0"/>
          </a:p>
        </p:txBody>
      </p:sp>
    </p:spTree>
    <p:extLst>
      <p:ext uri="{BB962C8B-B14F-4D97-AF65-F5344CB8AC3E}">
        <p14:creationId xmlns:p14="http://schemas.microsoft.com/office/powerpoint/2010/main" val="44272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3</a:t>
            </a:fld>
            <a:endParaRPr lang="en-US" altLang="en-US"/>
          </a:p>
        </p:txBody>
      </p:sp>
    </p:spTree>
    <p:extLst>
      <p:ext uri="{BB962C8B-B14F-4D97-AF65-F5344CB8AC3E}">
        <p14:creationId xmlns:p14="http://schemas.microsoft.com/office/powerpoint/2010/main" val="32231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latin typeface="Times" pitchFamily="18" charset="0"/>
              </a:rPr>
              <a:t>SWFDP </a:t>
            </a:r>
            <a:r>
              <a:rPr lang="fr-CH" altLang="en-US" dirty="0" err="1" smtClean="0">
                <a:latin typeface="Times" pitchFamily="18" charset="0"/>
              </a:rPr>
              <a:t>represents</a:t>
            </a:r>
            <a:r>
              <a:rPr lang="fr-CH" altLang="en-US" dirty="0" smtClean="0">
                <a:latin typeface="Times" pitchFamily="18" charset="0"/>
              </a:rPr>
              <a:t> a </a:t>
            </a:r>
            <a:r>
              <a:rPr lang="fr-CH" altLang="en-US" dirty="0" err="1" smtClean="0">
                <a:latin typeface="Times" pitchFamily="18" charset="0"/>
              </a:rPr>
              <a:t>systematic</a:t>
            </a:r>
            <a:r>
              <a:rPr lang="fr-CH" altLang="en-US" dirty="0" smtClean="0">
                <a:latin typeface="Times" pitchFamily="18" charset="0"/>
              </a:rPr>
              <a:t> </a:t>
            </a:r>
            <a:r>
              <a:rPr lang="fr-CH" altLang="en-US" dirty="0" err="1" smtClean="0">
                <a:latin typeface="Times" pitchFamily="18" charset="0"/>
              </a:rPr>
              <a:t>approch</a:t>
            </a:r>
            <a:r>
              <a:rPr lang="fr-CH" altLang="en-US" dirty="0" smtClean="0">
                <a:latin typeface="Times" pitchFamily="18" charset="0"/>
              </a:rPr>
              <a:t> for </a:t>
            </a:r>
            <a:r>
              <a:rPr lang="fr-CH" altLang="en-US" dirty="0" err="1" smtClean="0">
                <a:latin typeface="Times" pitchFamily="18" charset="0"/>
              </a:rPr>
              <a:t>buiding</a:t>
            </a:r>
            <a:r>
              <a:rPr lang="fr-CH" altLang="en-US" dirty="0" smtClean="0">
                <a:latin typeface="Times" pitchFamily="18" charset="0"/>
              </a:rPr>
              <a:t> </a:t>
            </a:r>
            <a:r>
              <a:rPr lang="fr-CH" altLang="en-US" dirty="0" err="1" smtClean="0">
                <a:latin typeface="Times" pitchFamily="18" charset="0"/>
              </a:rPr>
              <a:t>capacity</a:t>
            </a:r>
            <a:r>
              <a:rPr lang="fr-CH" altLang="en-US" dirty="0" smtClean="0">
                <a:latin typeface="Times" pitchFamily="18" charset="0"/>
              </a:rPr>
              <a:t> and for </a:t>
            </a:r>
            <a:r>
              <a:rPr lang="fr-CH" altLang="en-US" dirty="0" err="1" smtClean="0">
                <a:latin typeface="Times" pitchFamily="18" charset="0"/>
              </a:rPr>
              <a:t>transfering</a:t>
            </a:r>
            <a:r>
              <a:rPr lang="fr-CH" altLang="en-US" dirty="0" smtClean="0">
                <a:latin typeface="Times" pitchFamily="18" charset="0"/>
              </a:rPr>
              <a:t> </a:t>
            </a:r>
            <a:r>
              <a:rPr lang="fr-CH" altLang="en-US" dirty="0" err="1" smtClean="0">
                <a:latin typeface="Times" pitchFamily="18" charset="0"/>
              </a:rPr>
              <a:t>knowledge</a:t>
            </a:r>
            <a:r>
              <a:rPr lang="fr-CH" altLang="en-US" dirty="0" smtClean="0">
                <a:latin typeface="Times" pitchFamily="18" charset="0"/>
              </a:rPr>
              <a:t> and </a:t>
            </a:r>
            <a:r>
              <a:rPr lang="fr-CH" altLang="en-US" dirty="0" err="1" smtClean="0">
                <a:latin typeface="Times" pitchFamily="18" charset="0"/>
              </a:rPr>
              <a:t>skills</a:t>
            </a:r>
            <a:r>
              <a:rPr lang="fr-CH" altLang="en-US" dirty="0" smtClean="0">
                <a:latin typeface="Times" pitchFamily="18" charset="0"/>
              </a:rPr>
              <a:t> to </a:t>
            </a:r>
            <a:r>
              <a:rPr lang="fr-CH" altLang="en-US" dirty="0" err="1" smtClean="0">
                <a:latin typeface="Times" pitchFamily="18" charset="0"/>
              </a:rPr>
              <a:t>operational</a:t>
            </a:r>
            <a:r>
              <a:rPr lang="fr-CH" altLang="en-US" dirty="0" smtClean="0">
                <a:latin typeface="Times" pitchFamily="18" charset="0"/>
              </a:rPr>
              <a:t> </a:t>
            </a:r>
            <a:r>
              <a:rPr lang="fr-CH" altLang="en-US" dirty="0" err="1" smtClean="0">
                <a:latin typeface="Times" pitchFamily="18" charset="0"/>
              </a:rPr>
              <a:t>weather</a:t>
            </a:r>
            <a:r>
              <a:rPr lang="fr-CH" altLang="en-US" dirty="0" smtClean="0">
                <a:latin typeface="Times" pitchFamily="18" charset="0"/>
              </a:rPr>
              <a:t> </a:t>
            </a:r>
            <a:r>
              <a:rPr lang="fr-CH" altLang="en-US" dirty="0" err="1" smtClean="0">
                <a:latin typeface="Times" pitchFamily="18" charset="0"/>
              </a:rPr>
              <a:t>forecasting</a:t>
            </a:r>
            <a:r>
              <a:rPr lang="fr-CH" altLang="en-US" dirty="0" smtClean="0">
                <a:latin typeface="Times" pitchFamily="18" charset="0"/>
              </a:rPr>
              <a:t> teams </a:t>
            </a:r>
            <a:r>
              <a:rPr lang="fr-CH" altLang="en-US" dirty="0" err="1" smtClean="0">
                <a:latin typeface="Times" pitchFamily="18" charset="0"/>
              </a:rPr>
              <a:t>across</a:t>
            </a:r>
            <a:r>
              <a:rPr lang="fr-CH" altLang="en-US" dirty="0" smtClean="0">
                <a:latin typeface="Times" pitchFamily="18" charset="0"/>
              </a:rPr>
              <a:t> the NMHS </a:t>
            </a:r>
            <a:r>
              <a:rPr lang="fr-CH" altLang="en-US" dirty="0" err="1" smtClean="0">
                <a:latin typeface="Times" pitchFamily="18" charset="0"/>
              </a:rPr>
              <a:t>community</a:t>
            </a:r>
            <a:endParaRPr lang="fr-CH" altLang="en-US" dirty="0" smtClean="0">
              <a:latin typeface="Times" pitchFamily="18" charset="0"/>
            </a:endParaRPr>
          </a:p>
          <a:p>
            <a:r>
              <a:rPr lang="fr-CH" altLang="en-US" dirty="0" smtClean="0">
                <a:latin typeface="Times" pitchFamily="18" charset="0"/>
              </a:rPr>
              <a:t>Introduction of new </a:t>
            </a:r>
            <a:r>
              <a:rPr lang="fr-CH" altLang="en-US" dirty="0" err="1" smtClean="0">
                <a:latin typeface="Times" pitchFamily="18" charset="0"/>
              </a:rPr>
              <a:t>proven</a:t>
            </a:r>
            <a:r>
              <a:rPr lang="fr-CH" altLang="en-US" dirty="0" smtClean="0">
                <a:latin typeface="Times" pitchFamily="18" charset="0"/>
              </a:rPr>
              <a:t> </a:t>
            </a:r>
            <a:r>
              <a:rPr lang="fr-CH" altLang="en-US" dirty="0" err="1" smtClean="0">
                <a:latin typeface="Times" pitchFamily="18" charset="0"/>
              </a:rPr>
              <a:t>products</a:t>
            </a:r>
            <a:r>
              <a:rPr lang="fr-CH" altLang="en-US" dirty="0" smtClean="0">
                <a:latin typeface="Times" pitchFamily="18" charset="0"/>
              </a:rPr>
              <a:t>, </a:t>
            </a:r>
            <a:r>
              <a:rPr lang="fr-CH" altLang="en-US" dirty="0" err="1" smtClean="0">
                <a:latin typeface="Times" pitchFamily="18" charset="0"/>
              </a:rPr>
              <a:t>enhancements</a:t>
            </a:r>
            <a:r>
              <a:rPr lang="fr-CH" altLang="en-US" dirty="0" smtClean="0">
                <a:latin typeface="Times" pitchFamily="18" charset="0"/>
              </a:rPr>
              <a:t> to the </a:t>
            </a:r>
            <a:r>
              <a:rPr lang="fr-CH" altLang="en-US" dirty="0" err="1" smtClean="0">
                <a:latin typeface="Times" pitchFamily="18" charset="0"/>
              </a:rPr>
              <a:t>forecasting</a:t>
            </a:r>
            <a:r>
              <a:rPr lang="fr-CH" altLang="en-US" dirty="0" smtClean="0">
                <a:latin typeface="Times" pitchFamily="18" charset="0"/>
              </a:rPr>
              <a:t> </a:t>
            </a:r>
            <a:r>
              <a:rPr lang="fr-CH" altLang="en-US" dirty="0" err="1" smtClean="0">
                <a:latin typeface="Times" pitchFamily="18" charset="0"/>
              </a:rPr>
              <a:t>process</a:t>
            </a:r>
            <a:r>
              <a:rPr lang="fr-CH" altLang="en-US" dirty="0" smtClean="0">
                <a:latin typeface="Times" pitchFamily="18" charset="0"/>
              </a:rPr>
              <a:t>, and </a:t>
            </a:r>
            <a:r>
              <a:rPr lang="fr-CH" altLang="en-US" dirty="0" err="1" smtClean="0">
                <a:latin typeface="Times" pitchFamily="18" charset="0"/>
              </a:rPr>
              <a:t>provides</a:t>
            </a:r>
            <a:r>
              <a:rPr lang="fr-CH" altLang="en-US" dirty="0" smtClean="0">
                <a:latin typeface="Times" pitchFamily="18" charset="0"/>
              </a:rPr>
              <a:t> a </a:t>
            </a:r>
            <a:r>
              <a:rPr lang="fr-CH" altLang="en-US" dirty="0" err="1" smtClean="0">
                <a:latin typeface="Times" pitchFamily="18" charset="0"/>
              </a:rPr>
              <a:t>channel</a:t>
            </a:r>
            <a:r>
              <a:rPr lang="fr-CH" altLang="en-US" dirty="0" smtClean="0">
                <a:latin typeface="Times" pitchFamily="18" charset="0"/>
              </a:rPr>
              <a:t> for </a:t>
            </a:r>
            <a:r>
              <a:rPr lang="fr-CH" altLang="en-US" dirty="0" err="1" smtClean="0">
                <a:latin typeface="Times" pitchFamily="18" charset="0"/>
              </a:rPr>
              <a:t>testing</a:t>
            </a:r>
            <a:r>
              <a:rPr lang="fr-CH" altLang="en-US" dirty="0" smtClean="0">
                <a:latin typeface="Times" pitchFamily="18" charset="0"/>
              </a:rPr>
              <a:t> relevant </a:t>
            </a:r>
            <a:r>
              <a:rPr lang="fr-CH" altLang="en-US" dirty="0" err="1" smtClean="0">
                <a:latin typeface="Times" pitchFamily="18" charset="0"/>
              </a:rPr>
              <a:t>promising</a:t>
            </a:r>
            <a:r>
              <a:rPr lang="fr-CH" altLang="en-US" dirty="0" smtClean="0">
                <a:latin typeface="Times" pitchFamily="18" charset="0"/>
              </a:rPr>
              <a:t> S&amp;T outputs</a:t>
            </a:r>
            <a:endParaRPr lang="en-US" altLang="en-US" dirty="0" smtClean="0">
              <a:latin typeface="Times" pitchFamily="18" charset="0"/>
            </a:endParaRPr>
          </a:p>
        </p:txBody>
      </p:sp>
    </p:spTree>
    <p:extLst>
      <p:ext uri="{BB962C8B-B14F-4D97-AF65-F5344CB8AC3E}">
        <p14:creationId xmlns:p14="http://schemas.microsoft.com/office/powerpoint/2010/main" val="214435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5</a:t>
            </a:fld>
            <a:endParaRPr lang="en-US" altLang="en-US"/>
          </a:p>
        </p:txBody>
      </p:sp>
    </p:spTree>
    <p:extLst>
      <p:ext uri="{BB962C8B-B14F-4D97-AF65-F5344CB8AC3E}">
        <p14:creationId xmlns:p14="http://schemas.microsoft.com/office/powerpoint/2010/main" val="170111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6</a:t>
            </a:fld>
            <a:endParaRPr lang="en-US" altLang="en-US"/>
          </a:p>
        </p:txBody>
      </p:sp>
    </p:spTree>
    <p:extLst>
      <p:ext uri="{BB962C8B-B14F-4D97-AF65-F5344CB8AC3E}">
        <p14:creationId xmlns:p14="http://schemas.microsoft.com/office/powerpoint/2010/main" val="395122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B2373-C150-4A26-A41E-83C85875CAC9}"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69700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10</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‹nº›</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‹nº›</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‹nº›</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‹nº›</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‹nº›</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‹nº›</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‹nº›</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‹nº›</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‹nº›</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‹nº›</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‹nº›</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‹nº›</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‹nº›</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‹nº›</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‹nº›</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‹nº›</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‹nº›</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5C6246ED-A586-414A-8959-CEBD7B6DE0A3}"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98207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0CC581D2-5130-441F-9DC3-8602D54632E1}"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38579762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5B7DF7F3-FC99-4431-9C68-3D82355957E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90206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0FBE3F9D-3A50-4A7F-BDEC-6025AAA679B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190088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D9C2BB17-A925-4EDC-8E50-A7E3B08FABBC}"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21596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‹nº›</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fld id="{741C1568-A87D-47DB-A92A-EC320FCC668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252741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fld id="{6E0C1FB1-D944-4C57-93FE-469FD1F7F335}"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425673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fld id="{0432B2AF-438A-45C2-87ED-DF4C2217E356}"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08236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89BA5F5D-7537-4B90-8A9E-184096D5EEE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098423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2A3A9D96-C547-425A-A3D1-25F7EB4B9BC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64128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94C4B233-F9D8-438F-BD6C-2923A577A3FE}"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350401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E2B14AFF-7A55-41A6-9707-AC2B0C8A0FD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4158090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a:solidFill>
                  <a:srgbClr val="000000"/>
                </a:solidFill>
              </a:rPr>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75F988AB-26A3-4055-8D3E-746532FC562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3502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‹nº›</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‹nº›</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‹nº›</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‹nº›</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‹nº›</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‹nº›</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‹nº›</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E2D9FCEA-BD2D-404E-8F9D-AADBC54AF822}" type="slidenum">
              <a:rPr lang="en-US" altLang="en-US" smtClean="0">
                <a:solidFill>
                  <a:srgbClr val="000000"/>
                </a:solidFill>
              </a:rPr>
              <a:pPr/>
              <a:t>‹nº›</a:t>
            </a:fld>
            <a:endParaRPr lang="en-US" altLang="en-US" smtClean="0">
              <a:solidFill>
                <a:srgbClr val="000000"/>
              </a:solidFill>
            </a:endParaRPr>
          </a:p>
        </p:txBody>
      </p:sp>
    </p:spTree>
    <p:extLst>
      <p:ext uri="{BB962C8B-B14F-4D97-AF65-F5344CB8AC3E}">
        <p14:creationId xmlns:p14="http://schemas.microsoft.com/office/powerpoint/2010/main" val="419374578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hyperlink" Target="http://nwp.imd.gov.in/mme/fdp-bob/login.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7475" y="2276872"/>
            <a:ext cx="8702675" cy="1872209"/>
          </a:xfrm>
        </p:spPr>
        <p:txBody>
          <a:bodyPr/>
          <a:lstStyle/>
          <a:p>
            <a:r>
              <a:rPr lang="en-GB" altLang="en-US" sz="3200" b="1" dirty="0" smtClean="0">
                <a:latin typeface="Arial" charset="0"/>
              </a:rPr>
              <a:t>Severe </a:t>
            </a:r>
            <a:r>
              <a:rPr lang="en-GB" altLang="en-US" sz="3200" b="1" dirty="0">
                <a:latin typeface="Arial" charset="0"/>
              </a:rPr>
              <a:t>Weather </a:t>
            </a:r>
            <a:r>
              <a:rPr lang="en-GB" altLang="en-US" sz="3200" b="1" dirty="0" smtClean="0">
                <a:latin typeface="Arial" charset="0"/>
              </a:rPr>
              <a:t>Forecasting</a:t>
            </a:r>
            <a:br>
              <a:rPr lang="en-GB" altLang="en-US" sz="3200" b="1" dirty="0" smtClean="0">
                <a:latin typeface="Arial" charset="0"/>
              </a:rPr>
            </a:br>
            <a:r>
              <a:rPr lang="en-GB" altLang="en-US" sz="3200" b="1" dirty="0" smtClean="0">
                <a:latin typeface="Arial" charset="0"/>
              </a:rPr>
              <a:t>Demonstration </a:t>
            </a:r>
            <a:r>
              <a:rPr lang="en-GB" altLang="en-US" sz="3200" b="1" dirty="0">
                <a:latin typeface="Arial" charset="0"/>
              </a:rPr>
              <a:t>Project  (</a:t>
            </a:r>
            <a:r>
              <a:rPr lang="en-GB" altLang="en-US" sz="3200" b="1" dirty="0" smtClean="0">
                <a:latin typeface="Arial" charset="0"/>
              </a:rPr>
              <a:t>SWFDP)</a:t>
            </a:r>
            <a:br>
              <a:rPr lang="en-GB" altLang="en-US" sz="3200" b="1" dirty="0" smtClean="0">
                <a:latin typeface="Arial" charset="0"/>
              </a:rPr>
            </a:br>
            <a:r>
              <a:rPr lang="en-GB" altLang="en-US" sz="3200" b="1" dirty="0" smtClean="0">
                <a:latin typeface="Arial" charset="0"/>
              </a:rPr>
              <a:t>Bay of Bengal</a:t>
            </a:r>
            <a:endParaRPr lang="en-US" altLang="en-US" sz="2600" b="1" dirty="0">
              <a:latin typeface="Arial"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251520" y="4365104"/>
            <a:ext cx="8713787" cy="1800200"/>
          </a:xfrm>
        </p:spPr>
        <p:txBody>
          <a:bodyPr/>
          <a:lstStyle/>
          <a:p>
            <a:pPr>
              <a:lnSpc>
                <a:spcPct val="80000"/>
              </a:lnSpc>
            </a:pPr>
            <a:r>
              <a:rPr lang="en-GB" altLang="en-US" sz="1600" dirty="0" smtClean="0">
                <a:latin typeface="Arial" charset="0"/>
              </a:rPr>
              <a:t>Alice </a:t>
            </a:r>
            <a:r>
              <a:rPr lang="en-GB" altLang="en-US" sz="1600" dirty="0" err="1" smtClean="0">
                <a:latin typeface="Arial" charset="0"/>
              </a:rPr>
              <a:t>Soares</a:t>
            </a:r>
            <a:endParaRPr lang="en-GB" altLang="en-US" sz="1600" dirty="0" smtClean="0">
              <a:latin typeface="Arial" charset="0"/>
            </a:endParaRPr>
          </a:p>
          <a:p>
            <a:pPr>
              <a:lnSpc>
                <a:spcPct val="80000"/>
              </a:lnSpc>
            </a:pPr>
            <a:r>
              <a:rPr lang="en-GB" altLang="en-US" sz="1600" dirty="0" smtClean="0">
                <a:latin typeface="Arial" charset="0"/>
              </a:rPr>
              <a:t>Scientific Officer</a:t>
            </a:r>
            <a:endParaRPr lang="en-GB" altLang="en-US" sz="1600" dirty="0">
              <a:latin typeface="Arial" charset="0"/>
            </a:endParaRPr>
          </a:p>
          <a:p>
            <a:pPr>
              <a:lnSpc>
                <a:spcPct val="80000"/>
              </a:lnSpc>
            </a:pPr>
            <a:r>
              <a:rPr lang="en-GB" altLang="en-US" sz="1600" dirty="0" smtClean="0">
                <a:latin typeface="Arial" charset="0"/>
              </a:rPr>
              <a:t>Data-Processing </a:t>
            </a:r>
            <a:r>
              <a:rPr lang="en-GB" altLang="en-US" sz="1600" dirty="0">
                <a:latin typeface="Arial" charset="0"/>
              </a:rPr>
              <a:t>and Forecasting </a:t>
            </a:r>
            <a:r>
              <a:rPr lang="en-GB" altLang="en-US" sz="1600" dirty="0" smtClean="0">
                <a:latin typeface="Arial" charset="0"/>
              </a:rPr>
              <a:t>Systems (DPFS) Division </a:t>
            </a:r>
            <a:endParaRPr lang="en-GB" altLang="en-US" sz="1600" dirty="0">
              <a:latin typeface="Arial" charset="0"/>
            </a:endParaRPr>
          </a:p>
          <a:p>
            <a:pPr>
              <a:lnSpc>
                <a:spcPct val="80000"/>
              </a:lnSpc>
            </a:pPr>
            <a:r>
              <a:rPr lang="en-GB" altLang="en-US" sz="1600" dirty="0">
                <a:latin typeface="Arial" charset="0"/>
              </a:rPr>
              <a:t>Weather and DRR Services Department </a:t>
            </a:r>
          </a:p>
          <a:p>
            <a:pPr>
              <a:lnSpc>
                <a:spcPct val="80000"/>
              </a:lnSpc>
            </a:pPr>
            <a:r>
              <a:rPr lang="en-GB" altLang="en-US" sz="1600" u="sng" dirty="0" err="1" smtClean="0">
                <a:latin typeface="Arial" charset="0"/>
              </a:rPr>
              <a:t>asoares@wmo.int</a:t>
            </a:r>
            <a:endParaRPr lang="en-GB" altLang="en-US" sz="1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8000" b="1" dirty="0" smtClean="0">
                <a:latin typeface="Arial" charset="0"/>
              </a:rPr>
              <a:t>Thank You</a:t>
            </a:r>
            <a:r>
              <a:rPr lang="en-GB" altLang="en-US" sz="6000" dirty="0">
                <a:latin typeface="Arial" charset="0"/>
              </a:rPr>
              <a:t/>
            </a:r>
            <a:br>
              <a:rPr lang="en-GB" altLang="en-US" sz="6000" dirty="0">
                <a:latin typeface="Arial" charset="0"/>
              </a:rPr>
            </a:br>
            <a:r>
              <a:rPr lang="en-GB" altLang="en-US" sz="2800" dirty="0">
                <a:latin typeface="Arial" charset="0"/>
              </a:rPr>
              <a:t/>
            </a:r>
            <a:br>
              <a:rPr lang="en-GB" altLang="en-US" sz="2800" dirty="0">
                <a:latin typeface="Arial" charset="0"/>
              </a:rPr>
            </a:br>
            <a:endParaRPr lang="en-US" altLang="en-US" sz="2800" dirty="0">
              <a:latin typeface="Arial" charset="0"/>
            </a:endParaRPr>
          </a:p>
        </p:txBody>
      </p:sp>
      <p:sp>
        <p:nvSpPr>
          <p:cNvPr id="2" name="TextBox 1"/>
          <p:cNvSpPr txBox="1"/>
          <p:nvPr/>
        </p:nvSpPr>
        <p:spPr>
          <a:xfrm>
            <a:off x="3172669" y="4077072"/>
            <a:ext cx="2654894" cy="1015663"/>
          </a:xfrm>
          <a:prstGeom prst="rect">
            <a:avLst/>
          </a:prstGeom>
          <a:noFill/>
        </p:spPr>
        <p:txBody>
          <a:bodyPr wrap="none" rtlCol="0">
            <a:spAutoFit/>
          </a:bodyPr>
          <a:lstStyle/>
          <a:p>
            <a:pPr algn="ctr"/>
            <a:r>
              <a:rPr lang="fr-CH" smtClean="0"/>
              <a:t>Alice Soares</a:t>
            </a:r>
          </a:p>
          <a:p>
            <a:pPr algn="ctr"/>
            <a:r>
              <a:rPr lang="fr-CH" dirty="0" err="1" smtClean="0">
                <a:solidFill>
                  <a:srgbClr val="000099"/>
                </a:solidFill>
              </a:rPr>
              <a:t>asoares@wmo.int</a:t>
            </a:r>
            <a:endParaRPr lang="fr-CH"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388" y="1341438"/>
            <a:ext cx="4032250" cy="4824412"/>
          </a:xfrm>
        </p:spPr>
        <p:txBody>
          <a:bodyPr/>
          <a:lstStyle/>
          <a:p>
            <a:pPr marL="0" indent="-273050">
              <a:lnSpc>
                <a:spcPct val="90000"/>
              </a:lnSpc>
              <a:spcBef>
                <a:spcPct val="0"/>
              </a:spcBef>
            </a:pPr>
            <a:r>
              <a:rPr lang="en-US" altLang="en-US" sz="1800" dirty="0" smtClean="0">
                <a:solidFill>
                  <a:srgbClr val="002060"/>
                </a:solidFill>
              </a:rPr>
              <a:t>Dramatic developments in weather and climate prediction science </a:t>
            </a:r>
          </a:p>
          <a:p>
            <a:pPr marL="0" indent="-273050">
              <a:lnSpc>
                <a:spcPct val="90000"/>
              </a:lnSpc>
              <a:spcBef>
                <a:spcPct val="0"/>
              </a:spcBef>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002060"/>
                </a:solidFill>
              </a:rPr>
              <a:t>Leading to improved alerting of hydro-meteorological hazards, at ever-increased precision, reliability, and lead-times of warnings</a:t>
            </a:r>
          </a:p>
          <a:p>
            <a:pPr marL="0" indent="-273050">
              <a:lnSpc>
                <a:spcPct val="90000"/>
              </a:lnSpc>
              <a:spcBef>
                <a:spcPct val="0"/>
              </a:spcBef>
              <a:buFont typeface="Wingdings" pitchFamily="2" charset="2"/>
              <a:buNone/>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FF0000"/>
                </a:solidFill>
              </a:rPr>
              <a:t>Developing countries, including LDCs and SIDSs, saw little progress</a:t>
            </a:r>
          </a:p>
          <a:p>
            <a:pPr marL="0" indent="-273050">
              <a:lnSpc>
                <a:spcPct val="90000"/>
              </a:lnSpc>
              <a:spcBef>
                <a:spcPct val="0"/>
              </a:spcBef>
            </a:pPr>
            <a:endParaRPr lang="en-US" altLang="en-US" sz="1800" dirty="0" smtClean="0">
              <a:solidFill>
                <a:srgbClr val="FF0000"/>
              </a:solidFill>
            </a:endParaRPr>
          </a:p>
          <a:p>
            <a:pPr marL="0" indent="-273050">
              <a:lnSpc>
                <a:spcPct val="90000"/>
              </a:lnSpc>
              <a:spcBef>
                <a:spcPct val="0"/>
              </a:spcBef>
            </a:pPr>
            <a:r>
              <a:rPr lang="en-US" altLang="en-US" sz="1800" dirty="0" smtClean="0">
                <a:solidFill>
                  <a:srgbClr val="FF0000"/>
                </a:solidFill>
              </a:rPr>
              <a:t>Increasing gap in application of advanced tools and technology in forecasting and early warnings </a:t>
            </a:r>
          </a:p>
          <a:p>
            <a:pPr marL="0" indent="-273050">
              <a:lnSpc>
                <a:spcPct val="90000"/>
              </a:lnSpc>
              <a:spcBef>
                <a:spcPct val="0"/>
              </a:spcBef>
            </a:pPr>
            <a:endParaRPr lang="en-US" altLang="en-US" sz="1800" dirty="0" smtClean="0">
              <a:solidFill>
                <a:srgbClr val="001D58"/>
              </a:solidFill>
            </a:endParaRPr>
          </a:p>
          <a:p>
            <a:pPr marL="0" indent="-273050">
              <a:lnSpc>
                <a:spcPct val="90000"/>
              </a:lnSpc>
              <a:spcBef>
                <a:spcPct val="0"/>
              </a:spcBef>
            </a:pPr>
            <a:r>
              <a:rPr lang="en-US" altLang="en-US" sz="1800" dirty="0" smtClean="0">
                <a:solidFill>
                  <a:srgbClr val="001D58"/>
                </a:solidFill>
              </a:rPr>
              <a:t>WMO SWFDP attempts to close this gap, by applying the </a:t>
            </a:r>
            <a:r>
              <a:rPr lang="en-US" altLang="en-US" sz="1800" i="1" dirty="0" smtClean="0">
                <a:solidFill>
                  <a:srgbClr val="001D58"/>
                </a:solidFill>
              </a:rPr>
              <a:t>‘Cascading Forecasting Process’</a:t>
            </a:r>
            <a:endParaRPr lang="en-US" altLang="en-US" sz="1800" dirty="0" smtClean="0">
              <a:solidFill>
                <a:srgbClr val="001D58"/>
              </a:solidFill>
            </a:endParaRPr>
          </a:p>
        </p:txBody>
      </p:sp>
      <p:sp>
        <p:nvSpPr>
          <p:cNvPr id="1741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r" eaLnBrk="1" hangingPunct="1">
              <a:spcBef>
                <a:spcPct val="0"/>
              </a:spcBef>
              <a:buClrTx/>
              <a:buFontTx/>
              <a:buNone/>
            </a:pPr>
            <a:fld id="{17FDD80A-258A-4014-AD06-690500D7D04C}" type="slidenum">
              <a:rPr lang="en-US" altLang="en-US" sz="1200">
                <a:solidFill>
                  <a:srgbClr val="898989"/>
                </a:solidFill>
                <a:latin typeface="Times New Roman" pitchFamily="18" charset="0"/>
              </a:rPr>
              <a:pPr algn="r" eaLnBrk="1" hangingPunct="1">
                <a:spcBef>
                  <a:spcPct val="0"/>
                </a:spcBef>
                <a:buClrTx/>
                <a:buFontTx/>
                <a:buNone/>
              </a:pPr>
              <a:t>2</a:t>
            </a:fld>
            <a:endParaRPr lang="en-US" altLang="en-US" sz="1200">
              <a:solidFill>
                <a:srgbClr val="898989"/>
              </a:solidFill>
              <a:latin typeface="Times New Roman" pitchFamily="18" charset="0"/>
            </a:endParaRPr>
          </a:p>
        </p:txBody>
      </p:sp>
      <p:sp>
        <p:nvSpPr>
          <p:cNvPr id="5" name="Rectangle 4"/>
          <p:cNvSpPr/>
          <p:nvPr/>
        </p:nvSpPr>
        <p:spPr>
          <a:xfrm>
            <a:off x="4284663" y="2012950"/>
            <a:ext cx="4751387" cy="31448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hangingPunct="1">
              <a:spcBef>
                <a:spcPct val="0"/>
              </a:spcBef>
              <a:buClrTx/>
              <a:buFontTx/>
              <a:buNone/>
              <a:defRPr/>
            </a:pPr>
            <a:endParaRPr lang="en-US" altLang="en-US" sz="1400" smtClean="0">
              <a:solidFill>
                <a:srgbClr val="FFFFFF"/>
              </a:solidFill>
              <a:latin typeface="Arial Narrow" pitchFamily="34" charset="0"/>
            </a:endParaRPr>
          </a:p>
        </p:txBody>
      </p:sp>
      <p:cxnSp>
        <p:nvCxnSpPr>
          <p:cNvPr id="7" name="Straight Connector 6"/>
          <p:cNvCxnSpPr/>
          <p:nvPr/>
        </p:nvCxnSpPr>
        <p:spPr>
          <a:xfrm>
            <a:off x="4535488" y="4370388"/>
            <a:ext cx="435768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35488" y="2084388"/>
            <a:ext cx="4214812" cy="2286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06925" y="4084638"/>
            <a:ext cx="2143125"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50050" y="3798888"/>
            <a:ext cx="2000250" cy="285750"/>
          </a:xfrm>
          <a:prstGeom prst="straightConnector1">
            <a:avLst/>
          </a:prstGeom>
          <a:ln w="2540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535738" y="3513138"/>
            <a:ext cx="857250"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07238" y="2513013"/>
            <a:ext cx="1571625" cy="71437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97186" y="2441571"/>
            <a:ext cx="530914" cy="923330"/>
          </a:xfrm>
          <a:prstGeom prst="rect">
            <a:avLst/>
          </a:prstGeom>
          <a:noFill/>
        </p:spPr>
        <p:txBody>
          <a:bodyPr wrap="none">
            <a:spAutoFit/>
          </a:bodyPr>
          <a:lstStyle/>
          <a:p>
            <a:pPr algn="ctr" eaLnBrk="1" hangingPunct="1">
              <a:spcBef>
                <a:spcPct val="0"/>
              </a:spcBef>
              <a:buClrTx/>
              <a:buFontTx/>
              <a:buNone/>
              <a:defRPr/>
            </a:pPr>
            <a:r>
              <a:rPr lang="en-US" sz="54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rPr>
              <a:t>?</a:t>
            </a:r>
          </a:p>
        </p:txBody>
      </p:sp>
      <p:cxnSp>
        <p:nvCxnSpPr>
          <p:cNvPr id="29" name="Straight Arrow Connector 28"/>
          <p:cNvCxnSpPr/>
          <p:nvPr/>
        </p:nvCxnSpPr>
        <p:spPr>
          <a:xfrm rot="5400000" flipH="1" flipV="1">
            <a:off x="8499476" y="2333625"/>
            <a:ext cx="500062"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535194" y="3512344"/>
            <a:ext cx="428625"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22" name="Rectangle 9"/>
          <p:cNvSpPr>
            <a:spLocks noChangeArrowheads="1"/>
          </p:cNvSpPr>
          <p:nvPr/>
        </p:nvSpPr>
        <p:spPr bwMode="auto">
          <a:xfrm>
            <a:off x="1403350" y="188913"/>
            <a:ext cx="7885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buFontTx/>
              <a:buNone/>
            </a:pPr>
            <a:r>
              <a:rPr lang="en-GB" altLang="en-US" sz="2600" b="1" dirty="0">
                <a:solidFill>
                  <a:schemeClr val="accent2"/>
                </a:solidFill>
              </a:rPr>
              <a:t>Why a </a:t>
            </a:r>
            <a:r>
              <a:rPr lang="en-GB" altLang="en-US" sz="2600" b="1" u="sng" dirty="0">
                <a:solidFill>
                  <a:schemeClr val="accent2"/>
                </a:solidFill>
              </a:rPr>
              <a:t>project on severe weather forecasting</a:t>
            </a:r>
            <a:r>
              <a:rPr lang="en-GB" altLang="en-US" sz="2600" b="1" dirty="0">
                <a:solidFill>
                  <a:schemeClr val="accent2"/>
                </a:solidFill>
              </a:rPr>
              <a:t>?</a:t>
            </a:r>
            <a:endParaRPr lang="en-US" altLang="en-US" sz="2600" b="1" dirty="0">
              <a:solidFill>
                <a:schemeClr val="accent2"/>
              </a:solidFill>
            </a:endParaRPr>
          </a:p>
        </p:txBody>
      </p:sp>
      <p:pic>
        <p:nvPicPr>
          <p:cNvPr id="1742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4" y="4440904"/>
            <a:ext cx="9137658" cy="2418328"/>
          </a:xfrm>
          <a:prstGeom prst="rect">
            <a:avLst/>
          </a:prstGeom>
          <a:solidFill>
            <a:schemeClr val="accent2">
              <a:lumMod val="20000"/>
              <a:lumOff val="80000"/>
            </a:schemeClr>
          </a:solidFill>
          <a:ln w="9525" cap="flat" cmpd="sng" algn="ctr">
            <a:noFill/>
            <a:prstDash val="solid"/>
            <a:round/>
            <a:headEnd type="none" w="med" len="med"/>
            <a:tailEnd type="none" w="med" len="med"/>
          </a:ln>
          <a:effectLst>
            <a:softEdge rad="63500"/>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9269" name="Content Placeholder 2"/>
          <p:cNvSpPr>
            <a:spLocks noGrp="1"/>
          </p:cNvSpPr>
          <p:nvPr>
            <p:ph idx="4294967295"/>
          </p:nvPr>
        </p:nvSpPr>
        <p:spPr>
          <a:xfrm>
            <a:off x="323850" y="1052513"/>
            <a:ext cx="8501063" cy="2857500"/>
          </a:xfrm>
        </p:spPr>
        <p:txBody>
          <a:bodyPr/>
          <a:lstStyle/>
          <a:p>
            <a:r>
              <a:rPr lang="en-GB" altLang="en-US" sz="1700" i="1" u="sng" dirty="0" smtClean="0"/>
              <a:t>Global NWP</a:t>
            </a:r>
            <a:r>
              <a:rPr lang="en-GB" altLang="en-US" sz="1700" i="1" dirty="0" smtClean="0"/>
              <a:t> </a:t>
            </a:r>
            <a:r>
              <a:rPr lang="en-GB" altLang="en-US" sz="1700" dirty="0" smtClean="0"/>
              <a:t>centres to provide available NWP/EPS and sat-based products, including in the form of probabilities, cut to the project window frame;</a:t>
            </a:r>
            <a:endParaRPr lang="en-US" altLang="en-US" sz="1700" dirty="0" smtClean="0"/>
          </a:p>
          <a:p>
            <a:r>
              <a:rPr lang="en-GB" altLang="en-US" sz="1700" i="1" u="sng" dirty="0" smtClean="0">
                <a:solidFill>
                  <a:schemeClr val="accent2"/>
                </a:solidFill>
              </a:rPr>
              <a:t>Regional centres</a:t>
            </a:r>
            <a:r>
              <a:rPr lang="en-GB" altLang="en-US" sz="1700" dirty="0" smtClean="0">
                <a:solidFill>
                  <a:schemeClr val="accent2"/>
                </a:solidFill>
              </a:rPr>
              <a:t> to interpret information received from global centres, prepare daily guidance products (out to day-5) for NMCs, run limited-area model to refine products, maintain RSMC Web site, liaise with the participating NMCs; </a:t>
            </a:r>
            <a:endParaRPr lang="en-US" altLang="en-US" sz="1700" dirty="0" smtClean="0">
              <a:solidFill>
                <a:schemeClr val="accent2"/>
              </a:solidFill>
            </a:endParaRPr>
          </a:p>
          <a:p>
            <a:r>
              <a:rPr lang="en-GB" altLang="en-US" sz="1700" b="1" i="1" u="sng" dirty="0" smtClean="0">
                <a:solidFill>
                  <a:srgbClr val="00B050"/>
                </a:solidFill>
              </a:rPr>
              <a:t>NMCs</a:t>
            </a:r>
            <a:r>
              <a:rPr lang="en-GB" altLang="en-US" sz="1700" b="1" dirty="0" smtClean="0">
                <a:solidFill>
                  <a:srgbClr val="00B050"/>
                </a:solidFill>
              </a:rPr>
              <a:t> to issue alerts, advisories, severe weather warnings; to liaise with user communities, and to contribute feedback and evaluation of the project;</a:t>
            </a:r>
          </a:p>
          <a:p>
            <a:r>
              <a:rPr lang="en-GB" altLang="en-US" sz="1700" b="1" i="1" u="sng" dirty="0" smtClean="0">
                <a:solidFill>
                  <a:srgbClr val="00B050"/>
                </a:solidFill>
              </a:rPr>
              <a:t>NMCs</a:t>
            </a:r>
            <a:r>
              <a:rPr lang="en-GB" altLang="en-US" sz="1700" b="1" dirty="0" smtClean="0">
                <a:solidFill>
                  <a:srgbClr val="00B050"/>
                </a:solidFill>
              </a:rPr>
              <a:t> have access to all products, and maintained responsibility and authority over national warnings and services</a:t>
            </a:r>
            <a:r>
              <a:rPr lang="en-GB" altLang="en-US" sz="1700" dirty="0" smtClean="0"/>
              <a:t>.</a:t>
            </a:r>
            <a:r>
              <a:rPr lang="en-GB" altLang="en-US" sz="1800" dirty="0" smtClean="0"/>
              <a:t> </a:t>
            </a:r>
          </a:p>
        </p:txBody>
      </p:sp>
      <p:sp>
        <p:nvSpPr>
          <p:cNvPr id="7175" name="Slide Number Placeholder 3"/>
          <p:cNvSpPr txBox="1">
            <a:spLocks noGrp="1"/>
          </p:cNvSpPr>
          <p:nvPr/>
        </p:nvSpPr>
        <p:spPr>
          <a:xfrm>
            <a:off x="457200" y="6356350"/>
            <a:ext cx="2133600" cy="365125"/>
          </a:xfrm>
          <a:prstGeom prst="rect">
            <a:avLst/>
          </a:prstGeom>
          <a:noFill/>
        </p:spPr>
        <p:txBody>
          <a:bodyPr anchor="ct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fld id="{D8E2F4B2-00BB-4B6F-9044-EFB46CEC2B24}" type="slidenum">
              <a:rPr lang="en-US" altLang="en-US" sz="1200" smtClean="0">
                <a:solidFill>
                  <a:srgbClr val="898989"/>
                </a:solidFill>
                <a:latin typeface="Times New Roman" pitchFamily="18" charset="0"/>
                <a:ea typeface="ＭＳ Ｐゴシック" pitchFamily="34" charset="-128"/>
              </a:rPr>
              <a:pPr>
                <a:buClrTx/>
                <a:buFontTx/>
                <a:buNone/>
              </a:pPr>
              <a:t>3</a:t>
            </a:fld>
            <a:endParaRPr lang="en-US" altLang="en-US" sz="1200" smtClean="0">
              <a:solidFill>
                <a:srgbClr val="898989"/>
              </a:solidFill>
              <a:latin typeface="Times New Roman" pitchFamily="18" charset="0"/>
              <a:ea typeface="ＭＳ Ｐゴシック" pitchFamily="34" charset="-128"/>
            </a:endParaRPr>
          </a:p>
        </p:txBody>
      </p:sp>
      <p:pic>
        <p:nvPicPr>
          <p:cNvPr id="139271"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16193" r="30275" b="14246"/>
          <a:stretch>
            <a:fillRect/>
          </a:stretch>
        </p:blipFill>
        <p:spPr bwMode="auto">
          <a:xfrm>
            <a:off x="71438" y="4429125"/>
            <a:ext cx="3214687" cy="22860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1732" t="49895" r="32352" b="18922"/>
          <a:stretch>
            <a:fillRect/>
          </a:stretch>
        </p:blipFill>
        <p:spPr bwMode="auto">
          <a:xfrm>
            <a:off x="3429000" y="4786313"/>
            <a:ext cx="1971675" cy="1714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3"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2921" t="64693" r="41737" b="23273"/>
          <a:stretch>
            <a:fillRect/>
          </a:stretch>
        </p:blipFill>
        <p:spPr bwMode="auto">
          <a:xfrm>
            <a:off x="5508625" y="6143625"/>
            <a:ext cx="714375" cy="7143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4"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7047" t="57187" r="38547" b="27205"/>
          <a:stretch>
            <a:fillRect/>
          </a:stretch>
        </p:blipFill>
        <p:spPr bwMode="auto">
          <a:xfrm>
            <a:off x="5572125" y="4387850"/>
            <a:ext cx="571500" cy="8985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5"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3181" t="45648" r="40520" b="33069"/>
          <a:stretch>
            <a:fillRect/>
          </a:stretch>
        </p:blipFill>
        <p:spPr bwMode="auto">
          <a:xfrm>
            <a:off x="6357938" y="4714875"/>
            <a:ext cx="642937" cy="965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61285" t="58228" r="33046" b="26164"/>
          <a:stretch>
            <a:fillRect/>
          </a:stretch>
        </p:blipFill>
        <p:spPr bwMode="auto">
          <a:xfrm>
            <a:off x="6357938" y="5786438"/>
            <a:ext cx="642937" cy="7858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rot="1030336">
            <a:off x="1763084" y="5100587"/>
            <a:ext cx="2535238" cy="26352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 name="Left-Right Arrow 12"/>
          <p:cNvSpPr/>
          <p:nvPr/>
        </p:nvSpPr>
        <p:spPr bwMode="auto">
          <a:xfrm rot="20314368">
            <a:off x="4432300" y="51292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4" name="Left-Right Arrow 13"/>
          <p:cNvSpPr/>
          <p:nvPr/>
        </p:nvSpPr>
        <p:spPr bwMode="auto">
          <a:xfrm rot="21335673">
            <a:off x="4506913" y="5422900"/>
            <a:ext cx="1704975"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5" name="Left-Right Arrow 14"/>
          <p:cNvSpPr/>
          <p:nvPr/>
        </p:nvSpPr>
        <p:spPr bwMode="auto">
          <a:xfrm>
            <a:off x="4500563" y="5715000"/>
            <a:ext cx="1711325" cy="2190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6" name="Left-Right Arrow 15"/>
          <p:cNvSpPr/>
          <p:nvPr/>
        </p:nvSpPr>
        <p:spPr bwMode="auto">
          <a:xfrm rot="393868">
            <a:off x="4438650" y="59928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2" name="Picture 15" descr="Spruit langs Kentuc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872038"/>
            <a:ext cx="11239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bwMode="auto">
          <a:xfrm>
            <a:off x="6934200" y="5446713"/>
            <a:ext cx="1066800"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4" name="Picture 14" descr="Fish River tar road i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5751513"/>
            <a:ext cx="10937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92123" y="4084641"/>
            <a:ext cx="2028852" cy="34289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Global Centres</a:t>
            </a:r>
          </a:p>
        </p:txBody>
      </p:sp>
      <p:sp>
        <p:nvSpPr>
          <p:cNvPr id="21" name="TextBox 20"/>
          <p:cNvSpPr txBox="1"/>
          <p:nvPr/>
        </p:nvSpPr>
        <p:spPr>
          <a:xfrm>
            <a:off x="7689850" y="3795868"/>
            <a:ext cx="1447800" cy="816912"/>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200" b="1" dirty="0" smtClean="0">
                <a:solidFill>
                  <a:srgbClr val="760000"/>
                </a:solidFill>
                <a:latin typeface="Calibri" pitchFamily="34" charset="0"/>
              </a:rPr>
              <a:t>User communities, including Disaster Management authorities</a:t>
            </a:r>
          </a:p>
        </p:txBody>
      </p:sp>
      <p:sp>
        <p:nvSpPr>
          <p:cNvPr id="22" name="TextBox 21"/>
          <p:cNvSpPr txBox="1"/>
          <p:nvPr/>
        </p:nvSpPr>
        <p:spPr>
          <a:xfrm>
            <a:off x="5656270" y="4084641"/>
            <a:ext cx="1357322"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NMCs</a:t>
            </a:r>
          </a:p>
        </p:txBody>
      </p:sp>
      <p:sp>
        <p:nvSpPr>
          <p:cNvPr id="23" name="TextBox 22"/>
          <p:cNvSpPr txBox="1"/>
          <p:nvPr/>
        </p:nvSpPr>
        <p:spPr>
          <a:xfrm>
            <a:off x="3570281" y="4084641"/>
            <a:ext cx="1643073"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RSMC Pretoria</a:t>
            </a:r>
          </a:p>
        </p:txBody>
      </p:sp>
      <p:sp>
        <p:nvSpPr>
          <p:cNvPr id="139297" name="Rectangle 33"/>
          <p:cNvSpPr>
            <a:spLocks noChangeArrowheads="1"/>
          </p:cNvSpPr>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3000">
                <a:solidFill>
                  <a:schemeClr val="tx2"/>
                </a:solidFill>
                <a:latin typeface="Arial" charset="0"/>
              </a:defRPr>
            </a:lvl1pPr>
            <a:lvl2pPr>
              <a:spcBef>
                <a:spcPct val="0"/>
              </a:spcBef>
              <a:defRPr sz="3000">
                <a:solidFill>
                  <a:schemeClr val="tx2"/>
                </a:solidFill>
                <a:latin typeface="Arial" charset="0"/>
              </a:defRPr>
            </a:lvl2pPr>
            <a:lvl3pPr>
              <a:spcBef>
                <a:spcPct val="0"/>
              </a:spcBef>
              <a:defRPr sz="3000">
                <a:solidFill>
                  <a:schemeClr val="tx2"/>
                </a:solidFill>
                <a:latin typeface="Arial" charset="0"/>
              </a:defRPr>
            </a:lvl3pPr>
            <a:lvl4pPr>
              <a:spcBef>
                <a:spcPct val="0"/>
              </a:spcBef>
              <a:defRPr sz="3000">
                <a:solidFill>
                  <a:schemeClr val="tx2"/>
                </a:solidFill>
                <a:latin typeface="Arial" charset="0"/>
              </a:defRPr>
            </a:lvl4pPr>
            <a:lvl5pPr>
              <a:spcBef>
                <a:spcPct val="0"/>
              </a:spcBef>
              <a:defRPr sz="3000">
                <a:solidFill>
                  <a:schemeClr val="tx2"/>
                </a:solidFill>
                <a:latin typeface="Arial" charset="0"/>
              </a:defRPr>
            </a:lvl5pPr>
            <a:lvl6pPr marL="457200" eaLnBrk="0" fontAlgn="base" hangingPunct="0">
              <a:spcBef>
                <a:spcPct val="0"/>
              </a:spcBef>
              <a:spcAft>
                <a:spcPct val="0"/>
              </a:spcAft>
              <a:defRPr sz="3000">
                <a:solidFill>
                  <a:schemeClr val="tx2"/>
                </a:solidFill>
                <a:latin typeface="Arial" charset="0"/>
              </a:defRPr>
            </a:lvl6pPr>
            <a:lvl7pPr marL="914400" eaLnBrk="0" fontAlgn="base" hangingPunct="0">
              <a:spcBef>
                <a:spcPct val="0"/>
              </a:spcBef>
              <a:spcAft>
                <a:spcPct val="0"/>
              </a:spcAft>
              <a:defRPr sz="3000">
                <a:solidFill>
                  <a:schemeClr val="tx2"/>
                </a:solidFill>
                <a:latin typeface="Arial" charset="0"/>
              </a:defRPr>
            </a:lvl7pPr>
            <a:lvl8pPr marL="1371600" eaLnBrk="0" fontAlgn="base" hangingPunct="0">
              <a:spcBef>
                <a:spcPct val="0"/>
              </a:spcBef>
              <a:spcAft>
                <a:spcPct val="0"/>
              </a:spcAft>
              <a:defRPr sz="3000">
                <a:solidFill>
                  <a:schemeClr val="tx2"/>
                </a:solidFill>
                <a:latin typeface="Arial" charset="0"/>
              </a:defRPr>
            </a:lvl8pPr>
            <a:lvl9pPr marL="1828800" eaLnBrk="0" fontAlgn="base" hangingPunct="0">
              <a:spcBef>
                <a:spcPct val="0"/>
              </a:spcBef>
              <a:spcAft>
                <a:spcPct val="0"/>
              </a:spcAft>
              <a:defRPr sz="3000">
                <a:solidFill>
                  <a:schemeClr val="tx2"/>
                </a:solidFill>
                <a:latin typeface="Arial" charset="0"/>
              </a:defRPr>
            </a:lvl9pPr>
          </a:lstStyle>
          <a:p>
            <a:pPr>
              <a:buClrTx/>
              <a:buFontTx/>
              <a:buNone/>
            </a:pPr>
            <a:r>
              <a:rPr lang="en-US" altLang="en-US" sz="2800" b="1" smtClean="0">
                <a:solidFill>
                  <a:srgbClr val="000000"/>
                </a:solidFill>
              </a:rPr>
              <a:t>SWFDP Cascading Forecasting Process </a:t>
            </a:r>
            <a:r>
              <a:rPr lang="en-GB" altLang="en-US" b="1" smtClean="0">
                <a:solidFill>
                  <a:srgbClr val="000000"/>
                </a:solidFill>
              </a:rPr>
              <a:t>–</a:t>
            </a:r>
            <a:r>
              <a:rPr lang="en-GB" altLang="en-US" b="1" smtClean="0">
                <a:solidFill>
                  <a:srgbClr val="333399"/>
                </a:solidFill>
              </a:rPr>
              <a:t> </a:t>
            </a:r>
            <a:br>
              <a:rPr lang="en-GB" altLang="en-US" b="1" smtClean="0">
                <a:solidFill>
                  <a:srgbClr val="333399"/>
                </a:solidFill>
              </a:rPr>
            </a:br>
            <a:r>
              <a:rPr lang="en-GB" altLang="en-US" sz="2600" b="1" smtClean="0">
                <a:solidFill>
                  <a:srgbClr val="333399"/>
                </a:solidFill>
              </a:rPr>
              <a:t>efficient delivery of GDPFS</a:t>
            </a:r>
            <a:endParaRPr lang="en-US" altLang="en-US" sz="2600" b="1" smtClean="0">
              <a:solidFill>
                <a:srgbClr val="333399"/>
              </a:solidFill>
            </a:endParaRPr>
          </a:p>
        </p:txBody>
      </p:sp>
    </p:spTree>
    <p:extLst>
      <p:ext uri="{BB962C8B-B14F-4D97-AF65-F5344CB8AC3E}">
        <p14:creationId xmlns:p14="http://schemas.microsoft.com/office/powerpoint/2010/main" val="60420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0492" y="24475"/>
            <a:ext cx="8713788" cy="1170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spcBef>
                <a:spcPct val="20000"/>
              </a:spcBef>
              <a:buClr>
                <a:srgbClr val="FF9900"/>
              </a:buClr>
              <a:buFont typeface="Wingdings" pitchFamily="2" charset="2"/>
            </a:pPr>
            <a:r>
              <a:rPr lang="en-GB" altLang="en-US" sz="4400" b="1" kern="1200" dirty="0" smtClean="0">
                <a:solidFill>
                  <a:srgbClr val="000066"/>
                </a:solidFill>
                <a:latin typeface="Arial" charset="0"/>
                <a:ea typeface="+mn-ea"/>
                <a:cs typeface="Arial" charset="0"/>
              </a:rPr>
              <a:t>SWFDP </a:t>
            </a:r>
            <a:r>
              <a:rPr lang="en-GB" altLang="en-US" sz="4400" b="1" kern="1200" dirty="0">
                <a:solidFill>
                  <a:srgbClr val="000066"/>
                </a:solidFill>
                <a:latin typeface="Arial" charset="0"/>
                <a:ea typeface="+mn-ea"/>
                <a:cs typeface="Arial" charset="0"/>
              </a:rPr>
              <a:t>Main </a:t>
            </a:r>
            <a:r>
              <a:rPr lang="en-GB" altLang="en-US" sz="4400" b="1" kern="1200" dirty="0" smtClean="0">
                <a:solidFill>
                  <a:srgbClr val="000066"/>
                </a:solidFill>
                <a:latin typeface="Arial" charset="0"/>
                <a:ea typeface="+mn-ea"/>
                <a:cs typeface="Arial" charset="0"/>
              </a:rPr>
              <a:t>Goals</a:t>
            </a:r>
            <a:endParaRPr lang="en-US" altLang="en-US" sz="4400" b="1" kern="1200" dirty="0">
              <a:solidFill>
                <a:srgbClr val="000066"/>
              </a:solidFill>
              <a:latin typeface="Arial" charset="0"/>
              <a:ea typeface="+mn-ea"/>
              <a:cs typeface="Arial" charset="0"/>
            </a:endParaRPr>
          </a:p>
        </p:txBody>
      </p:sp>
      <p:sp>
        <p:nvSpPr>
          <p:cNvPr id="10243" name="Rectangle 5"/>
          <p:cNvSpPr>
            <a:spLocks noChangeArrowheads="1"/>
          </p:cNvSpPr>
          <p:nvPr/>
        </p:nvSpPr>
        <p:spPr bwMode="auto">
          <a:xfrm>
            <a:off x="498508" y="1314450"/>
            <a:ext cx="8280921"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nSpc>
                <a:spcPct val="90000"/>
              </a:lnSpc>
            </a:pPr>
            <a:r>
              <a:rPr lang="en-GB" altLang="zh-CN" sz="2400" dirty="0">
                <a:ea typeface="SimSun" pitchFamily="2" charset="-122"/>
              </a:rPr>
              <a:t>Implement the WMO</a:t>
            </a:r>
            <a:r>
              <a:rPr lang="en-GB" altLang="zh-CN" sz="2400" dirty="0">
                <a:latin typeface="Times" pitchFamily="18" charset="0"/>
                <a:ea typeface="SimSun" pitchFamily="2" charset="-122"/>
              </a:rPr>
              <a:t>’</a:t>
            </a:r>
            <a:r>
              <a:rPr lang="en-GB" altLang="zh-CN" sz="2400" dirty="0">
                <a:ea typeface="SimSun" pitchFamily="2" charset="-122"/>
              </a:rPr>
              <a:t>s GDPFS three-level system </a:t>
            </a:r>
            <a:r>
              <a:rPr lang="en-GB" altLang="zh-CN" sz="2400" dirty="0">
                <a:latin typeface="Times" pitchFamily="18" charset="0"/>
                <a:ea typeface="SimSun" pitchFamily="2" charset="-122"/>
              </a:rPr>
              <a:t>–</a:t>
            </a:r>
            <a:r>
              <a:rPr lang="en-GB" altLang="zh-CN" sz="2400" dirty="0">
                <a:ea typeface="SimSun" pitchFamily="2" charset="-122"/>
              </a:rPr>
              <a:t> the </a:t>
            </a:r>
            <a:r>
              <a:rPr lang="en-GB" altLang="zh-CN" sz="2400" i="1" dirty="0">
                <a:latin typeface="Times" pitchFamily="18" charset="0"/>
                <a:ea typeface="SimSun" pitchFamily="2" charset="-122"/>
              </a:rPr>
              <a:t>‘</a:t>
            </a:r>
            <a:r>
              <a:rPr lang="en-GB" altLang="zh-CN" sz="2400" i="1" dirty="0">
                <a:ea typeface="SimSun" pitchFamily="2" charset="-122"/>
              </a:rPr>
              <a:t>Cascading Forecasting Process</a:t>
            </a:r>
            <a:r>
              <a:rPr lang="en-GB" altLang="zh-CN" sz="2400" i="1" dirty="0">
                <a:latin typeface="Times" pitchFamily="18" charset="0"/>
                <a:ea typeface="SimSun" pitchFamily="2" charset="-122"/>
              </a:rPr>
              <a:t>’</a:t>
            </a:r>
            <a:r>
              <a:rPr lang="en-GB" altLang="zh-CN" sz="2400" dirty="0">
                <a:ea typeface="SimSun" pitchFamily="2" charset="-122"/>
              </a:rPr>
              <a:t> </a:t>
            </a:r>
          </a:p>
          <a:p>
            <a:pPr lvl="1">
              <a:lnSpc>
                <a:spcPct val="90000"/>
              </a:lnSpc>
              <a:buFont typeface="Wingdings" pitchFamily="2" charset="2"/>
              <a:buChar char="ü"/>
            </a:pPr>
            <a:r>
              <a:rPr lang="en-GB" altLang="zh-CN" sz="2000" dirty="0">
                <a:ea typeface="SimSun" pitchFamily="2" charset="-122"/>
              </a:rPr>
              <a:t>International collaboration among operational centres at global, regional and national levels </a:t>
            </a:r>
          </a:p>
          <a:p>
            <a:pPr lvl="1">
              <a:lnSpc>
                <a:spcPct val="90000"/>
              </a:lnSpc>
              <a:buFont typeface="Wingdings" pitchFamily="2" charset="2"/>
              <a:buChar char="ü"/>
            </a:pPr>
            <a:r>
              <a:rPr lang="en-GB" altLang="zh-CN" sz="2000" dirty="0">
                <a:ea typeface="SimSun" pitchFamily="2" charset="-122"/>
              </a:rPr>
              <a:t>Improve the skill of products from WMO operational centres through feedback and forecast verification </a:t>
            </a:r>
          </a:p>
          <a:p>
            <a:pPr lvl="1">
              <a:lnSpc>
                <a:spcPct val="90000"/>
              </a:lnSpc>
              <a:buFont typeface="Wingdings" pitchFamily="2" charset="2"/>
              <a:buChar char="ü"/>
            </a:pPr>
            <a:r>
              <a:rPr lang="en-GB" altLang="zh-CN" sz="2000" dirty="0">
                <a:ea typeface="SimSun" pitchFamily="2" charset="-122"/>
              </a:rPr>
              <a:t>Continuous learning and modernization </a:t>
            </a:r>
          </a:p>
          <a:p>
            <a:pPr lvl="1">
              <a:lnSpc>
                <a:spcPct val="90000"/>
              </a:lnSpc>
              <a:buFont typeface="Wingdings" pitchFamily="2" charset="2"/>
              <a:buChar char="ü"/>
            </a:pPr>
            <a:r>
              <a:rPr lang="en-GB" altLang="zh-CN" sz="2000" dirty="0">
                <a:ea typeface="SimSun" pitchFamily="2" charset="-122"/>
              </a:rPr>
              <a:t>Address the needs of groups of </a:t>
            </a:r>
            <a:r>
              <a:rPr lang="en-GB" altLang="zh-CN" sz="2000" dirty="0">
                <a:latin typeface="Times" pitchFamily="18" charset="0"/>
                <a:ea typeface="SimSun" pitchFamily="2" charset="-122"/>
              </a:rPr>
              <a:t>“</a:t>
            </a:r>
            <a:r>
              <a:rPr lang="en-GB" altLang="zh-CN" sz="2000" dirty="0">
                <a:ea typeface="SimSun" pitchFamily="2" charset="-122"/>
              </a:rPr>
              <a:t>like-countries</a:t>
            </a:r>
            <a:r>
              <a:rPr lang="en-GB" altLang="zh-CN" sz="2000" dirty="0">
                <a:latin typeface="Times" pitchFamily="18" charset="0"/>
                <a:ea typeface="SimSun" pitchFamily="2" charset="-122"/>
              </a:rPr>
              <a:t>”</a:t>
            </a:r>
            <a:r>
              <a:rPr lang="en-GB" altLang="zh-CN" sz="2000" dirty="0">
                <a:ea typeface="SimSun" pitchFamily="2" charset="-122"/>
              </a:rPr>
              <a:t> </a:t>
            </a:r>
          </a:p>
          <a:p>
            <a:pPr>
              <a:lnSpc>
                <a:spcPct val="90000"/>
              </a:lnSpc>
              <a:buFont typeface="Wingdings" pitchFamily="2" charset="2"/>
              <a:buNone/>
            </a:pPr>
            <a:endParaRPr lang="en-GB" altLang="zh-CN" sz="2000" dirty="0">
              <a:ea typeface="SimSun" pitchFamily="2" charset="-122"/>
            </a:endParaRPr>
          </a:p>
          <a:p>
            <a:pPr>
              <a:lnSpc>
                <a:spcPct val="90000"/>
              </a:lnSpc>
            </a:pPr>
            <a:r>
              <a:rPr lang="en-GB" altLang="zh-CN" sz="2400" dirty="0">
                <a:ea typeface="SimSun" pitchFamily="2" charset="-122"/>
              </a:rPr>
              <a:t>Improve lead-time of Warnings</a:t>
            </a:r>
          </a:p>
          <a:p>
            <a:pPr>
              <a:lnSpc>
                <a:spcPct val="90000"/>
              </a:lnSpc>
            </a:pPr>
            <a:r>
              <a:rPr lang="en-GB" altLang="zh-CN" sz="2400" dirty="0" smtClean="0">
                <a:ea typeface="SimSun" pitchFamily="2" charset="-122"/>
              </a:rPr>
              <a:t>Improve </a:t>
            </a:r>
            <a:r>
              <a:rPr lang="en-GB" altLang="zh-CN" sz="2400" dirty="0">
                <a:ea typeface="SimSun" pitchFamily="2" charset="-122"/>
              </a:rPr>
              <a:t>interaction of NMHSs with their users</a:t>
            </a:r>
          </a:p>
          <a:p>
            <a:pPr>
              <a:lnSpc>
                <a:spcPct val="90000"/>
              </a:lnSpc>
            </a:pPr>
            <a:r>
              <a:rPr lang="en-GB" altLang="zh-CN" sz="2400" dirty="0" smtClean="0">
                <a:ea typeface="SimSun" pitchFamily="2" charset="-122"/>
              </a:rPr>
              <a:t>Identify </a:t>
            </a:r>
            <a:r>
              <a:rPr lang="en-GB" altLang="zh-CN" sz="2400" dirty="0">
                <a:ea typeface="SimSun" pitchFamily="2" charset="-122"/>
              </a:rPr>
              <a:t>areas for improvement and requirements for the WMO Basic Systems</a:t>
            </a:r>
            <a:endParaRPr lang="en-GB" altLang="en-US" sz="2400" dirty="0">
              <a:ea typeface="SimSun" pitchFamily="2" charset="-122"/>
            </a:endParaRPr>
          </a:p>
        </p:txBody>
      </p:sp>
      <p:pic>
        <p:nvPicPr>
          <p:cNvPr id="4"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pPr/>
              <a:t>5</a:t>
            </a:fld>
            <a:endParaRPr lang="en-US" altLang="en-US" sz="1200" dirty="0" smtClean="0"/>
          </a:p>
        </p:txBody>
      </p:sp>
      <p:sp>
        <p:nvSpPr>
          <p:cNvPr id="11267" name="Text Box 8"/>
          <p:cNvSpPr txBox="1">
            <a:spLocks noChangeArrowheads="1"/>
          </p:cNvSpPr>
          <p:nvPr/>
        </p:nvSpPr>
        <p:spPr bwMode="auto">
          <a:xfrm>
            <a:off x="322139" y="1482952"/>
            <a:ext cx="8821861" cy="46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Cost effectiveness;</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Simplicity;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NMHSs need </a:t>
            </a:r>
            <a:r>
              <a:rPr lang="en-US" altLang="en-US" sz="3200" dirty="0" smtClean="0">
                <a:solidFill>
                  <a:srgbClr val="0000FF"/>
                </a:solidFill>
                <a:ea typeface="PMingLiU" pitchFamily="18" charset="-120"/>
                <a:cs typeface="Arial" charset="0"/>
              </a:rPr>
              <a:t>good internet </a:t>
            </a:r>
            <a:r>
              <a:rPr lang="en-US" altLang="en-US" sz="3200" dirty="0">
                <a:solidFill>
                  <a:srgbClr val="0000FF"/>
                </a:solidFill>
                <a:ea typeface="PMingLiU" pitchFamily="18" charset="-120"/>
                <a:cs typeface="Arial" charset="0"/>
              </a:rPr>
              <a:t>only;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Highly </a:t>
            </a:r>
            <a:r>
              <a:rPr lang="en-US" altLang="en-US" sz="3200" dirty="0" smtClean="0">
                <a:solidFill>
                  <a:srgbClr val="0000FF"/>
                </a:solidFill>
                <a:ea typeface="PMingLiU" pitchFamily="18" charset="-120"/>
                <a:cs typeface="Arial" charset="0"/>
              </a:rPr>
              <a:t>operational; </a:t>
            </a:r>
            <a:endParaRPr lang="en-US" altLang="en-US" sz="3200" dirty="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Capacity development </a:t>
            </a:r>
            <a:r>
              <a:rPr lang="en-US" altLang="en-US" sz="3200" dirty="0" smtClean="0">
                <a:solidFill>
                  <a:srgbClr val="0000FF"/>
                </a:solidFill>
                <a:ea typeface="PMingLiU" pitchFamily="18" charset="-120"/>
                <a:cs typeface="Arial" charset="0"/>
              </a:rPr>
              <a:t>through specialized training </a:t>
            </a:r>
            <a:r>
              <a:rPr lang="en-US" altLang="en-US" sz="3200" dirty="0" err="1" smtClean="0">
                <a:solidFill>
                  <a:srgbClr val="0000FF"/>
                </a:solidFill>
                <a:ea typeface="PMingLiU" pitchFamily="18" charset="-120"/>
                <a:cs typeface="Arial" charset="0"/>
              </a:rPr>
              <a:t>programme</a:t>
            </a:r>
            <a:endParaRPr lang="en-US" altLang="en-US" sz="3200" dirty="0" smtClean="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smtClean="0">
                <a:solidFill>
                  <a:srgbClr val="0000FF"/>
                </a:solidFill>
                <a:ea typeface="PMingLiU" pitchFamily="18" charset="-120"/>
                <a:cs typeface="Arial" charset="0"/>
              </a:rPr>
              <a:t>improved </a:t>
            </a:r>
            <a:r>
              <a:rPr lang="en-US" altLang="en-US" sz="3200" dirty="0">
                <a:solidFill>
                  <a:srgbClr val="0000FF"/>
                </a:solidFill>
                <a:ea typeface="PMingLiU" pitchFamily="18" charset="-120"/>
                <a:cs typeface="Arial" charset="0"/>
              </a:rPr>
              <a:t>forecasts and lead-time of </a:t>
            </a:r>
            <a:r>
              <a:rPr lang="en-US" altLang="en-US" sz="3200" dirty="0" smtClean="0">
                <a:solidFill>
                  <a:srgbClr val="0000FF"/>
                </a:solidFill>
                <a:ea typeface="PMingLiU" pitchFamily="18" charset="-120"/>
                <a:cs typeface="Arial" charset="0"/>
              </a:rPr>
              <a:t>warnings</a:t>
            </a:r>
            <a:endParaRPr lang="en-US" altLang="en-US" sz="3200" dirty="0">
              <a:solidFill>
                <a:srgbClr val="0000FF"/>
              </a:solidFill>
              <a:ea typeface="PMingLiU" pitchFamily="18" charset="-120"/>
              <a:cs typeface="Arial" charset="0"/>
            </a:endParaRPr>
          </a:p>
          <a:p>
            <a:pPr marL="0" indent="0">
              <a:spcBef>
                <a:spcPct val="0"/>
              </a:spcBef>
            </a:pPr>
            <a:endParaRPr lang="en-US" altLang="en-US" sz="3200" dirty="0">
              <a:solidFill>
                <a:srgbClr val="0000FF"/>
              </a:solidFill>
              <a:ea typeface="PMingLiU" pitchFamily="18" charset="-120"/>
              <a:cs typeface="Arial" charset="0"/>
            </a:endParaRPr>
          </a:p>
        </p:txBody>
      </p:sp>
      <p:sp>
        <p:nvSpPr>
          <p:cNvPr id="11268" name="Rectangle 11"/>
          <p:cNvSpPr>
            <a:spLocks noChangeArrowheads="1"/>
          </p:cNvSpPr>
          <p:nvPr/>
        </p:nvSpPr>
        <p:spPr bwMode="auto">
          <a:xfrm>
            <a:off x="1120774" y="-26988"/>
            <a:ext cx="7915721"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pPr>
            <a:r>
              <a:rPr lang="en-US" altLang="en-US" sz="4400" b="1" dirty="0">
                <a:solidFill>
                  <a:srgbClr val="000066"/>
                </a:solidFill>
                <a:cs typeface="Arial" charset="0"/>
              </a:rPr>
              <a:t>SWFDP Strengths</a:t>
            </a:r>
          </a:p>
        </p:txBody>
      </p:sp>
      <p:pic>
        <p:nvPicPr>
          <p:cNvPr id="11269"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056635B1-9B49-4049-A9BB-B2D5F47F207C}" type="slidenum">
              <a:rPr lang="en-US" altLang="en-US" sz="1200" smtClean="0"/>
              <a:pPr/>
              <a:t>6</a:t>
            </a:fld>
            <a:endParaRPr lang="en-US" altLang="en-US" sz="1200" smtClean="0"/>
          </a:p>
        </p:txBody>
      </p:sp>
      <p:pic>
        <p:nvPicPr>
          <p:cNvPr id="15364"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1405391" y="183243"/>
            <a:ext cx="7497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pPr>
            <a:r>
              <a:rPr lang="en-US" altLang="en-US" sz="2200" b="1" dirty="0">
                <a:solidFill>
                  <a:srgbClr val="000099"/>
                </a:solidFill>
                <a:latin typeface="Arial Black" pitchFamily="34" charset="0"/>
                <a:ea typeface="PMingLiU" pitchFamily="18" charset="-120"/>
              </a:rPr>
              <a:t>SWFDP: Existing projects and Future directions</a:t>
            </a:r>
            <a:endParaRPr lang="en-US" altLang="en-US" sz="2200" dirty="0">
              <a:latin typeface="Arial Black" pitchFamily="34" charset="0"/>
              <a:ea typeface="PMingLiU" pitchFamily="18" charset="-120"/>
            </a:endParaRPr>
          </a:p>
        </p:txBody>
      </p:sp>
      <p:sp>
        <p:nvSpPr>
          <p:cNvPr id="15366" name="Text Box 8"/>
          <p:cNvSpPr txBox="1">
            <a:spLocks noChangeArrowheads="1"/>
          </p:cNvSpPr>
          <p:nvPr/>
        </p:nvSpPr>
        <p:spPr bwMode="auto">
          <a:xfrm>
            <a:off x="1633538" y="2065338"/>
            <a:ext cx="60102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0"/>
              </a:spcBef>
            </a:pPr>
            <a:endParaRPr lang="en-US" altLang="en-US" sz="1600" dirty="0">
              <a:latin typeface="Times New Roman" pitchFamily="18" charset="0"/>
              <a:ea typeface="PMingLiU" pitchFamily="18" charset="-120"/>
            </a:endParaRPr>
          </a:p>
        </p:txBody>
      </p:sp>
      <p:sp>
        <p:nvSpPr>
          <p:cNvPr id="67" name="Text Box 8"/>
          <p:cNvSpPr txBox="1">
            <a:spLocks noChangeArrowheads="1"/>
          </p:cNvSpPr>
          <p:nvPr/>
        </p:nvSpPr>
        <p:spPr bwMode="auto">
          <a:xfrm>
            <a:off x="29796" y="1340768"/>
            <a:ext cx="1900127" cy="474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ts val="0"/>
              </a:spcBef>
              <a:spcAft>
                <a:spcPts val="0"/>
              </a:spcAft>
              <a:defRPr/>
            </a:pPr>
            <a:r>
              <a:rPr lang="en-US" sz="1400" b="1" dirty="0">
                <a:solidFill>
                  <a:srgbClr val="008000"/>
                </a:solidFill>
                <a:highlight>
                  <a:srgbClr val="FFFF00"/>
                </a:highlight>
                <a:latin typeface="Arial"/>
                <a:ea typeface="PMingLiU"/>
              </a:rPr>
              <a:t>Green</a:t>
            </a:r>
            <a:r>
              <a:rPr lang="en-US" sz="1400" b="1" dirty="0">
                <a:solidFill>
                  <a:srgbClr val="008000"/>
                </a:solidFill>
                <a:latin typeface="Arial"/>
                <a:ea typeface="PMingLiU"/>
              </a:rPr>
              <a:t> </a:t>
            </a:r>
            <a:r>
              <a:rPr lang="en-US" sz="1400" dirty="0">
                <a:solidFill>
                  <a:srgbClr val="000000"/>
                </a:solidFill>
                <a:latin typeface="Arial"/>
                <a:ea typeface="PMingLiU"/>
              </a:rPr>
              <a:t>color boxes represent </a:t>
            </a:r>
            <a:r>
              <a:rPr lang="en-US" sz="1400" dirty="0">
                <a:latin typeface="Arial"/>
                <a:ea typeface="PMingLiU"/>
              </a:rPr>
              <a:t>the domains of existing SWFDP regional subprojects. </a:t>
            </a:r>
            <a:r>
              <a:rPr lang="en-US" sz="1400" b="1" dirty="0">
                <a:solidFill>
                  <a:srgbClr val="CC00CC"/>
                </a:solidFill>
                <a:highlight>
                  <a:srgbClr val="FFFF00"/>
                </a:highlight>
                <a:latin typeface="Arial"/>
                <a:ea typeface="PMingLiU"/>
              </a:rPr>
              <a:t>Pink</a:t>
            </a:r>
            <a:r>
              <a:rPr lang="en-US" sz="1400" b="1" dirty="0">
                <a:solidFill>
                  <a:srgbClr val="CC00CC"/>
                </a:solidFill>
                <a:latin typeface="Arial"/>
                <a:ea typeface="PMingLiU"/>
              </a:rPr>
              <a:t> </a:t>
            </a:r>
            <a:r>
              <a:rPr lang="en-US" sz="1400" dirty="0">
                <a:solidFill>
                  <a:srgbClr val="000000"/>
                </a:solidFill>
                <a:latin typeface="Arial"/>
                <a:ea typeface="PMingLiU"/>
              </a:rPr>
              <a:t>and </a:t>
            </a:r>
            <a:r>
              <a:rPr lang="en-US" sz="1400" b="1" dirty="0">
                <a:solidFill>
                  <a:srgbClr val="F88608"/>
                </a:solidFill>
                <a:highlight>
                  <a:srgbClr val="FFFF00"/>
                </a:highlight>
                <a:latin typeface="Arial"/>
                <a:ea typeface="PMingLiU"/>
              </a:rPr>
              <a:t>Orange</a:t>
            </a:r>
            <a:r>
              <a:rPr lang="en-US" sz="1400" b="1" dirty="0">
                <a:solidFill>
                  <a:srgbClr val="F88608"/>
                </a:solidFill>
                <a:latin typeface="Arial"/>
                <a:ea typeface="PMingLiU"/>
              </a:rPr>
              <a:t> </a:t>
            </a:r>
            <a:r>
              <a:rPr lang="en-US" sz="1400" dirty="0">
                <a:solidFill>
                  <a:srgbClr val="000000"/>
                </a:solidFill>
                <a:latin typeface="Arial"/>
                <a:ea typeface="PMingLiU"/>
              </a:rPr>
              <a:t>color boxes signify the </a:t>
            </a:r>
            <a:r>
              <a:rPr lang="en-US" sz="1400" dirty="0">
                <a:latin typeface="Arial"/>
                <a:ea typeface="PMingLiU"/>
              </a:rPr>
              <a:t>regions for future SWFDP subprojects which will be developed within next 1-2 years and 3-5 years respectively. Contributing Global </a:t>
            </a:r>
            <a:r>
              <a:rPr lang="en-US" sz="1400" dirty="0" err="1">
                <a:latin typeface="Arial"/>
                <a:ea typeface="PMingLiU"/>
              </a:rPr>
              <a:t>Centres</a:t>
            </a:r>
            <a:r>
              <a:rPr lang="en-US" sz="1400" dirty="0">
                <a:latin typeface="Arial"/>
                <a:ea typeface="PMingLiU"/>
              </a:rPr>
              <a:t> and RSMCs /RFSCs are also shown for each of the SWFDP regional subprojects.</a:t>
            </a:r>
            <a:endParaRPr lang="en-US" sz="1400" dirty="0">
              <a:latin typeface="Times New Roman"/>
              <a:ea typeface="PMingLiU"/>
            </a:endParaRPr>
          </a:p>
        </p:txBody>
      </p:sp>
      <p:sp>
        <p:nvSpPr>
          <p:cNvPr id="68" name="Text Box 8"/>
          <p:cNvSpPr txBox="1">
            <a:spLocks noChangeArrowheads="1"/>
          </p:cNvSpPr>
          <p:nvPr/>
        </p:nvSpPr>
        <p:spPr bwMode="auto">
          <a:xfrm>
            <a:off x="1979613" y="4797425"/>
            <a:ext cx="1755775" cy="74295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spcAft>
                <a:spcPts val="0"/>
              </a:spcAft>
              <a:defRPr/>
            </a:pPr>
            <a:r>
              <a:rPr lang="en-US" sz="1300" b="1" dirty="0">
                <a:solidFill>
                  <a:srgbClr val="000099"/>
                </a:solidFill>
                <a:latin typeface="Arial"/>
                <a:ea typeface="PMingLiU"/>
              </a:rPr>
              <a:t>SWFDP Strengths: </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Cost effective;</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Simplicity; </a:t>
            </a:r>
          </a:p>
        </p:txBody>
      </p:sp>
      <p:sp>
        <p:nvSpPr>
          <p:cNvPr id="15369" name="Rectangle 60"/>
          <p:cNvSpPr>
            <a:spLocks noChangeArrowheads="1"/>
          </p:cNvSpPr>
          <p:nvPr/>
        </p:nvSpPr>
        <p:spPr bwMode="auto">
          <a:xfrm>
            <a:off x="1979613" y="5400675"/>
            <a:ext cx="6248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Font typeface="Arial" charset="0"/>
              <a:buChar char="•"/>
            </a:pPr>
            <a:r>
              <a:rPr lang="en-US" altLang="en-US" sz="1300" dirty="0">
                <a:solidFill>
                  <a:srgbClr val="C00000"/>
                </a:solidFill>
                <a:ea typeface="PMingLiU" pitchFamily="18" charset="-120"/>
              </a:rPr>
              <a:t>NMHSs need internet only; </a:t>
            </a:r>
          </a:p>
          <a:p>
            <a:pPr>
              <a:spcBef>
                <a:spcPct val="0"/>
              </a:spcBef>
              <a:buFont typeface="Arial" charset="0"/>
              <a:buChar char="•"/>
            </a:pPr>
            <a:r>
              <a:rPr lang="en-US" altLang="en-US" sz="1300" dirty="0">
                <a:solidFill>
                  <a:srgbClr val="C00000"/>
                </a:solidFill>
                <a:ea typeface="PMingLiU" pitchFamily="18" charset="-120"/>
              </a:rPr>
              <a:t>Highly operational focus; </a:t>
            </a:r>
          </a:p>
          <a:p>
            <a:pPr>
              <a:spcBef>
                <a:spcPct val="0"/>
              </a:spcBef>
              <a:buFont typeface="Arial" charset="0"/>
              <a:buChar char="•"/>
            </a:pPr>
            <a:r>
              <a:rPr lang="en-US" altLang="en-US" sz="1300" dirty="0">
                <a:solidFill>
                  <a:srgbClr val="C00000"/>
                </a:solidFill>
                <a:ea typeface="PMingLiU" pitchFamily="18" charset="-120"/>
              </a:rPr>
              <a:t>Capacity development with improved forecasts and lead-time of warnings</a:t>
            </a:r>
            <a:endParaRPr lang="en-US" altLang="en-US" sz="1300" dirty="0">
              <a:latin typeface="Times New Roman" pitchFamily="18" charset="0"/>
              <a:ea typeface="PMingLiU" pitchFamily="18" charset="-120"/>
            </a:endParaRPr>
          </a:p>
        </p:txBody>
      </p:sp>
      <p:pic>
        <p:nvPicPr>
          <p:cNvPr id="58" name="Picture 57"/>
          <p:cNvPicPr/>
          <p:nvPr/>
        </p:nvPicPr>
        <p:blipFill>
          <a:blip r:embed="rId4">
            <a:extLst>
              <a:ext uri="{28A0092B-C50C-407E-A947-70E740481C1C}">
                <a14:useLocalDpi xmlns:a14="http://schemas.microsoft.com/office/drawing/2010/main" val="0"/>
              </a:ext>
            </a:extLst>
          </a:blip>
          <a:srcRect/>
          <a:stretch>
            <a:fillRect/>
          </a:stretch>
        </p:blipFill>
        <p:spPr bwMode="auto">
          <a:xfrm>
            <a:off x="1954394" y="584200"/>
            <a:ext cx="6904947" cy="4442460"/>
          </a:xfrm>
          <a:prstGeom prst="rect">
            <a:avLst/>
          </a:prstGeom>
          <a:noFill/>
          <a:ln>
            <a:noFill/>
          </a:ln>
        </p:spPr>
      </p:pic>
      <p:sp>
        <p:nvSpPr>
          <p:cNvPr id="2" name="Rectangle 1"/>
          <p:cNvSpPr/>
          <p:nvPr/>
        </p:nvSpPr>
        <p:spPr>
          <a:xfrm>
            <a:off x="2489976" y="747544"/>
            <a:ext cx="5328592" cy="923330"/>
          </a:xfrm>
          <a:prstGeom prst="rect">
            <a:avLst/>
          </a:prstGeom>
        </p:spPr>
        <p:txBody>
          <a:bodyPr wrap="square">
            <a:spAutoFit/>
          </a:bodyPr>
          <a:lstStyle/>
          <a:p>
            <a:pPr algn="ctr">
              <a:spcBef>
                <a:spcPct val="0"/>
              </a:spcBef>
            </a:pPr>
            <a:r>
              <a:rPr lang="en-US" altLang="en-US" sz="1800" dirty="0">
                <a:solidFill>
                  <a:srgbClr val="000099"/>
                </a:solidFill>
                <a:ea typeface="PMingLiU" pitchFamily="18" charset="-120"/>
              </a:rPr>
              <a:t>Depending upon the resources, the number of developing countries and LDCs to benefit from the SWFDP may grow to over 100 in next 5 years</a:t>
            </a:r>
            <a:endParaRPr lang="en-US" altLang="en-US" sz="1800" dirty="0">
              <a:latin typeface="Times New Roman" pitchFamily="18" charset="0"/>
              <a:ea typeface="PMingLiU"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test footer</a:t>
            </a:r>
            <a:endParaRPr lang="en-US"/>
          </a:p>
        </p:txBody>
      </p:sp>
      <p:sp>
        <p:nvSpPr>
          <p:cNvPr id="5" name="Slide Number Placeholder 4"/>
          <p:cNvSpPr>
            <a:spLocks noGrp="1"/>
          </p:cNvSpPr>
          <p:nvPr>
            <p:ph type="sldNum" sz="quarter" idx="11"/>
          </p:nvPr>
        </p:nvSpPr>
        <p:spPr/>
        <p:txBody>
          <a:bodyPr/>
          <a:lstStyle/>
          <a:p>
            <a:pPr>
              <a:defRPr/>
            </a:pPr>
            <a:fld id="{43D076D9-4D5C-4688-92B7-6D74A6C9DB17}" type="slidenum">
              <a:rPr lang="en-US" altLang="en-US" smtClean="0"/>
              <a:pPr>
                <a:defRPr/>
              </a:pPr>
              <a:t>7</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14869885"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3"/>
          <p:cNvSpPr>
            <a:spLocks noChangeArrowheads="1"/>
          </p:cNvSpPr>
          <p:nvPr/>
        </p:nvSpPr>
        <p:spPr bwMode="auto">
          <a:xfrm>
            <a:off x="2522220" y="1266645"/>
            <a:ext cx="585978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lvl="2" eaLnBrk="0" fontAlgn="base" hangingPunct="0">
              <a:spcBef>
                <a:spcPct val="0"/>
              </a:spcBef>
              <a:spcAft>
                <a:spcPct val="0"/>
              </a:spcAft>
            </a:pPr>
            <a:r>
              <a:rPr lang="en-GB" altLang="zh-CN" sz="1600" dirty="0" smtClean="0">
                <a:solidFill>
                  <a:srgbClr val="000000"/>
                </a:solidFill>
                <a:ea typeface="宋体" pitchFamily="2" charset="-122"/>
                <a:cs typeface="Arial" charset="0"/>
              </a:rPr>
              <a:t>Global Centres: </a:t>
            </a:r>
            <a:r>
              <a:rPr lang="en-GB" altLang="zh-CN" sz="1600" dirty="0" smtClean="0">
                <a:solidFill>
                  <a:srgbClr val="FF0000"/>
                </a:solidFill>
                <a:ea typeface="宋体" pitchFamily="2" charset="-122"/>
                <a:cs typeface="Arial" charset="0"/>
              </a:rPr>
              <a:t>IMD (supported by NCMRWF, INCOIS, IITM) ECMWF</a:t>
            </a:r>
            <a:r>
              <a:rPr lang="en-GB" altLang="zh-CN" sz="1600" dirty="0">
                <a:solidFill>
                  <a:srgbClr val="FF0000"/>
                </a:solidFill>
                <a:ea typeface="宋体" pitchFamily="2" charset="-122"/>
                <a:cs typeface="Arial" charset="0"/>
              </a:rPr>
              <a:t>, JMA</a:t>
            </a:r>
            <a:r>
              <a:rPr lang="en-GB" altLang="zh-CN" sz="1600" dirty="0" smtClean="0">
                <a:solidFill>
                  <a:srgbClr val="FF0000"/>
                </a:solidFill>
                <a:ea typeface="宋体" pitchFamily="2" charset="-122"/>
                <a:cs typeface="Arial" charset="0"/>
              </a:rPr>
              <a:t>, NOAA/NCEP, UKMO</a:t>
            </a:r>
          </a:p>
        </p:txBody>
      </p:sp>
      <p:sp>
        <p:nvSpPr>
          <p:cNvPr id="8" name="Rectangle 14"/>
          <p:cNvSpPr>
            <a:spLocks noChangeArrowheads="1"/>
          </p:cNvSpPr>
          <p:nvPr/>
        </p:nvSpPr>
        <p:spPr bwMode="auto">
          <a:xfrm>
            <a:off x="-152400" y="2259745"/>
            <a:ext cx="2895600" cy="387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Focus on: </a:t>
            </a:r>
            <a:r>
              <a:rPr lang="en-GB" altLang="zh-CN" sz="1600" kern="100" dirty="0">
                <a:solidFill>
                  <a:srgbClr val="0000FF"/>
                </a:solidFill>
                <a:latin typeface="Arial" charset="0"/>
                <a:ea typeface="宋体" pitchFamily="2" charset="-122"/>
              </a:rPr>
              <a:t>strong winds, thunderstorm, monsoon, heavy precipitation (mainly TC-related) and associated hazards (e.g. flooding, landslides, storm surges, swell)</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Domain: </a:t>
            </a:r>
            <a:endParaRPr lang="en-GB" altLang="zh-CN" sz="1600" kern="100" dirty="0" smtClean="0">
              <a:solidFill>
                <a:srgbClr val="000000"/>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10°S, 35°N</a:t>
            </a:r>
            <a:r>
              <a:rPr lang="en-GB" altLang="zh-CN" sz="1600" kern="100" dirty="0">
                <a:solidFill>
                  <a:srgbClr val="0000FF"/>
                </a:solidFill>
                <a:latin typeface="Arial" charset="0"/>
                <a:ea typeface="宋体" pitchFamily="2" charset="-122"/>
              </a:rPr>
              <a:t>, </a:t>
            </a:r>
            <a:endParaRPr lang="en-GB" altLang="zh-CN" sz="1600" kern="100" dirty="0" smtClean="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45°E, 110°E</a:t>
            </a:r>
            <a:r>
              <a:rPr lang="en-US" altLang="zh-CN" sz="1600" kern="100" dirty="0" smtClean="0">
                <a:solidFill>
                  <a:srgbClr val="0000FF"/>
                </a:solidFill>
                <a:latin typeface="Arial" charset="0"/>
                <a:ea typeface="宋体" pitchFamily="2" charset="-122"/>
              </a:rPr>
              <a:t> </a:t>
            </a:r>
            <a:endParaRPr lang="en-US" altLang="zh-CN" sz="1600" kern="100" dirty="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Global Centres: </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FF"/>
                </a:solidFill>
                <a:latin typeface="Arial" charset="0"/>
                <a:ea typeface="宋体" pitchFamily="2" charset="-122"/>
              </a:rPr>
              <a:t>IMD, ECMWF, UKMO, NOAA/NCEP </a:t>
            </a:r>
            <a:endParaRPr lang="en-GB" altLang="zh-CN" sz="1600" kern="100" dirty="0" smtClean="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00"/>
                </a:solidFill>
                <a:latin typeface="Arial" charset="0"/>
                <a:ea typeface="宋体" pitchFamily="2" charset="-122"/>
              </a:rPr>
              <a:t>Regional Centre: </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RSMC </a:t>
            </a:r>
            <a:r>
              <a:rPr lang="en-GB" altLang="zh-CN" sz="1600" kern="100" dirty="0">
                <a:solidFill>
                  <a:srgbClr val="0000FF"/>
                </a:solidFill>
                <a:latin typeface="Arial" charset="0"/>
                <a:ea typeface="宋体" pitchFamily="2" charset="-122"/>
              </a:rPr>
              <a:t>New Delhi </a:t>
            </a:r>
            <a:endParaRPr lang="en-GB" altLang="en-US" sz="1600" dirty="0">
              <a:solidFill>
                <a:srgbClr val="000000"/>
              </a:solidFill>
              <a:latin typeface="Arial" charset="0"/>
            </a:endParaRPr>
          </a:p>
        </p:txBody>
      </p:sp>
      <p:sp>
        <p:nvSpPr>
          <p:cNvPr id="2" name="TextBox 1"/>
          <p:cNvSpPr txBox="1"/>
          <p:nvPr/>
        </p:nvSpPr>
        <p:spPr>
          <a:xfrm>
            <a:off x="-94532" y="1257060"/>
            <a:ext cx="2818144" cy="669414"/>
          </a:xfrm>
          <a:prstGeom prst="rect">
            <a:avLst/>
          </a:prstGeom>
          <a:noFill/>
        </p:spPr>
        <p:txBody>
          <a:bodyPr wrap="none" rtlCol="0">
            <a:spAutoFit/>
          </a:bodyPr>
          <a:lstStyle/>
          <a:p>
            <a:r>
              <a:rPr lang="en-US" sz="1500" b="1" dirty="0" smtClean="0">
                <a:solidFill>
                  <a:srgbClr val="00B050"/>
                </a:solidFill>
              </a:rPr>
              <a:t>RSMC New Delhi Web portal </a:t>
            </a:r>
          </a:p>
          <a:p>
            <a:r>
              <a:rPr lang="en-US" sz="1500" b="1" dirty="0" smtClean="0">
                <a:solidFill>
                  <a:srgbClr val="00B050"/>
                </a:solidFill>
              </a:rPr>
              <a:t>since September 2015</a:t>
            </a:r>
            <a:endParaRPr lang="en-US" sz="1500" b="1" dirty="0">
              <a:solidFill>
                <a:srgbClr val="00B050"/>
              </a:solidFill>
            </a:endParaRPr>
          </a:p>
        </p:txBody>
      </p:sp>
      <p:sp>
        <p:nvSpPr>
          <p:cNvPr id="9" name="Rectangle 5"/>
          <p:cNvSpPr>
            <a:spLocks noChangeArrowheads="1"/>
          </p:cNvSpPr>
          <p:nvPr/>
        </p:nvSpPr>
        <p:spPr bwMode="auto">
          <a:xfrm>
            <a:off x="-685800" y="123645"/>
            <a:ext cx="4953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fontAlgn="base">
              <a:spcBef>
                <a:spcPct val="20000"/>
              </a:spcBef>
              <a:spcAft>
                <a:spcPct val="0"/>
              </a:spcAft>
            </a:pPr>
            <a:r>
              <a:rPr lang="en-US" altLang="en-US" sz="2600" b="1" dirty="0" smtClean="0">
                <a:solidFill>
                  <a:srgbClr val="000099"/>
                </a:solidFill>
                <a:ea typeface="PMingLiU" pitchFamily="18" charset="-120"/>
                <a:cs typeface="Arial" charset="0"/>
              </a:rPr>
              <a:t>SWFDP-Bay of Bengal</a:t>
            </a:r>
            <a:endParaRPr lang="en-US" altLang="en-US" sz="2600" b="1" dirty="0">
              <a:solidFill>
                <a:srgbClr val="000099"/>
              </a:solidFill>
              <a:ea typeface="PMingLiU" pitchFamily="18" charset="-120"/>
              <a:cs typeface="Arial" charset="0"/>
            </a:endParaRPr>
          </a:p>
        </p:txBody>
      </p:sp>
      <p:sp>
        <p:nvSpPr>
          <p:cNvPr id="3" name="CaixaDeTexto 2"/>
          <p:cNvSpPr txBox="1"/>
          <p:nvPr/>
        </p:nvSpPr>
        <p:spPr>
          <a:xfrm>
            <a:off x="3785870" y="548680"/>
            <a:ext cx="4707314" cy="369332"/>
          </a:xfrm>
          <a:prstGeom prst="rect">
            <a:avLst/>
          </a:prstGeom>
          <a:noFill/>
        </p:spPr>
        <p:txBody>
          <a:bodyPr wrap="none" rtlCol="0">
            <a:spAutoFit/>
          </a:bodyPr>
          <a:lstStyle/>
          <a:p>
            <a:r>
              <a:rPr lang="pt-PT" sz="1800" u="sng" dirty="0">
                <a:hlinkClick r:id="rId3"/>
              </a:rPr>
              <a:t>http://nwp.imd.gov.in/mme/fdp-bob/login.php</a:t>
            </a:r>
            <a:endParaRPr lang="pt-PT" sz="1800" dirty="0"/>
          </a:p>
        </p:txBody>
      </p:sp>
    </p:spTree>
    <p:extLst>
      <p:ext uri="{BB962C8B-B14F-4D97-AF65-F5344CB8AC3E}">
        <p14:creationId xmlns:p14="http://schemas.microsoft.com/office/powerpoint/2010/main" val="58037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1772816"/>
            <a:ext cx="8424936" cy="4413516"/>
          </a:xfrm>
          <a:prstGeom prst="rect">
            <a:avLst/>
          </a:prstGeom>
        </p:spPr>
        <p:txBody>
          <a:bodyPr wrap="square">
            <a:spAutoFit/>
          </a:bodyPr>
          <a:lstStyle/>
          <a:p>
            <a:pPr marL="274320" lvl="2" eaLnBrk="1" fontAlgn="auto" hangingPunct="1">
              <a:lnSpc>
                <a:spcPct val="90000"/>
              </a:lnSpc>
              <a:spcBef>
                <a:spcPts val="0"/>
              </a:spcBef>
              <a:spcAft>
                <a:spcPts val="0"/>
              </a:spcAft>
              <a:buClr>
                <a:prstClr val="black"/>
              </a:buClr>
              <a:buFontTx/>
              <a:buNone/>
            </a:pPr>
            <a:r>
              <a:rPr lang="fr-CH" altLang="zh-CN" sz="2600" dirty="0" smtClean="0">
                <a:solidFill>
                  <a:prstClr val="black"/>
                </a:solidFill>
                <a:latin typeface="Arial" panose="020B0604020202020204" pitchFamily="34" charset="0"/>
                <a:ea typeface="宋体"/>
                <a:cs typeface="Arial" panose="020B0604020202020204" pitchFamily="34" charset="0"/>
              </a:rPr>
              <a:t>SWFDP linkages are </a:t>
            </a:r>
            <a:r>
              <a:rPr lang="fr-CH" altLang="zh-CN" sz="2600" dirty="0" err="1" smtClean="0">
                <a:solidFill>
                  <a:prstClr val="black"/>
                </a:solidFill>
                <a:latin typeface="Arial" panose="020B0604020202020204" pitchFamily="34" charset="0"/>
                <a:ea typeface="宋体"/>
                <a:cs typeface="Arial" panose="020B0604020202020204" pitchFamily="34" charset="0"/>
              </a:rPr>
              <a:t>developed</a:t>
            </a:r>
            <a:r>
              <a:rPr lang="fr-CH" altLang="zh-CN" sz="2600" dirty="0" smtClean="0">
                <a:solidFill>
                  <a:prstClr val="black"/>
                </a:solidFill>
                <a:latin typeface="Arial" panose="020B0604020202020204" pitchFamily="34" charset="0"/>
                <a:ea typeface="宋体"/>
                <a:cs typeface="Arial" panose="020B0604020202020204" pitchFamily="34" charset="0"/>
              </a:rPr>
              <a:t> </a:t>
            </a:r>
            <a:r>
              <a:rPr lang="fr-CH" altLang="zh-CN" sz="2600" dirty="0" err="1" smtClean="0">
                <a:solidFill>
                  <a:prstClr val="black"/>
                </a:solidFill>
                <a:latin typeface="Arial" panose="020B0604020202020204" pitchFamily="34" charset="0"/>
                <a:ea typeface="宋体"/>
                <a:cs typeface="Arial" panose="020B0604020202020204" pitchFamily="34" charset="0"/>
              </a:rPr>
              <a:t>with</a:t>
            </a:r>
            <a:r>
              <a:rPr lang="fr-CH" altLang="zh-CN" sz="2600" dirty="0" smtClean="0">
                <a:solidFill>
                  <a:prstClr val="black"/>
                </a:solidFill>
                <a:latin typeface="Arial" panose="020B0604020202020204" pitchFamily="34" charset="0"/>
                <a:ea typeface="宋体"/>
                <a:cs typeface="Arial" panose="020B0604020202020204" pitchFamily="34" charset="0"/>
              </a:rPr>
              <a:t> </a:t>
            </a:r>
            <a:r>
              <a:rPr lang="fr-CH" altLang="zh-CN" sz="2600" dirty="0" err="1" smtClean="0">
                <a:solidFill>
                  <a:prstClr val="black"/>
                </a:solidFill>
                <a:latin typeface="Arial" panose="020B0604020202020204" pitchFamily="34" charset="0"/>
                <a:ea typeface="宋体"/>
                <a:cs typeface="Arial" panose="020B0604020202020204" pitchFamily="34" charset="0"/>
              </a:rPr>
              <a:t>various</a:t>
            </a:r>
            <a:r>
              <a:rPr lang="fr-CH" altLang="zh-CN" sz="2600" dirty="0" smtClean="0">
                <a:solidFill>
                  <a:prstClr val="black"/>
                </a:solidFill>
                <a:latin typeface="Arial" panose="020B0604020202020204" pitchFamily="34" charset="0"/>
                <a:ea typeface="宋体"/>
                <a:cs typeface="Arial" panose="020B0604020202020204" pitchFamily="34" charset="0"/>
              </a:rPr>
              <a:t> programmes and </a:t>
            </a:r>
            <a:r>
              <a:rPr lang="fr-CH" altLang="zh-CN" sz="2600" dirty="0" err="1" smtClean="0">
                <a:solidFill>
                  <a:prstClr val="black"/>
                </a:solidFill>
                <a:latin typeface="Arial" panose="020B0604020202020204" pitchFamily="34" charset="0"/>
                <a:ea typeface="宋体"/>
                <a:cs typeface="Arial" panose="020B0604020202020204" pitchFamily="34" charset="0"/>
              </a:rPr>
              <a:t>projects</a:t>
            </a:r>
            <a:r>
              <a:rPr lang="fr-CH" altLang="zh-CN" sz="2600" dirty="0" smtClean="0">
                <a:solidFill>
                  <a:prstClr val="black"/>
                </a:solidFill>
                <a:latin typeface="Arial" panose="020B0604020202020204" pitchFamily="34" charset="0"/>
                <a:ea typeface="宋体"/>
                <a:cs typeface="Arial" panose="020B0604020202020204" pitchFamily="34" charset="0"/>
              </a:rPr>
              <a:t> </a:t>
            </a:r>
            <a:r>
              <a:rPr lang="fr-CH" altLang="zh-CN" sz="2600" dirty="0" err="1" smtClean="0">
                <a:solidFill>
                  <a:prstClr val="black"/>
                </a:solidFill>
                <a:latin typeface="Arial" panose="020B0604020202020204" pitchFamily="34" charset="0"/>
                <a:ea typeface="宋体"/>
                <a:cs typeface="Arial" panose="020B0604020202020204" pitchFamily="34" charset="0"/>
              </a:rPr>
              <a:t>wherever</a:t>
            </a:r>
            <a:r>
              <a:rPr lang="fr-CH" altLang="zh-CN" sz="2600" dirty="0" smtClean="0">
                <a:solidFill>
                  <a:prstClr val="black"/>
                </a:solidFill>
                <a:latin typeface="Arial" panose="020B0604020202020204" pitchFamily="34" charset="0"/>
                <a:ea typeface="宋体"/>
                <a:cs typeface="Arial" panose="020B0604020202020204" pitchFamily="34" charset="0"/>
              </a:rPr>
              <a:t> </a:t>
            </a:r>
            <a:r>
              <a:rPr lang="fr-CH" altLang="zh-CN" sz="2600" dirty="0" err="1" smtClean="0">
                <a:solidFill>
                  <a:prstClr val="black"/>
                </a:solidFill>
                <a:latin typeface="Arial" panose="020B0604020202020204" pitchFamily="34" charset="0"/>
                <a:ea typeface="宋体"/>
                <a:cs typeface="Arial" panose="020B0604020202020204" pitchFamily="34" charset="0"/>
              </a:rPr>
              <a:t>appropriate</a:t>
            </a:r>
            <a:endParaRPr lang="fr-CH" altLang="zh-CN" sz="2600" dirty="0" smtClean="0">
              <a:solidFill>
                <a:prstClr val="black"/>
              </a:solidFill>
              <a:latin typeface="Arial" panose="020B0604020202020204" pitchFamily="34" charset="0"/>
              <a:ea typeface="宋体"/>
              <a:cs typeface="Arial" panose="020B0604020202020204" pitchFamily="34" charset="0"/>
            </a:endParaRPr>
          </a:p>
          <a:p>
            <a:pPr marL="274320" lvl="2" eaLnBrk="1" fontAlgn="auto" hangingPunct="1">
              <a:lnSpc>
                <a:spcPct val="90000"/>
              </a:lnSpc>
              <a:spcBef>
                <a:spcPts val="0"/>
              </a:spcBef>
              <a:spcAft>
                <a:spcPts val="0"/>
              </a:spcAft>
              <a:buClr>
                <a:prstClr val="black"/>
              </a:buClr>
              <a:buFontTx/>
              <a:buNone/>
            </a:pPr>
            <a:endParaRPr lang="en-US" altLang="zh-CN" sz="2600" dirty="0" smtClean="0">
              <a:solidFill>
                <a:prstClr val="black"/>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CH" altLang="zh-CN" sz="2600" dirty="0">
                <a:solidFill>
                  <a:schemeClr val="tx2"/>
                </a:solidFill>
                <a:latin typeface="Arial" panose="020B0604020202020204" pitchFamily="34" charset="0"/>
                <a:ea typeface="宋体"/>
                <a:cs typeface="Arial" panose="020B0604020202020204" pitchFamily="34" charset="0"/>
              </a:rPr>
              <a:t>Flash Flood </a:t>
            </a:r>
            <a:r>
              <a:rPr lang="fr-CH" altLang="zh-CN" sz="2600" dirty="0" err="1">
                <a:solidFill>
                  <a:schemeClr val="tx2"/>
                </a:solidFill>
                <a:latin typeface="Arial" panose="020B0604020202020204" pitchFamily="34" charset="0"/>
                <a:ea typeface="宋体"/>
                <a:cs typeface="Arial" panose="020B0604020202020204" pitchFamily="34" charset="0"/>
              </a:rPr>
              <a:t>Forecasts</a:t>
            </a:r>
            <a:r>
              <a:rPr lang="fr-CH" altLang="zh-CN" sz="2600" dirty="0">
                <a:solidFill>
                  <a:schemeClr val="tx2"/>
                </a:solidFill>
                <a:latin typeface="Arial" panose="020B0604020202020204" pitchFamily="34" charset="0"/>
                <a:ea typeface="宋体"/>
                <a:cs typeface="Arial" panose="020B0604020202020204" pitchFamily="34" charset="0"/>
              </a:rPr>
              <a:t> Guidance System (FFGS</a:t>
            </a:r>
            <a:r>
              <a:rPr lang="fr-CH" altLang="zh-CN" sz="2600" dirty="0" smtClean="0">
                <a:solidFill>
                  <a:schemeClr val="tx2"/>
                </a:solidFill>
                <a:latin typeface="Arial" panose="020B0604020202020204" pitchFamily="34" charset="0"/>
                <a:ea typeface="宋体"/>
                <a:cs typeface="Arial" panose="020B0604020202020204" pitchFamily="34" charset="0"/>
              </a:rPr>
              <a:t>)</a:t>
            </a:r>
          </a:p>
          <a:p>
            <a:pPr marL="274320" lvl="2" eaLnBrk="1" fontAlgn="auto" hangingPunct="1">
              <a:lnSpc>
                <a:spcPct val="90000"/>
              </a:lnSpc>
              <a:spcBef>
                <a:spcPts val="0"/>
              </a:spcBef>
              <a:spcAft>
                <a:spcPts val="0"/>
              </a:spcAft>
              <a:buClr>
                <a:prstClr val="black"/>
              </a:buClr>
            </a:pPr>
            <a:endParaRPr lang="en-US" altLang="zh-CN" sz="2600" dirty="0">
              <a:solidFill>
                <a:schemeClr val="tx2"/>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en-US" altLang="zh-CN" sz="2600" dirty="0" smtClean="0">
                <a:solidFill>
                  <a:schemeClr val="tx2"/>
                </a:solidFill>
                <a:latin typeface="Arial" panose="020B0604020202020204" pitchFamily="34" charset="0"/>
                <a:ea typeface="宋体"/>
                <a:cs typeface="Arial" panose="020B0604020202020204" pitchFamily="34" charset="0"/>
              </a:rPr>
              <a:t>Tropical Cyclones </a:t>
            </a:r>
            <a:r>
              <a:rPr lang="en-US" altLang="zh-CN" sz="2600" dirty="0" err="1" smtClean="0">
                <a:solidFill>
                  <a:schemeClr val="tx2"/>
                </a:solidFill>
                <a:latin typeface="Arial" panose="020B0604020202020204" pitchFamily="34" charset="0"/>
                <a:ea typeface="宋体"/>
                <a:cs typeface="Arial" panose="020B0604020202020204" pitchFamily="34" charset="0"/>
              </a:rPr>
              <a:t>Programme</a:t>
            </a:r>
            <a:r>
              <a:rPr lang="en-US" altLang="zh-CN" sz="2600" dirty="0" smtClean="0">
                <a:solidFill>
                  <a:schemeClr val="tx2"/>
                </a:solidFill>
                <a:latin typeface="Arial" panose="020B0604020202020204" pitchFamily="34" charset="0"/>
                <a:ea typeface="宋体"/>
                <a:cs typeface="Arial" panose="020B0604020202020204" pitchFamily="34" charset="0"/>
              </a:rPr>
              <a:t> (TCP)</a:t>
            </a:r>
          </a:p>
          <a:p>
            <a:pPr marL="274320" lvl="2" eaLnBrk="1" fontAlgn="auto" hangingPunct="1">
              <a:lnSpc>
                <a:spcPct val="90000"/>
              </a:lnSpc>
              <a:spcBef>
                <a:spcPts val="0"/>
              </a:spcBef>
              <a:spcAft>
                <a:spcPts val="0"/>
              </a:spcAft>
              <a:buClr>
                <a:prstClr val="black"/>
              </a:buClr>
            </a:pPr>
            <a:endParaRPr lang="en-US" altLang="zh-CN" sz="2600" dirty="0">
              <a:solidFill>
                <a:schemeClr val="tx2"/>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en-US" altLang="zh-CN" sz="2600" dirty="0" smtClean="0">
                <a:latin typeface="Arial" panose="020B0604020202020204" pitchFamily="34" charset="0"/>
                <a:ea typeface="宋体"/>
                <a:cs typeface="Arial" panose="020B0604020202020204" pitchFamily="34" charset="0"/>
              </a:rPr>
              <a:t>SCOPE-</a:t>
            </a:r>
            <a:r>
              <a:rPr lang="en-US" altLang="zh-CN" sz="2600" dirty="0" err="1" smtClean="0">
                <a:latin typeface="Arial" panose="020B0604020202020204" pitchFamily="34" charset="0"/>
                <a:ea typeface="宋体"/>
                <a:cs typeface="Arial" panose="020B0604020202020204" pitchFamily="34" charset="0"/>
              </a:rPr>
              <a:t>Nowcasting</a:t>
            </a:r>
            <a:r>
              <a:rPr lang="en-US" altLang="zh-CN" sz="2600" dirty="0" smtClean="0">
                <a:latin typeface="Arial" panose="020B0604020202020204" pitchFamily="34" charset="0"/>
                <a:ea typeface="宋体"/>
                <a:cs typeface="Arial" panose="020B0604020202020204" pitchFamily="34" charset="0"/>
              </a:rPr>
              <a:t> (SAT)</a:t>
            </a:r>
          </a:p>
          <a:p>
            <a:pPr marL="274320" lvl="2" eaLnBrk="1" fontAlgn="auto" hangingPunct="1">
              <a:lnSpc>
                <a:spcPct val="90000"/>
              </a:lnSpc>
              <a:spcBef>
                <a:spcPts val="0"/>
              </a:spcBef>
              <a:spcAft>
                <a:spcPts val="0"/>
              </a:spcAft>
              <a:buClr>
                <a:prstClr val="black"/>
              </a:buClr>
            </a:pPr>
            <a:r>
              <a:rPr lang="fr-CH" altLang="zh-CN" sz="2600" dirty="0">
                <a:solidFill>
                  <a:schemeClr val="tx2"/>
                </a:solidFill>
                <a:latin typeface="Arial" panose="020B0604020202020204" pitchFamily="34" charset="0"/>
                <a:ea typeface="宋体"/>
                <a:cs typeface="Arial" panose="020B0604020202020204" pitchFamily="34" charset="0"/>
              </a:rPr>
              <a:t> </a:t>
            </a:r>
            <a:endParaRPr lang="en-US" altLang="zh-CN" sz="2600" i="1" dirty="0" smtClean="0">
              <a:solidFill>
                <a:srgbClr val="0000FF"/>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en-US" altLang="zh-CN" sz="2600" dirty="0" smtClean="0">
                <a:solidFill>
                  <a:schemeClr val="tx2"/>
                </a:solidFill>
                <a:latin typeface="Arial" panose="020B0604020202020204" pitchFamily="34" charset="0"/>
                <a:ea typeface="宋体"/>
                <a:cs typeface="Arial" panose="020B0604020202020204" pitchFamily="34" charset="0"/>
              </a:rPr>
              <a:t>Coastal Inundation Forecasting Demonstration Project</a:t>
            </a:r>
            <a:endParaRPr lang="en-US" altLang="zh-CN" sz="2600" i="1" dirty="0" smtClean="0">
              <a:solidFill>
                <a:srgbClr val="0000FF"/>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endParaRPr lang="en-US" altLang="zh-CN" sz="2600" i="1" dirty="0" smtClean="0">
              <a:solidFill>
                <a:srgbClr val="0000FF"/>
              </a:solidFill>
              <a:latin typeface="Arial" panose="020B0604020202020204" pitchFamily="34" charset="0"/>
              <a:ea typeface="宋体"/>
              <a:cs typeface="Arial" panose="020B0604020202020204" pitchFamily="34" charset="0"/>
            </a:endParaRPr>
          </a:p>
        </p:txBody>
      </p:sp>
      <p:sp>
        <p:nvSpPr>
          <p:cNvPr id="9" name="Rectangle 5"/>
          <p:cNvSpPr>
            <a:spLocks noChangeArrowheads="1"/>
          </p:cNvSpPr>
          <p:nvPr/>
        </p:nvSpPr>
        <p:spPr bwMode="auto">
          <a:xfrm>
            <a:off x="1185728" y="31082"/>
            <a:ext cx="7841832" cy="1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fontAlgn="auto" hangingPunct="1">
              <a:spcBef>
                <a:spcPct val="20000"/>
              </a:spcBef>
              <a:spcAft>
                <a:spcPts val="0"/>
              </a:spcAft>
              <a:buClrTx/>
              <a:buFontTx/>
              <a:buNone/>
            </a:pPr>
            <a:r>
              <a:rPr lang="en-US" altLang="en-US" sz="3200" b="1" dirty="0">
                <a:solidFill>
                  <a:srgbClr val="000099"/>
                </a:solidFill>
                <a:latin typeface="Arial Black" pitchFamily="34" charset="0"/>
                <a:ea typeface="PMingLiU" pitchFamily="18" charset="-120"/>
              </a:rPr>
              <a:t>SWFDP </a:t>
            </a:r>
            <a:r>
              <a:rPr lang="en-US" altLang="en-US" sz="3200" b="1" dirty="0" smtClean="0">
                <a:solidFill>
                  <a:srgbClr val="000099"/>
                </a:solidFill>
                <a:latin typeface="Arial Black" pitchFamily="34" charset="0"/>
                <a:ea typeface="PMingLiU" pitchFamily="18" charset="-120"/>
              </a:rPr>
              <a:t>Synergies</a:t>
            </a:r>
            <a:endParaRPr lang="en-US" altLang="en-US" sz="3200" b="1" dirty="0">
              <a:solidFill>
                <a:srgbClr val="000099"/>
              </a:solidFill>
              <a:latin typeface="Arial Black" pitchFamily="34" charset="0"/>
              <a:ea typeface="PMingLiU" pitchFamily="18" charset="-120"/>
            </a:endParaRPr>
          </a:p>
        </p:txBody>
      </p:sp>
    </p:spTree>
    <p:extLst>
      <p:ext uri="{BB962C8B-B14F-4D97-AF65-F5344CB8AC3E}">
        <p14:creationId xmlns:p14="http://schemas.microsoft.com/office/powerpoint/2010/main" val="108049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rgbClr val="FF9900"/>
                </a:solidFill>
              </a:rPr>
              <a:t> </a:t>
            </a:r>
            <a:r>
              <a:rPr lang="en-US" sz="2400" dirty="0"/>
              <a:t/>
            </a:r>
            <a:br>
              <a:rPr lang="en-US" sz="2400" dirty="0"/>
            </a:br>
            <a:endParaRPr lang="en-CA" sz="2400"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9</a:t>
            </a:fld>
            <a:endParaRPr lang="en-US" altLang="en-US" dirty="0"/>
          </a:p>
        </p:txBody>
      </p:sp>
      <p:sp>
        <p:nvSpPr>
          <p:cNvPr id="7" name="Title 1"/>
          <p:cNvSpPr txBox="1">
            <a:spLocks/>
          </p:cNvSpPr>
          <p:nvPr/>
        </p:nvSpPr>
        <p:spPr bwMode="auto">
          <a:xfrm>
            <a:off x="403225" y="3413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a:lstStyle>
          <a:p>
            <a:pPr algn="ctr">
              <a:buClrTx/>
              <a:buFontTx/>
            </a:pPr>
            <a:r>
              <a:rPr lang="en-US" sz="2400" b="1" kern="0" dirty="0" smtClean="0">
                <a:solidFill>
                  <a:srgbClr val="FF9900"/>
                </a:solidFill>
              </a:rPr>
              <a:t>Integration of SWFWP-SA and SARFFGS </a:t>
            </a:r>
            <a:r>
              <a:rPr lang="en-US" sz="2400" kern="0" dirty="0" smtClean="0"/>
              <a:t/>
            </a:r>
            <a:br>
              <a:rPr lang="en-US" sz="2400" kern="0" dirty="0" smtClean="0"/>
            </a:br>
            <a:endParaRPr lang="en-CA" sz="2400" kern="0" dirty="0"/>
          </a:p>
        </p:txBody>
      </p:sp>
      <p:pic>
        <p:nvPicPr>
          <p:cNvPr id="1026" name="Picture 2" descr="M:\Desktop\FFGS\FFG Poster &amp; Brochure etc\SARFFG-SWFDP-SA  flyer\Integration concep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19620"/>
            <a:ext cx="7239000" cy="45191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81600" y="6030494"/>
            <a:ext cx="3751348" cy="246221"/>
          </a:xfrm>
          <a:prstGeom prst="rect">
            <a:avLst/>
          </a:prstGeom>
          <a:noFill/>
        </p:spPr>
        <p:txBody>
          <a:bodyPr wrap="none" rtlCol="0">
            <a:spAutoFit/>
          </a:bodyPr>
          <a:lstStyle/>
          <a:p>
            <a:r>
              <a:rPr lang="en-US" sz="1000" b="1" dirty="0" smtClean="0">
                <a:solidFill>
                  <a:srgbClr val="FF9900"/>
                </a:solidFill>
              </a:rPr>
              <a:t>This slide is adopted from Eugene </a:t>
            </a:r>
            <a:r>
              <a:rPr lang="en-US" sz="1000" b="1" dirty="0" err="1" smtClean="0">
                <a:solidFill>
                  <a:srgbClr val="FF9900"/>
                </a:solidFill>
              </a:rPr>
              <a:t>Poolman</a:t>
            </a:r>
            <a:r>
              <a:rPr lang="en-US" sz="1000" b="1" dirty="0" smtClean="0">
                <a:solidFill>
                  <a:srgbClr val="FF9900"/>
                </a:solidFill>
              </a:rPr>
              <a:t> of the SAWS</a:t>
            </a:r>
            <a:endParaRPr lang="en-US" sz="1000" b="1" dirty="0">
              <a:solidFill>
                <a:srgbClr val="FF9900"/>
              </a:solidFill>
            </a:endParaRPr>
          </a:p>
        </p:txBody>
      </p:sp>
    </p:spTree>
    <p:extLst>
      <p:ext uri="{BB962C8B-B14F-4D97-AF65-F5344CB8AC3E}">
        <p14:creationId xmlns:p14="http://schemas.microsoft.com/office/powerpoint/2010/main" val="1909161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3017</TotalTime>
  <Words>798</Words>
  <Application>Microsoft Macintosh PowerPoint</Application>
  <PresentationFormat>Apresentação no Ecrã (4:3)</PresentationFormat>
  <Paragraphs>102</Paragraphs>
  <Slides>10</Slides>
  <Notes>8</Notes>
  <HiddenSlides>0</HiddenSlides>
  <MMClips>0</MMClips>
  <ScaleCrop>false</ScaleCrop>
  <HeadingPairs>
    <vt:vector size="6" baseType="variant">
      <vt:variant>
        <vt:lpstr>Tipos de letra usados</vt:lpstr>
      </vt:variant>
      <vt:variant>
        <vt:i4>12</vt:i4>
      </vt:variant>
      <vt:variant>
        <vt:lpstr>Tema</vt:lpstr>
      </vt:variant>
      <vt:variant>
        <vt:i4>3</vt:i4>
      </vt:variant>
      <vt:variant>
        <vt:lpstr>Títulos dos Diapositivos</vt:lpstr>
      </vt:variant>
      <vt:variant>
        <vt:i4>10</vt:i4>
      </vt:variant>
    </vt:vector>
  </HeadingPairs>
  <TitlesOfParts>
    <vt:vector size="25" baseType="lpstr">
      <vt:lpstr>Arial</vt:lpstr>
      <vt:lpstr>Arial Black</vt:lpstr>
      <vt:lpstr>Arial Narrow</vt:lpstr>
      <vt:lpstr>Calibri</vt:lpstr>
      <vt:lpstr>Courier New</vt:lpstr>
      <vt:lpstr>ＭＳ Ｐゴシック</vt:lpstr>
      <vt:lpstr>PMingLiU</vt:lpstr>
      <vt:lpstr>SimSun</vt:lpstr>
      <vt:lpstr>Times</vt:lpstr>
      <vt:lpstr>Times New Roman</vt:lpstr>
      <vt:lpstr>Wingdings</vt:lpstr>
      <vt:lpstr>宋体</vt:lpstr>
      <vt:lpstr>Body slide</vt:lpstr>
      <vt:lpstr>Closing slide</vt:lpstr>
      <vt:lpstr>7_Body slide</vt:lpstr>
      <vt:lpstr>Severe Weather Forecasting Demonstration Project  (SWFDP) Bay of Bengal</vt:lpstr>
      <vt:lpstr>Apresentação do PowerPoint</vt:lpstr>
      <vt:lpstr>Apresentação do PowerPoint</vt:lpstr>
      <vt:lpstr>SWFDP Main Goals</vt:lpstr>
      <vt:lpstr>Apresentação do PowerPoint</vt:lpstr>
      <vt:lpstr>Apresentação do PowerPoint</vt:lpstr>
      <vt:lpstr>Apresentação do PowerPoint</vt:lpstr>
      <vt:lpstr>Apresentação do PowerPoint</vt:lpstr>
      <vt:lpstr>  </vt:lpstr>
      <vt:lpstr>  Thank You  </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Tiago Duarte</cp:lastModifiedBy>
  <cp:revision>258</cp:revision>
  <cp:lastPrinted>2015-09-29T10:22:19Z</cp:lastPrinted>
  <dcterms:created xsi:type="dcterms:W3CDTF">2013-01-11T12:31:36Z</dcterms:created>
  <dcterms:modified xsi:type="dcterms:W3CDTF">2016-09-07T03:00:11Z</dcterms:modified>
</cp:coreProperties>
</file>