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 id="2147483650" r:id="rId2"/>
    <p:sldMasterId id="2147484305" r:id="rId3"/>
  </p:sldMasterIdLst>
  <p:notesMasterIdLst>
    <p:notesMasterId r:id="rId18"/>
  </p:notesMasterIdLst>
  <p:handoutMasterIdLst>
    <p:handoutMasterId r:id="rId19"/>
  </p:handoutMasterIdLst>
  <p:sldIdLst>
    <p:sldId id="263" r:id="rId4"/>
    <p:sldId id="383" r:id="rId5"/>
    <p:sldId id="447" r:id="rId6"/>
    <p:sldId id="359" r:id="rId7"/>
    <p:sldId id="367" r:id="rId8"/>
    <p:sldId id="375" r:id="rId9"/>
    <p:sldId id="449" r:id="rId10"/>
    <p:sldId id="450" r:id="rId11"/>
    <p:sldId id="451" r:id="rId12"/>
    <p:sldId id="452" r:id="rId13"/>
    <p:sldId id="454" r:id="rId14"/>
    <p:sldId id="453" r:id="rId15"/>
    <p:sldId id="455" r:id="rId16"/>
    <p:sldId id="448" r:id="rId17"/>
  </p:sldIdLst>
  <p:sldSz cx="9144000" cy="6858000" type="screen4x3"/>
  <p:notesSz cx="6797675" cy="9926638"/>
  <p:defaultTextStyle>
    <a:defPPr>
      <a:defRPr lang="en-US"/>
    </a:defPPr>
    <a:lvl1pPr algn="l" rtl="0" eaLnBrk="0" fontAlgn="base" hangingPunct="0">
      <a:spcBef>
        <a:spcPct val="50000"/>
      </a:spcBef>
      <a:spcAft>
        <a:spcPct val="0"/>
      </a:spcAft>
      <a:buClr>
        <a:srgbClr val="FF9900"/>
      </a:buClr>
      <a:buFont typeface="Wingdings" pitchFamily="2" charset="2"/>
      <a:defRPr sz="2400" kern="1200">
        <a:solidFill>
          <a:schemeClr val="tx1"/>
        </a:solidFill>
        <a:latin typeface="Arial" charset="0"/>
        <a:ea typeface="+mn-ea"/>
        <a:cs typeface="+mn-cs"/>
      </a:defRPr>
    </a:lvl1pPr>
    <a:lvl2pPr marL="457200" algn="l" rtl="0" eaLnBrk="0" fontAlgn="base" hangingPunct="0">
      <a:spcBef>
        <a:spcPct val="50000"/>
      </a:spcBef>
      <a:spcAft>
        <a:spcPct val="0"/>
      </a:spcAft>
      <a:buClr>
        <a:srgbClr val="FF9900"/>
      </a:buClr>
      <a:buFont typeface="Wingdings" pitchFamily="2" charset="2"/>
      <a:defRPr sz="2400" kern="1200">
        <a:solidFill>
          <a:schemeClr val="tx1"/>
        </a:solidFill>
        <a:latin typeface="Arial" charset="0"/>
        <a:ea typeface="+mn-ea"/>
        <a:cs typeface="+mn-cs"/>
      </a:defRPr>
    </a:lvl2pPr>
    <a:lvl3pPr marL="914400" algn="l" rtl="0" eaLnBrk="0" fontAlgn="base" hangingPunct="0">
      <a:spcBef>
        <a:spcPct val="50000"/>
      </a:spcBef>
      <a:spcAft>
        <a:spcPct val="0"/>
      </a:spcAft>
      <a:buClr>
        <a:srgbClr val="FF9900"/>
      </a:buClr>
      <a:buFont typeface="Wingdings" pitchFamily="2" charset="2"/>
      <a:defRPr sz="2400" kern="1200">
        <a:solidFill>
          <a:schemeClr val="tx1"/>
        </a:solidFill>
        <a:latin typeface="Arial" charset="0"/>
        <a:ea typeface="+mn-ea"/>
        <a:cs typeface="+mn-cs"/>
      </a:defRPr>
    </a:lvl3pPr>
    <a:lvl4pPr marL="1371600" algn="l" rtl="0" eaLnBrk="0" fontAlgn="base" hangingPunct="0">
      <a:spcBef>
        <a:spcPct val="50000"/>
      </a:spcBef>
      <a:spcAft>
        <a:spcPct val="0"/>
      </a:spcAft>
      <a:buClr>
        <a:srgbClr val="FF9900"/>
      </a:buClr>
      <a:buFont typeface="Wingdings" pitchFamily="2" charset="2"/>
      <a:defRPr sz="2400" kern="1200">
        <a:solidFill>
          <a:schemeClr val="tx1"/>
        </a:solidFill>
        <a:latin typeface="Arial" charset="0"/>
        <a:ea typeface="+mn-ea"/>
        <a:cs typeface="+mn-cs"/>
      </a:defRPr>
    </a:lvl4pPr>
    <a:lvl5pPr marL="1828800" algn="l" rtl="0" eaLnBrk="0" fontAlgn="base" hangingPunct="0">
      <a:spcBef>
        <a:spcPct val="50000"/>
      </a:spcBef>
      <a:spcAft>
        <a:spcPct val="0"/>
      </a:spcAft>
      <a:buClr>
        <a:srgbClr val="FF9900"/>
      </a:buClr>
      <a:buFont typeface="Wingdings" pitchFamily="2" charset="2"/>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9"/>
    <a:srgbClr val="000066"/>
    <a:srgbClr val="008000"/>
    <a:srgbClr val="FF0000"/>
    <a:srgbClr val="FF0066"/>
    <a:srgbClr val="FFFF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autoAdjust="0"/>
    <p:restoredTop sz="82679" autoAdjust="0"/>
  </p:normalViewPr>
  <p:slideViewPr>
    <p:cSldViewPr>
      <p:cViewPr>
        <p:scale>
          <a:sx n="66" d="100"/>
          <a:sy n="66" d="100"/>
        </p:scale>
        <p:origin x="2424" y="440"/>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atin typeface="Times" pitchFamily="18" charset="0"/>
              </a:defRPr>
            </a:lvl1pPr>
          </a:lstStyle>
          <a:p>
            <a:pPr>
              <a:defRPr/>
            </a:pPr>
            <a:endParaRPr lang="en-GB" altLang="en-US"/>
          </a:p>
        </p:txBody>
      </p:sp>
      <p:sp>
        <p:nvSpPr>
          <p:cNvPr id="38915"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atin typeface="Times" pitchFamily="18" charset="0"/>
              </a:defRPr>
            </a:lvl1pPr>
          </a:lstStyle>
          <a:p>
            <a:pPr>
              <a:defRPr/>
            </a:pPr>
            <a:endParaRPr lang="en-GB" altLang="en-US"/>
          </a:p>
        </p:txBody>
      </p:sp>
      <p:sp>
        <p:nvSpPr>
          <p:cNvPr id="38916"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atin typeface="Times" pitchFamily="18" charset="0"/>
              </a:defRPr>
            </a:lvl1pPr>
          </a:lstStyle>
          <a:p>
            <a:pPr>
              <a:defRPr/>
            </a:pPr>
            <a:endParaRPr lang="en-GB" altLang="en-US"/>
          </a:p>
        </p:txBody>
      </p:sp>
      <p:sp>
        <p:nvSpPr>
          <p:cNvPr id="38917"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atin typeface="Times" pitchFamily="18" charset="0"/>
              </a:defRPr>
            </a:lvl1pPr>
          </a:lstStyle>
          <a:p>
            <a:pPr>
              <a:defRPr/>
            </a:pPr>
            <a:fld id="{FEE5A277-ECF5-4316-85FF-B3318E064E6C}" type="slidenum">
              <a:rPr lang="en-US" altLang="en-US"/>
              <a:pPr>
                <a:defRPr/>
              </a:pPr>
              <a:t>‹nº›</a:t>
            </a:fld>
            <a:endParaRPr lang="en-US" altLang="en-US"/>
          </a:p>
        </p:txBody>
      </p:sp>
    </p:spTree>
    <p:extLst>
      <p:ext uri="{BB962C8B-B14F-4D97-AF65-F5344CB8AC3E}">
        <p14:creationId xmlns:p14="http://schemas.microsoft.com/office/powerpoint/2010/main" val="1985524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atin typeface="Times" pitchFamily="18" charset="0"/>
              </a:defRPr>
            </a:lvl1pPr>
          </a:lstStyle>
          <a:p>
            <a:pPr>
              <a:defRPr/>
            </a:pPr>
            <a:endParaRPr lang="en-GB" altLang="en-US"/>
          </a:p>
        </p:txBody>
      </p:sp>
      <p:sp>
        <p:nvSpPr>
          <p:cNvPr id="614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atin typeface="Times" pitchFamily="18" charset="0"/>
              </a:defRPr>
            </a:lvl1pPr>
          </a:lstStyle>
          <a:p>
            <a:pPr>
              <a:defRPr/>
            </a:pPr>
            <a:endParaRPr lang="en-GB" altLang="en-US"/>
          </a:p>
        </p:txBody>
      </p:sp>
      <p:sp>
        <p:nvSpPr>
          <p:cNvPr id="25604"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atin typeface="Times" pitchFamily="18" charset="0"/>
              </a:defRPr>
            </a:lvl1pPr>
          </a:lstStyle>
          <a:p>
            <a:pPr>
              <a:defRPr/>
            </a:pPr>
            <a:endParaRPr lang="en-GB" altLang="en-US"/>
          </a:p>
        </p:txBody>
      </p:sp>
      <p:sp>
        <p:nvSpPr>
          <p:cNvPr id="615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atin typeface="Times" pitchFamily="18" charset="0"/>
              </a:defRPr>
            </a:lvl1pPr>
          </a:lstStyle>
          <a:p>
            <a:pPr>
              <a:defRPr/>
            </a:pPr>
            <a:fld id="{67C8D64E-3C03-40D7-9F07-D95B9B0B36C7}" type="slidenum">
              <a:rPr lang="en-US" altLang="en-US"/>
              <a:pPr>
                <a:defRPr/>
              </a:pPr>
              <a:t>‹nº›</a:t>
            </a:fld>
            <a:endParaRPr lang="en-US" altLang="en-US"/>
          </a:p>
        </p:txBody>
      </p:sp>
    </p:spTree>
    <p:extLst>
      <p:ext uri="{BB962C8B-B14F-4D97-AF65-F5344CB8AC3E}">
        <p14:creationId xmlns:p14="http://schemas.microsoft.com/office/powerpoint/2010/main" val="22378485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7C8D64E-3C03-40D7-9F07-D95B9B0B36C7}" type="slidenum">
              <a:rPr lang="en-US" altLang="en-US" smtClean="0"/>
              <a:pPr>
                <a:defRPr/>
              </a:pPr>
              <a:t>1</a:t>
            </a:fld>
            <a:endParaRPr lang="en-US" altLang="en-US"/>
          </a:p>
        </p:txBody>
      </p:sp>
    </p:spTree>
    <p:extLst>
      <p:ext uri="{BB962C8B-B14F-4D97-AF65-F5344CB8AC3E}">
        <p14:creationId xmlns:p14="http://schemas.microsoft.com/office/powerpoint/2010/main" val="1513536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7C8D64E-3C03-40D7-9F07-D95B9B0B36C7}" type="slidenum">
              <a:rPr lang="en-US" altLang="en-US" smtClean="0"/>
              <a:pPr>
                <a:defRPr/>
              </a:pPr>
              <a:t>14</a:t>
            </a:fld>
            <a:endParaRPr lang="en-US" altLang="en-US"/>
          </a:p>
        </p:txBody>
      </p:sp>
    </p:spTree>
    <p:extLst>
      <p:ext uri="{BB962C8B-B14F-4D97-AF65-F5344CB8AC3E}">
        <p14:creationId xmlns:p14="http://schemas.microsoft.com/office/powerpoint/2010/main" val="3514015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917575" y="744538"/>
            <a:ext cx="4962525" cy="3722687"/>
          </a:xfrm>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z="600" dirty="0" smtClean="0">
                <a:solidFill>
                  <a:srgbClr val="002060"/>
                </a:solidFill>
              </a:rPr>
              <a:t>Dramatic developments in weather forecasting science over the past two decades – advances in monitoring and NWP and Ensemble Prediction Systems (EPS),</a:t>
            </a:r>
          </a:p>
          <a:p>
            <a:pPr>
              <a:lnSpc>
                <a:spcPct val="90000"/>
              </a:lnSpc>
            </a:pPr>
            <a:r>
              <a:rPr lang="en-US" altLang="en-US" sz="600" dirty="0" smtClean="0">
                <a:solidFill>
                  <a:srgbClr val="002060"/>
                </a:solidFill>
              </a:rPr>
              <a:t>leading to improved alerting of weather hazards, at increased lead-times of warnings </a:t>
            </a:r>
          </a:p>
          <a:p>
            <a:pPr>
              <a:lnSpc>
                <a:spcPct val="90000"/>
              </a:lnSpc>
            </a:pPr>
            <a:r>
              <a:rPr lang="en-US" altLang="en-US" sz="700" dirty="0" smtClean="0">
                <a:solidFill>
                  <a:srgbClr val="FF0000"/>
                </a:solidFill>
              </a:rPr>
              <a:t>Developing countries, LDCs, saw little progress due to limited budgets, failing infrastructure, inadequate guidance and expertise,  </a:t>
            </a:r>
          </a:p>
          <a:p>
            <a:pPr>
              <a:lnSpc>
                <a:spcPct val="90000"/>
              </a:lnSpc>
            </a:pPr>
            <a:r>
              <a:rPr lang="en-US" altLang="en-US" sz="700" dirty="0" smtClean="0">
                <a:solidFill>
                  <a:srgbClr val="FF0000"/>
                </a:solidFill>
              </a:rPr>
              <a:t>increasing gap in application of advanced technology (NWP, EPS) in early warnings </a:t>
            </a:r>
          </a:p>
          <a:p>
            <a:pPr>
              <a:lnSpc>
                <a:spcPct val="90000"/>
              </a:lnSpc>
            </a:pPr>
            <a:r>
              <a:rPr lang="en-US" altLang="en-US" sz="600" dirty="0" smtClean="0">
                <a:solidFill>
                  <a:srgbClr val="001D58"/>
                </a:solidFill>
              </a:rPr>
              <a:t>WMO SWFDP attempts to close this gap by increasing availability, and developing capacity to use existing NWP and EPS in countries where it is not effectively used. It applies the ‘Cascading Forecasting Process’ (global to regional to national to users) through regional frameworks (where a regional </a:t>
            </a:r>
            <a:r>
              <a:rPr lang="en-US" altLang="en-US" sz="600" dirty="0" err="1" smtClean="0">
                <a:solidFill>
                  <a:srgbClr val="001D58"/>
                </a:solidFill>
              </a:rPr>
              <a:t>centre</a:t>
            </a:r>
            <a:r>
              <a:rPr lang="en-US" altLang="en-US" sz="600" dirty="0" smtClean="0">
                <a:solidFill>
                  <a:srgbClr val="001D58"/>
                </a:solidFill>
              </a:rPr>
              <a:t> provides forecast guidance to a group of like-countries in a geographical region, with the supported by global </a:t>
            </a:r>
            <a:r>
              <a:rPr lang="en-US" altLang="en-US" sz="600" dirty="0" err="1" smtClean="0">
                <a:solidFill>
                  <a:srgbClr val="001D58"/>
                </a:solidFill>
              </a:rPr>
              <a:t>centres</a:t>
            </a:r>
            <a:r>
              <a:rPr lang="en-US" altLang="en-US" sz="600" dirty="0" smtClean="0">
                <a:solidFill>
                  <a:srgbClr val="001D58"/>
                </a:solidFill>
              </a:rPr>
              <a:t>).</a:t>
            </a:r>
          </a:p>
          <a:p>
            <a:endParaRPr lang="en-US" altLang="en-US" dirty="0" smtClean="0"/>
          </a:p>
        </p:txBody>
      </p:sp>
    </p:spTree>
    <p:extLst>
      <p:ext uri="{BB962C8B-B14F-4D97-AF65-F5344CB8AC3E}">
        <p14:creationId xmlns:p14="http://schemas.microsoft.com/office/powerpoint/2010/main" val="442724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7C8D64E-3C03-40D7-9F07-D95B9B0B36C7}" type="slidenum">
              <a:rPr lang="en-US" altLang="en-US" smtClean="0"/>
              <a:pPr>
                <a:defRPr/>
              </a:pPr>
              <a:t>3</a:t>
            </a:fld>
            <a:endParaRPr lang="en-US" altLang="en-US"/>
          </a:p>
        </p:txBody>
      </p:sp>
    </p:spTree>
    <p:extLst>
      <p:ext uri="{BB962C8B-B14F-4D97-AF65-F5344CB8AC3E}">
        <p14:creationId xmlns:p14="http://schemas.microsoft.com/office/powerpoint/2010/main" val="3223191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917575" y="744538"/>
            <a:ext cx="4962525" cy="3722687"/>
          </a:xfrm>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H" altLang="en-US" dirty="0" smtClean="0">
                <a:latin typeface="Times" pitchFamily="18" charset="0"/>
              </a:rPr>
              <a:t>SWFDP </a:t>
            </a:r>
            <a:r>
              <a:rPr lang="fr-CH" altLang="en-US" dirty="0" err="1" smtClean="0">
                <a:latin typeface="Times" pitchFamily="18" charset="0"/>
              </a:rPr>
              <a:t>represents</a:t>
            </a:r>
            <a:r>
              <a:rPr lang="fr-CH" altLang="en-US" dirty="0" smtClean="0">
                <a:latin typeface="Times" pitchFamily="18" charset="0"/>
              </a:rPr>
              <a:t> a </a:t>
            </a:r>
            <a:r>
              <a:rPr lang="fr-CH" altLang="en-US" dirty="0" err="1" smtClean="0">
                <a:latin typeface="Times" pitchFamily="18" charset="0"/>
              </a:rPr>
              <a:t>systematic</a:t>
            </a:r>
            <a:r>
              <a:rPr lang="fr-CH" altLang="en-US" dirty="0" smtClean="0">
                <a:latin typeface="Times" pitchFamily="18" charset="0"/>
              </a:rPr>
              <a:t> </a:t>
            </a:r>
            <a:r>
              <a:rPr lang="fr-CH" altLang="en-US" dirty="0" err="1" smtClean="0">
                <a:latin typeface="Times" pitchFamily="18" charset="0"/>
              </a:rPr>
              <a:t>approch</a:t>
            </a:r>
            <a:r>
              <a:rPr lang="fr-CH" altLang="en-US" dirty="0" smtClean="0">
                <a:latin typeface="Times" pitchFamily="18" charset="0"/>
              </a:rPr>
              <a:t> for </a:t>
            </a:r>
            <a:r>
              <a:rPr lang="fr-CH" altLang="en-US" dirty="0" err="1" smtClean="0">
                <a:latin typeface="Times" pitchFamily="18" charset="0"/>
              </a:rPr>
              <a:t>buiding</a:t>
            </a:r>
            <a:r>
              <a:rPr lang="fr-CH" altLang="en-US" dirty="0" smtClean="0">
                <a:latin typeface="Times" pitchFamily="18" charset="0"/>
              </a:rPr>
              <a:t> </a:t>
            </a:r>
            <a:r>
              <a:rPr lang="fr-CH" altLang="en-US" dirty="0" err="1" smtClean="0">
                <a:latin typeface="Times" pitchFamily="18" charset="0"/>
              </a:rPr>
              <a:t>capacity</a:t>
            </a:r>
            <a:r>
              <a:rPr lang="fr-CH" altLang="en-US" dirty="0" smtClean="0">
                <a:latin typeface="Times" pitchFamily="18" charset="0"/>
              </a:rPr>
              <a:t> and for </a:t>
            </a:r>
            <a:r>
              <a:rPr lang="fr-CH" altLang="en-US" dirty="0" err="1" smtClean="0">
                <a:latin typeface="Times" pitchFamily="18" charset="0"/>
              </a:rPr>
              <a:t>transfering</a:t>
            </a:r>
            <a:r>
              <a:rPr lang="fr-CH" altLang="en-US" dirty="0" smtClean="0">
                <a:latin typeface="Times" pitchFamily="18" charset="0"/>
              </a:rPr>
              <a:t> </a:t>
            </a:r>
            <a:r>
              <a:rPr lang="fr-CH" altLang="en-US" dirty="0" err="1" smtClean="0">
                <a:latin typeface="Times" pitchFamily="18" charset="0"/>
              </a:rPr>
              <a:t>knowledge</a:t>
            </a:r>
            <a:r>
              <a:rPr lang="fr-CH" altLang="en-US" dirty="0" smtClean="0">
                <a:latin typeface="Times" pitchFamily="18" charset="0"/>
              </a:rPr>
              <a:t> and </a:t>
            </a:r>
            <a:r>
              <a:rPr lang="fr-CH" altLang="en-US" dirty="0" err="1" smtClean="0">
                <a:latin typeface="Times" pitchFamily="18" charset="0"/>
              </a:rPr>
              <a:t>skills</a:t>
            </a:r>
            <a:r>
              <a:rPr lang="fr-CH" altLang="en-US" dirty="0" smtClean="0">
                <a:latin typeface="Times" pitchFamily="18" charset="0"/>
              </a:rPr>
              <a:t> to </a:t>
            </a:r>
            <a:r>
              <a:rPr lang="fr-CH" altLang="en-US" dirty="0" err="1" smtClean="0">
                <a:latin typeface="Times" pitchFamily="18" charset="0"/>
              </a:rPr>
              <a:t>operational</a:t>
            </a:r>
            <a:r>
              <a:rPr lang="fr-CH" altLang="en-US" dirty="0" smtClean="0">
                <a:latin typeface="Times" pitchFamily="18" charset="0"/>
              </a:rPr>
              <a:t> </a:t>
            </a:r>
            <a:r>
              <a:rPr lang="fr-CH" altLang="en-US" dirty="0" err="1" smtClean="0">
                <a:latin typeface="Times" pitchFamily="18" charset="0"/>
              </a:rPr>
              <a:t>weather</a:t>
            </a:r>
            <a:r>
              <a:rPr lang="fr-CH" altLang="en-US" dirty="0" smtClean="0">
                <a:latin typeface="Times" pitchFamily="18" charset="0"/>
              </a:rPr>
              <a:t> </a:t>
            </a:r>
            <a:r>
              <a:rPr lang="fr-CH" altLang="en-US" dirty="0" err="1" smtClean="0">
                <a:latin typeface="Times" pitchFamily="18" charset="0"/>
              </a:rPr>
              <a:t>forecasting</a:t>
            </a:r>
            <a:r>
              <a:rPr lang="fr-CH" altLang="en-US" dirty="0" smtClean="0">
                <a:latin typeface="Times" pitchFamily="18" charset="0"/>
              </a:rPr>
              <a:t> teams </a:t>
            </a:r>
            <a:r>
              <a:rPr lang="fr-CH" altLang="en-US" dirty="0" err="1" smtClean="0">
                <a:latin typeface="Times" pitchFamily="18" charset="0"/>
              </a:rPr>
              <a:t>across</a:t>
            </a:r>
            <a:r>
              <a:rPr lang="fr-CH" altLang="en-US" dirty="0" smtClean="0">
                <a:latin typeface="Times" pitchFamily="18" charset="0"/>
              </a:rPr>
              <a:t> the NMHS </a:t>
            </a:r>
            <a:r>
              <a:rPr lang="fr-CH" altLang="en-US" dirty="0" err="1" smtClean="0">
                <a:latin typeface="Times" pitchFamily="18" charset="0"/>
              </a:rPr>
              <a:t>community</a:t>
            </a:r>
            <a:endParaRPr lang="fr-CH" altLang="en-US" dirty="0" smtClean="0">
              <a:latin typeface="Times" pitchFamily="18" charset="0"/>
            </a:endParaRPr>
          </a:p>
          <a:p>
            <a:r>
              <a:rPr lang="fr-CH" altLang="en-US" dirty="0" smtClean="0">
                <a:latin typeface="Times" pitchFamily="18" charset="0"/>
              </a:rPr>
              <a:t>Introduction of new </a:t>
            </a:r>
            <a:r>
              <a:rPr lang="fr-CH" altLang="en-US" dirty="0" err="1" smtClean="0">
                <a:latin typeface="Times" pitchFamily="18" charset="0"/>
              </a:rPr>
              <a:t>proven</a:t>
            </a:r>
            <a:r>
              <a:rPr lang="fr-CH" altLang="en-US" dirty="0" smtClean="0">
                <a:latin typeface="Times" pitchFamily="18" charset="0"/>
              </a:rPr>
              <a:t> </a:t>
            </a:r>
            <a:r>
              <a:rPr lang="fr-CH" altLang="en-US" dirty="0" err="1" smtClean="0">
                <a:latin typeface="Times" pitchFamily="18" charset="0"/>
              </a:rPr>
              <a:t>products</a:t>
            </a:r>
            <a:r>
              <a:rPr lang="fr-CH" altLang="en-US" dirty="0" smtClean="0">
                <a:latin typeface="Times" pitchFamily="18" charset="0"/>
              </a:rPr>
              <a:t>, </a:t>
            </a:r>
            <a:r>
              <a:rPr lang="fr-CH" altLang="en-US" dirty="0" err="1" smtClean="0">
                <a:latin typeface="Times" pitchFamily="18" charset="0"/>
              </a:rPr>
              <a:t>enhancements</a:t>
            </a:r>
            <a:r>
              <a:rPr lang="fr-CH" altLang="en-US" dirty="0" smtClean="0">
                <a:latin typeface="Times" pitchFamily="18" charset="0"/>
              </a:rPr>
              <a:t> to the </a:t>
            </a:r>
            <a:r>
              <a:rPr lang="fr-CH" altLang="en-US" dirty="0" err="1" smtClean="0">
                <a:latin typeface="Times" pitchFamily="18" charset="0"/>
              </a:rPr>
              <a:t>forecasting</a:t>
            </a:r>
            <a:r>
              <a:rPr lang="fr-CH" altLang="en-US" dirty="0" smtClean="0">
                <a:latin typeface="Times" pitchFamily="18" charset="0"/>
              </a:rPr>
              <a:t> </a:t>
            </a:r>
            <a:r>
              <a:rPr lang="fr-CH" altLang="en-US" dirty="0" err="1" smtClean="0">
                <a:latin typeface="Times" pitchFamily="18" charset="0"/>
              </a:rPr>
              <a:t>process</a:t>
            </a:r>
            <a:r>
              <a:rPr lang="fr-CH" altLang="en-US" dirty="0" smtClean="0">
                <a:latin typeface="Times" pitchFamily="18" charset="0"/>
              </a:rPr>
              <a:t>, and </a:t>
            </a:r>
            <a:r>
              <a:rPr lang="fr-CH" altLang="en-US" dirty="0" err="1" smtClean="0">
                <a:latin typeface="Times" pitchFamily="18" charset="0"/>
              </a:rPr>
              <a:t>provides</a:t>
            </a:r>
            <a:r>
              <a:rPr lang="fr-CH" altLang="en-US" dirty="0" smtClean="0">
                <a:latin typeface="Times" pitchFamily="18" charset="0"/>
              </a:rPr>
              <a:t> a </a:t>
            </a:r>
            <a:r>
              <a:rPr lang="fr-CH" altLang="en-US" dirty="0" err="1" smtClean="0">
                <a:latin typeface="Times" pitchFamily="18" charset="0"/>
              </a:rPr>
              <a:t>channel</a:t>
            </a:r>
            <a:r>
              <a:rPr lang="fr-CH" altLang="en-US" dirty="0" smtClean="0">
                <a:latin typeface="Times" pitchFamily="18" charset="0"/>
              </a:rPr>
              <a:t> for </a:t>
            </a:r>
            <a:r>
              <a:rPr lang="fr-CH" altLang="en-US" dirty="0" err="1" smtClean="0">
                <a:latin typeface="Times" pitchFamily="18" charset="0"/>
              </a:rPr>
              <a:t>testing</a:t>
            </a:r>
            <a:r>
              <a:rPr lang="fr-CH" altLang="en-US" dirty="0" smtClean="0">
                <a:latin typeface="Times" pitchFamily="18" charset="0"/>
              </a:rPr>
              <a:t> relevant </a:t>
            </a:r>
            <a:r>
              <a:rPr lang="fr-CH" altLang="en-US" dirty="0" err="1" smtClean="0">
                <a:latin typeface="Times" pitchFamily="18" charset="0"/>
              </a:rPr>
              <a:t>promising</a:t>
            </a:r>
            <a:r>
              <a:rPr lang="fr-CH" altLang="en-US" dirty="0" smtClean="0">
                <a:latin typeface="Times" pitchFamily="18" charset="0"/>
              </a:rPr>
              <a:t> S&amp;T outputs</a:t>
            </a:r>
            <a:endParaRPr lang="en-US" altLang="en-US" dirty="0" smtClean="0">
              <a:latin typeface="Times" pitchFamily="18" charset="0"/>
            </a:endParaRPr>
          </a:p>
        </p:txBody>
      </p:sp>
    </p:spTree>
    <p:extLst>
      <p:ext uri="{BB962C8B-B14F-4D97-AF65-F5344CB8AC3E}">
        <p14:creationId xmlns:p14="http://schemas.microsoft.com/office/powerpoint/2010/main" val="2144351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7C8D64E-3C03-40D7-9F07-D95B9B0B36C7}" type="slidenum">
              <a:rPr lang="en-US" altLang="en-US" smtClean="0"/>
              <a:pPr>
                <a:defRPr/>
              </a:pPr>
              <a:t>5</a:t>
            </a:fld>
            <a:endParaRPr lang="en-US" altLang="en-US"/>
          </a:p>
        </p:txBody>
      </p:sp>
    </p:spTree>
    <p:extLst>
      <p:ext uri="{BB962C8B-B14F-4D97-AF65-F5344CB8AC3E}">
        <p14:creationId xmlns:p14="http://schemas.microsoft.com/office/powerpoint/2010/main" val="1701114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7C8D64E-3C03-40D7-9F07-D95B9B0B36C7}" type="slidenum">
              <a:rPr lang="en-US" altLang="en-US" smtClean="0"/>
              <a:pPr>
                <a:defRPr/>
              </a:pPr>
              <a:t>6</a:t>
            </a:fld>
            <a:endParaRPr lang="en-US" altLang="en-US"/>
          </a:p>
        </p:txBody>
      </p:sp>
    </p:spTree>
    <p:extLst>
      <p:ext uri="{BB962C8B-B14F-4D97-AF65-F5344CB8AC3E}">
        <p14:creationId xmlns:p14="http://schemas.microsoft.com/office/powerpoint/2010/main" val="3951221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xfrm>
            <a:off x="917575" y="744538"/>
            <a:ext cx="4962525" cy="3722687"/>
          </a:xfrm>
          <a:ln/>
        </p:spPr>
      </p:sp>
      <p:sp>
        <p:nvSpPr>
          <p:cNvPr id="16386" name="Notes Placeholder 2"/>
          <p:cNvSpPr>
            <a:spLocks noGrp="1"/>
          </p:cNvSpPr>
          <p:nvPr>
            <p:ph type="body" idx="1"/>
          </p:nvPr>
        </p:nvSpPr>
        <p:spPr>
          <a:noFill/>
          <a:ln w="9525"/>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
        <p:nvSpPr>
          <p:cNvPr id="16387" name="Slide Number Placeholder 3"/>
          <p:cNvSpPr>
            <a:spLocks noGrp="1"/>
          </p:cNvSpPr>
          <p:nvPr>
            <p:ph type="sldNum" sz="quarter" idx="4294967295"/>
          </p:nvPr>
        </p:nvSpPr>
        <p:spPr bwMode="auto">
          <a:xfrm>
            <a:off x="3884671" y="8685316"/>
            <a:ext cx="2971691"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59" tIns="45679" rIns="91359" bIns="45679"/>
          <a:lstStyle>
            <a:lvl1pPr eaLnBrk="0" hangingPunct="0">
              <a:defRPr sz="2400" b="1">
                <a:solidFill>
                  <a:schemeClr val="tx1"/>
                </a:solidFill>
                <a:latin typeface="Arial" charset="0"/>
                <a:ea typeface="ＭＳ Ｐゴシック" charset="0"/>
                <a:cs typeface="ＭＳ Ｐゴシック" charset="0"/>
              </a:defRPr>
            </a:lvl1pPr>
            <a:lvl2pPr marL="749785" indent="-288379" eaLnBrk="0" hangingPunct="0">
              <a:defRPr sz="2400" b="1">
                <a:solidFill>
                  <a:schemeClr val="tx1"/>
                </a:solidFill>
                <a:latin typeface="Arial" charset="0"/>
                <a:ea typeface="ＭＳ Ｐゴシック" charset="0"/>
              </a:defRPr>
            </a:lvl2pPr>
            <a:lvl3pPr marL="1153516" indent="-230703" eaLnBrk="0" hangingPunct="0">
              <a:defRPr sz="2400" b="1">
                <a:solidFill>
                  <a:schemeClr val="tx1"/>
                </a:solidFill>
                <a:latin typeface="Arial" charset="0"/>
                <a:ea typeface="ＭＳ Ｐゴシック" charset="0"/>
              </a:defRPr>
            </a:lvl3pPr>
            <a:lvl4pPr marL="1614922" indent="-230703" eaLnBrk="0" hangingPunct="0">
              <a:defRPr sz="2400" b="1">
                <a:solidFill>
                  <a:schemeClr val="tx1"/>
                </a:solidFill>
                <a:latin typeface="Arial" charset="0"/>
                <a:ea typeface="ＭＳ Ｐゴシック" charset="0"/>
              </a:defRPr>
            </a:lvl4pPr>
            <a:lvl5pPr marL="2076328" indent="-230703" eaLnBrk="0" hangingPunct="0">
              <a:defRPr sz="2400" b="1">
                <a:solidFill>
                  <a:schemeClr val="tx1"/>
                </a:solidFill>
                <a:latin typeface="Arial" charset="0"/>
                <a:ea typeface="ＭＳ Ｐゴシック" charset="0"/>
              </a:defRPr>
            </a:lvl5pPr>
            <a:lvl6pPr marL="2537734" indent="-230703" eaLnBrk="0" fontAlgn="base" hangingPunct="0">
              <a:spcBef>
                <a:spcPct val="0"/>
              </a:spcBef>
              <a:spcAft>
                <a:spcPct val="0"/>
              </a:spcAft>
              <a:defRPr sz="2400" b="1">
                <a:solidFill>
                  <a:schemeClr val="tx1"/>
                </a:solidFill>
                <a:latin typeface="Arial" charset="0"/>
                <a:ea typeface="ＭＳ Ｐゴシック" charset="0"/>
              </a:defRPr>
            </a:lvl6pPr>
            <a:lvl7pPr marL="2999141" indent="-230703" eaLnBrk="0" fontAlgn="base" hangingPunct="0">
              <a:spcBef>
                <a:spcPct val="0"/>
              </a:spcBef>
              <a:spcAft>
                <a:spcPct val="0"/>
              </a:spcAft>
              <a:defRPr sz="2400" b="1">
                <a:solidFill>
                  <a:schemeClr val="tx1"/>
                </a:solidFill>
                <a:latin typeface="Arial" charset="0"/>
                <a:ea typeface="ＭＳ Ｐゴシック" charset="0"/>
              </a:defRPr>
            </a:lvl7pPr>
            <a:lvl8pPr marL="3460547" indent="-230703" eaLnBrk="0" fontAlgn="base" hangingPunct="0">
              <a:spcBef>
                <a:spcPct val="0"/>
              </a:spcBef>
              <a:spcAft>
                <a:spcPct val="0"/>
              </a:spcAft>
              <a:defRPr sz="2400" b="1">
                <a:solidFill>
                  <a:schemeClr val="tx1"/>
                </a:solidFill>
                <a:latin typeface="Arial" charset="0"/>
                <a:ea typeface="ＭＳ Ｐゴシック" charset="0"/>
              </a:defRPr>
            </a:lvl8pPr>
            <a:lvl9pPr marL="3921953" indent="-230703"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B23A6EA2-5169-1B45-B6DD-26B73C69CEF4}" type="slidenum">
              <a:rPr lang="en-GB"/>
              <a:pPr eaLnBrk="1" hangingPunct="1"/>
              <a:t>8</a:t>
            </a:fld>
            <a:endParaRPr lang="en-GB"/>
          </a:p>
        </p:txBody>
      </p:sp>
    </p:spTree>
    <p:extLst>
      <p:ext uri="{BB962C8B-B14F-4D97-AF65-F5344CB8AC3E}">
        <p14:creationId xmlns:p14="http://schemas.microsoft.com/office/powerpoint/2010/main" val="1718349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dirty="0" smtClean="0"/>
              <a:t>Experience suggests that EFI magnitudes of 0.5 - 0.8 (irrespective of sign) can be generally regarded as signifying that "unusual" weather is likely </a:t>
            </a:r>
          </a:p>
          <a:p>
            <a:r>
              <a:rPr lang="en-US" dirty="0" smtClean="0"/>
              <a:t>whilst magnitudes above 0.8 usually signify that "very unusual" or extreme weather is likely. Although larger EFI values indicate that an extreme event is more likely, the values do not represent probabilities as such.</a:t>
            </a:r>
          </a:p>
          <a:p>
            <a:endParaRPr lang="en-US" dirty="0"/>
          </a:p>
        </p:txBody>
      </p:sp>
      <p:sp>
        <p:nvSpPr>
          <p:cNvPr id="4" name="Slide Number Placeholder 3"/>
          <p:cNvSpPr>
            <a:spLocks noGrp="1"/>
          </p:cNvSpPr>
          <p:nvPr>
            <p:ph type="sldNum" sz="quarter" idx="10"/>
          </p:nvPr>
        </p:nvSpPr>
        <p:spPr/>
        <p:txBody>
          <a:bodyPr/>
          <a:lstStyle/>
          <a:p>
            <a:fld id="{2D03270C-FB42-C54A-AC71-B4EEB4FA7F12}" type="slidenum">
              <a:rPr lang="en-US" smtClean="0"/>
              <a:pPr/>
              <a:t>10</a:t>
            </a:fld>
            <a:endParaRPr lang="en-US"/>
          </a:p>
        </p:txBody>
      </p:sp>
    </p:spTree>
    <p:extLst>
      <p:ext uri="{BB962C8B-B14F-4D97-AF65-F5344CB8AC3E}">
        <p14:creationId xmlns:p14="http://schemas.microsoft.com/office/powerpoint/2010/main" val="1394691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US" dirty="0" smtClean="0"/>
              <a:t>The strike probability is the probability that a tropical cyclone will pass within a 300 km radius from a given </a:t>
            </a:r>
          </a:p>
          <a:p>
            <a:r>
              <a:rPr lang="en-US" dirty="0" smtClean="0"/>
              <a:t>location and within a time window of 48 hours. This provides a quick assessment of high-risk areas allowing for some uncertainty in the exact timing or </a:t>
            </a:r>
          </a:p>
          <a:p>
            <a:r>
              <a:rPr lang="en-US" dirty="0" smtClean="0"/>
              <a:t>position. The strike probabilities are generated for three storm categories; tropical cyclones(&gt; 8 m/s), tropical storms (&gt; 17 m/s) and hurricanes/typhoons (&gt; 32m/s). </a:t>
            </a:r>
          </a:p>
          <a:p>
            <a:endParaRPr lang="en-US" dirty="0"/>
          </a:p>
        </p:txBody>
      </p:sp>
      <p:sp>
        <p:nvSpPr>
          <p:cNvPr id="4" name="Slide Number Placeholder 3"/>
          <p:cNvSpPr>
            <a:spLocks noGrp="1"/>
          </p:cNvSpPr>
          <p:nvPr>
            <p:ph type="sldNum" sz="quarter" idx="10"/>
          </p:nvPr>
        </p:nvSpPr>
        <p:spPr/>
        <p:txBody>
          <a:bodyPr/>
          <a:lstStyle/>
          <a:p>
            <a:fld id="{2D03270C-FB42-C54A-AC71-B4EEB4FA7F12}" type="slidenum">
              <a:rPr lang="en-US" smtClean="0"/>
              <a:pPr/>
              <a:t>12</a:t>
            </a:fld>
            <a:endParaRPr lang="en-US"/>
          </a:p>
        </p:txBody>
      </p:sp>
    </p:spTree>
    <p:extLst>
      <p:ext uri="{BB962C8B-B14F-4D97-AF65-F5344CB8AC3E}">
        <p14:creationId xmlns:p14="http://schemas.microsoft.com/office/powerpoint/2010/main" val="285345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11" descr="wmo_ppt_2012.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468313" y="1341438"/>
            <a:ext cx="1079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lgn="ctr">
              <a:buClrTx/>
              <a:buFontTx/>
              <a:buNone/>
              <a:defRPr/>
            </a:pPr>
            <a:r>
              <a:rPr lang="en-US" altLang="en-US" sz="1800" smtClean="0">
                <a:solidFill>
                  <a:schemeClr val="bg1"/>
                </a:solidFill>
                <a:latin typeface="Arial Black" pitchFamily="34" charset="0"/>
              </a:rPr>
              <a:t>WMO</a:t>
            </a:r>
          </a:p>
        </p:txBody>
      </p:sp>
      <p:sp>
        <p:nvSpPr>
          <p:cNvPr id="38916" name="Rectangle 3"/>
          <p:cNvSpPr>
            <a:spLocks noGrp="1" noChangeArrowheads="1"/>
          </p:cNvSpPr>
          <p:nvPr>
            <p:ph type="ctrTitle"/>
          </p:nvPr>
        </p:nvSpPr>
        <p:spPr>
          <a:xfrm>
            <a:off x="611188" y="3211513"/>
            <a:ext cx="7921625" cy="1730375"/>
          </a:xfrm>
        </p:spPr>
        <p:txBody>
          <a:bodyPr/>
          <a:lstStyle>
            <a:lvl1pPr algn="ctr">
              <a:defRPr sz="4000" smtClean="0">
                <a:solidFill>
                  <a:schemeClr val="bg1"/>
                </a:solidFill>
              </a:defRPr>
            </a:lvl1pPr>
          </a:lstStyle>
          <a:p>
            <a:r>
              <a:rPr lang="en-US" smtClean="0"/>
              <a:t>Click to edit Master title style</a:t>
            </a:r>
          </a:p>
        </p:txBody>
      </p:sp>
      <p:sp>
        <p:nvSpPr>
          <p:cNvPr id="38917" name="Rectangle 4"/>
          <p:cNvSpPr>
            <a:spLocks noGrp="1" noChangeArrowheads="1"/>
          </p:cNvSpPr>
          <p:nvPr>
            <p:ph type="subTitle" idx="1"/>
          </p:nvPr>
        </p:nvSpPr>
        <p:spPr>
          <a:xfrm>
            <a:off x="611188" y="5106988"/>
            <a:ext cx="7921625" cy="914400"/>
          </a:xfrm>
        </p:spPr>
        <p:txBody>
          <a:bodyPr/>
          <a:lstStyle>
            <a:lvl1pPr marL="0" indent="0" algn="ctr">
              <a:buFont typeface="Wingdings" pitchFamily="2" charset="2"/>
              <a:buNone/>
              <a:defRPr smtClean="0">
                <a:solidFill>
                  <a:schemeClr val="bg1"/>
                </a:solidFill>
              </a:defRPr>
            </a:lvl1pPr>
          </a:lstStyle>
          <a:p>
            <a:r>
              <a:rPr lang="en-US" smtClean="0"/>
              <a:t>Click to edit Master subtitle style</a:t>
            </a:r>
          </a:p>
        </p:txBody>
      </p:sp>
      <p:sp>
        <p:nvSpPr>
          <p:cNvPr id="6" name="Rectangle 6"/>
          <p:cNvSpPr>
            <a:spLocks noGrp="1" noChangeArrowheads="1"/>
          </p:cNvSpPr>
          <p:nvPr>
            <p:ph type="ftr" sz="quarter" idx="10"/>
          </p:nvPr>
        </p:nvSpPr>
        <p:spPr>
          <a:xfrm>
            <a:off x="2843213" y="6467475"/>
            <a:ext cx="2520950" cy="331788"/>
          </a:xfrm>
        </p:spPr>
        <p:txBody>
          <a:bodyPr/>
          <a:lstStyle>
            <a:lvl1pPr>
              <a:defRPr/>
            </a:lvl1pPr>
          </a:lstStyle>
          <a:p>
            <a:pPr>
              <a:defRPr/>
            </a:pPr>
            <a:r>
              <a:rPr lang="en-US"/>
              <a:t>test footer</a:t>
            </a:r>
          </a:p>
        </p:txBody>
      </p:sp>
      <p:sp>
        <p:nvSpPr>
          <p:cNvPr id="7" name="Rectangle 7"/>
          <p:cNvSpPr>
            <a:spLocks noGrp="1" noChangeArrowheads="1"/>
          </p:cNvSpPr>
          <p:nvPr>
            <p:ph type="sldNum" sz="quarter" idx="11"/>
          </p:nvPr>
        </p:nvSpPr>
        <p:spPr>
          <a:xfrm>
            <a:off x="5795963" y="6467475"/>
            <a:ext cx="1152525" cy="331788"/>
          </a:xfrm>
        </p:spPr>
        <p:txBody>
          <a:bodyPr/>
          <a:lstStyle>
            <a:lvl1pPr>
              <a:defRPr/>
            </a:lvl1pPr>
          </a:lstStyle>
          <a:p>
            <a:pPr>
              <a:defRPr/>
            </a:pPr>
            <a:fld id="{5D5273C9-13C1-426C-B43A-F5A1D3DC2FAA}" type="slidenum">
              <a:rPr lang="en-US" altLang="en-US"/>
              <a:pPr>
                <a:defRPr/>
              </a:pPr>
              <a:t>‹nº›</a:t>
            </a:fld>
            <a:endParaRPr lang="en-US" altLang="en-US"/>
          </a:p>
        </p:txBody>
      </p:sp>
    </p:spTree>
    <p:extLst>
      <p:ext uri="{BB962C8B-B14F-4D97-AF65-F5344CB8AC3E}">
        <p14:creationId xmlns:p14="http://schemas.microsoft.com/office/powerpoint/2010/main" val="2605696115"/>
      </p:ext>
    </p:extLst>
  </p:cSld>
  <p:clrMapOvr>
    <a:masterClrMapping/>
  </p:clrMapOvr>
  <p:transition/>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6" name="Rectangle 7"/>
          <p:cNvSpPr>
            <a:spLocks noGrp="1" noChangeArrowheads="1"/>
          </p:cNvSpPr>
          <p:nvPr>
            <p:ph type="sldNum" sz="quarter" idx="11"/>
          </p:nvPr>
        </p:nvSpPr>
        <p:spPr>
          <a:ln/>
        </p:spPr>
        <p:txBody>
          <a:bodyPr/>
          <a:lstStyle>
            <a:lvl1pPr>
              <a:defRPr/>
            </a:lvl1pPr>
          </a:lstStyle>
          <a:p>
            <a:pPr>
              <a:defRPr/>
            </a:pPr>
            <a:fld id="{1B4F0616-6189-44F5-8A5A-9BF2A45BB89D}" type="slidenum">
              <a:rPr lang="en-US" altLang="en-US"/>
              <a:pPr>
                <a:defRPr/>
              </a:pPr>
              <a:t>‹nº›</a:t>
            </a:fld>
            <a:endParaRPr lang="en-US" altLang="en-US"/>
          </a:p>
        </p:txBody>
      </p:sp>
    </p:spTree>
    <p:extLst>
      <p:ext uri="{BB962C8B-B14F-4D97-AF65-F5344CB8AC3E}">
        <p14:creationId xmlns:p14="http://schemas.microsoft.com/office/powerpoint/2010/main" val="1024442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5" name="Rectangle 7"/>
          <p:cNvSpPr>
            <a:spLocks noGrp="1" noChangeArrowheads="1"/>
          </p:cNvSpPr>
          <p:nvPr>
            <p:ph type="sldNum" sz="quarter" idx="11"/>
          </p:nvPr>
        </p:nvSpPr>
        <p:spPr>
          <a:ln/>
        </p:spPr>
        <p:txBody>
          <a:bodyPr/>
          <a:lstStyle>
            <a:lvl1pPr>
              <a:defRPr/>
            </a:lvl1pPr>
          </a:lstStyle>
          <a:p>
            <a:pPr>
              <a:defRPr/>
            </a:pPr>
            <a:fld id="{626C11ED-A30C-45E6-A517-D6C44A9441DB}" type="slidenum">
              <a:rPr lang="en-US" altLang="en-US"/>
              <a:pPr>
                <a:defRPr/>
              </a:pPr>
              <a:t>‹nº›</a:t>
            </a:fld>
            <a:endParaRPr lang="en-US" altLang="en-US"/>
          </a:p>
        </p:txBody>
      </p:sp>
    </p:spTree>
    <p:extLst>
      <p:ext uri="{BB962C8B-B14F-4D97-AF65-F5344CB8AC3E}">
        <p14:creationId xmlns:p14="http://schemas.microsoft.com/office/powerpoint/2010/main" val="4085239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5488" y="188913"/>
            <a:ext cx="1889125" cy="59070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403350" y="188913"/>
            <a:ext cx="5519738" cy="5907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5" name="Rectangle 7"/>
          <p:cNvSpPr>
            <a:spLocks noGrp="1" noChangeArrowheads="1"/>
          </p:cNvSpPr>
          <p:nvPr>
            <p:ph type="sldNum" sz="quarter" idx="11"/>
          </p:nvPr>
        </p:nvSpPr>
        <p:spPr>
          <a:ln/>
        </p:spPr>
        <p:txBody>
          <a:bodyPr/>
          <a:lstStyle>
            <a:lvl1pPr>
              <a:defRPr/>
            </a:lvl1pPr>
          </a:lstStyle>
          <a:p>
            <a:pPr>
              <a:defRPr/>
            </a:pPr>
            <a:fld id="{DA4F98A6-C8E6-4510-9BCC-9B4251D23CF2}" type="slidenum">
              <a:rPr lang="en-US" altLang="en-US"/>
              <a:pPr>
                <a:defRPr/>
              </a:pPr>
              <a:t>‹nº›</a:t>
            </a:fld>
            <a:endParaRPr lang="en-US" altLang="en-US"/>
          </a:p>
        </p:txBody>
      </p:sp>
    </p:spTree>
    <p:extLst>
      <p:ext uri="{BB962C8B-B14F-4D97-AF65-F5344CB8AC3E}">
        <p14:creationId xmlns:p14="http://schemas.microsoft.com/office/powerpoint/2010/main" val="1122056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792162"/>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50825" y="1052513"/>
            <a:ext cx="4279900" cy="4897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3125" y="1052513"/>
            <a:ext cx="4281488" cy="4897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6" name="Rectangle 7"/>
          <p:cNvSpPr>
            <a:spLocks noGrp="1" noChangeArrowheads="1"/>
          </p:cNvSpPr>
          <p:nvPr>
            <p:ph type="sldNum" sz="quarter" idx="11"/>
          </p:nvPr>
        </p:nvSpPr>
        <p:spPr>
          <a:ln/>
        </p:spPr>
        <p:txBody>
          <a:bodyPr/>
          <a:lstStyle>
            <a:lvl1pPr>
              <a:defRPr/>
            </a:lvl1pPr>
          </a:lstStyle>
          <a:p>
            <a:pPr>
              <a:defRPr/>
            </a:pPr>
            <a:fld id="{577248E4-814B-4E20-815B-717781E802C6}" type="slidenum">
              <a:rPr lang="en-US" altLang="en-US"/>
              <a:pPr>
                <a:defRPr/>
              </a:pPr>
              <a:t>‹nº›</a:t>
            </a:fld>
            <a:endParaRPr lang="en-US" altLang="en-US"/>
          </a:p>
        </p:txBody>
      </p:sp>
    </p:spTree>
    <p:extLst>
      <p:ext uri="{BB962C8B-B14F-4D97-AF65-F5344CB8AC3E}">
        <p14:creationId xmlns:p14="http://schemas.microsoft.com/office/powerpoint/2010/main" val="2929123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narrow margins">
    <p:spTree>
      <p:nvGrpSpPr>
        <p:cNvPr id="1" name=""/>
        <p:cNvGrpSpPr/>
        <p:nvPr/>
      </p:nvGrpSpPr>
      <p:grpSpPr>
        <a:xfrm>
          <a:off x="0" y="0"/>
          <a:ext cx="0" cy="0"/>
          <a:chOff x="0" y="0"/>
          <a:chExt cx="0" cy="0"/>
        </a:xfrm>
      </p:grpSpPr>
      <p:sp>
        <p:nvSpPr>
          <p:cNvPr id="9" name="Title 8"/>
          <p:cNvSpPr>
            <a:spLocks noGrp="1"/>
          </p:cNvSpPr>
          <p:nvPr>
            <p:ph type="title"/>
          </p:nvPr>
        </p:nvSpPr>
        <p:spPr>
          <a:xfrm>
            <a:off x="810211" y="360000"/>
            <a:ext cx="7524159" cy="369332"/>
          </a:xfrm>
          <a:prstGeom prst="rect">
            <a:avLst/>
          </a:prstGeom>
        </p:spPr>
        <p:txBody>
          <a:bodyPr lIns="0" tIns="0" rIns="0" bIns="0"/>
          <a:lstStyle>
            <a:lvl1pPr>
              <a:defRPr>
                <a:solidFill>
                  <a:srgbClr val="064E83"/>
                </a:solidFill>
              </a:defRPr>
            </a:lvl1pPr>
          </a:lstStyle>
          <a:p>
            <a:r>
              <a:rPr lang="en-US" smtClean="0"/>
              <a:t>Click to edit Master title style</a:t>
            </a:r>
            <a:endParaRPr lang="en-US" dirty="0"/>
          </a:p>
        </p:txBody>
      </p:sp>
      <p:sp>
        <p:nvSpPr>
          <p:cNvPr id="11" name="Content Placeholder 10"/>
          <p:cNvSpPr>
            <a:spLocks noGrp="1"/>
          </p:cNvSpPr>
          <p:nvPr>
            <p:ph sz="quarter" idx="14" hasCustomPrompt="1"/>
          </p:nvPr>
        </p:nvSpPr>
        <p:spPr>
          <a:xfrm>
            <a:off x="810211" y="936000"/>
            <a:ext cx="7524159" cy="4986000"/>
          </a:xfrm>
          <a:prstGeom prst="rect">
            <a:avLst/>
          </a:prstGeom>
        </p:spPr>
        <p:txBody>
          <a:bodyPr lIns="0" tIns="0" rIns="0" bIns="0"/>
          <a:lstStyle>
            <a:lvl1pPr marL="0" indent="-135036">
              <a:lnSpc>
                <a:spcPts val="1650"/>
              </a:lnSpc>
              <a:spcBef>
                <a:spcPts val="825"/>
              </a:spcBef>
              <a:buClr>
                <a:srgbClr val="064E83"/>
              </a:buClr>
              <a:defRPr sz="1350">
                <a:solidFill>
                  <a:schemeClr val="tx1"/>
                </a:solidFill>
              </a:defRPr>
            </a:lvl1pPr>
            <a:lvl2pPr marL="472626" indent="-202554">
              <a:lnSpc>
                <a:spcPts val="1500"/>
              </a:lnSpc>
              <a:spcBef>
                <a:spcPts val="750"/>
              </a:spcBef>
              <a:buClr>
                <a:srgbClr val="064E83"/>
              </a:buClr>
              <a:defRPr sz="1200">
                <a:solidFill>
                  <a:schemeClr val="tx1"/>
                </a:solidFill>
              </a:defRPr>
            </a:lvl2pPr>
            <a:lvl3pPr marL="742698" indent="-202554">
              <a:lnSpc>
                <a:spcPts val="1350"/>
              </a:lnSpc>
              <a:spcBef>
                <a:spcPts val="675"/>
              </a:spcBef>
              <a:buClr>
                <a:srgbClr val="064E83"/>
              </a:buClr>
              <a:defRPr sz="1050">
                <a:solidFill>
                  <a:schemeClr val="tx1"/>
                </a:solidFill>
              </a:defRPr>
            </a:lvl3pPr>
            <a:lvl4pPr marL="1012770" indent="-202554">
              <a:lnSpc>
                <a:spcPts val="1200"/>
              </a:lnSpc>
              <a:spcBef>
                <a:spcPts val="600"/>
              </a:spcBef>
              <a:buClr>
                <a:srgbClr val="064E83"/>
              </a:buClr>
              <a:defRPr sz="900">
                <a:solidFill>
                  <a:schemeClr val="tx1"/>
                </a:solidFill>
              </a:defRPr>
            </a:lvl4pPr>
            <a:lvl5pPr marL="1282842" indent="-202554">
              <a:lnSpc>
                <a:spcPts val="1050"/>
              </a:lnSpc>
              <a:spcBef>
                <a:spcPts val="525"/>
              </a:spcBef>
              <a:buClr>
                <a:srgbClr val="064E83"/>
              </a:buClr>
              <a:defRPr sz="750">
                <a:solidFill>
                  <a:schemeClr val="tx1"/>
                </a:solidFill>
              </a:defRPr>
            </a:lvl5pPr>
          </a:lstStyle>
          <a:p>
            <a:pPr lvl="0"/>
            <a:r>
              <a:rPr lang="en-GB" dirty="0" smtClean="0"/>
              <a:t>Top level text goes in here </a:t>
            </a:r>
          </a:p>
          <a:p>
            <a:pPr lvl="1"/>
            <a:r>
              <a:rPr lang="en-GB" dirty="0" smtClean="0"/>
              <a:t>Second level text goes in here</a:t>
            </a:r>
          </a:p>
          <a:p>
            <a:pPr lvl="2"/>
            <a:r>
              <a:rPr lang="en-GB" dirty="0" smtClean="0"/>
              <a:t>Third level text goes in here</a:t>
            </a:r>
          </a:p>
          <a:p>
            <a:pPr lvl="3"/>
            <a:r>
              <a:rPr lang="en-GB" dirty="0" smtClean="0"/>
              <a:t>Fourth level text goes in here</a:t>
            </a:r>
          </a:p>
          <a:p>
            <a:pPr lvl="4"/>
            <a:r>
              <a:rPr lang="en-GB" dirty="0" smtClean="0"/>
              <a:t>Fifth level text goes in here</a:t>
            </a:r>
            <a:endParaRPr lang="en-US" dirty="0"/>
          </a:p>
        </p:txBody>
      </p:sp>
      <p:sp>
        <p:nvSpPr>
          <p:cNvPr id="12" name="Slide Number Placeholder 2"/>
          <p:cNvSpPr>
            <a:spLocks noGrp="1"/>
          </p:cNvSpPr>
          <p:nvPr>
            <p:ph type="sldNum" sz="quarter" idx="10"/>
          </p:nvPr>
        </p:nvSpPr>
        <p:spPr>
          <a:xfrm>
            <a:off x="7524159" y="6308255"/>
            <a:ext cx="1619840" cy="216000"/>
          </a:xfrm>
          <a:prstGeom prst="rect">
            <a:avLst/>
          </a:prstGeom>
        </p:spPr>
        <p:txBody>
          <a:bodyPr lIns="0" tIns="0" rIns="0" bIns="0" anchor="b" anchorCtr="0"/>
          <a:lstStyle>
            <a:lvl1pPr algn="ctr">
              <a:defRPr sz="675" b="1">
                <a:solidFill>
                  <a:srgbClr val="064E83"/>
                </a:solidFill>
              </a:defRPr>
            </a:lvl1pPr>
          </a:lstStyle>
          <a:p>
            <a:fld id="{E4AB80EA-DB86-D849-B86F-15DAF31F0474}" type="slidenum">
              <a:rPr lang="en-US" smtClean="0"/>
              <a:pPr/>
              <a:t>‹nº›</a:t>
            </a:fld>
            <a:endParaRPr lang="en-US" dirty="0"/>
          </a:p>
        </p:txBody>
      </p:sp>
      <p:sp>
        <p:nvSpPr>
          <p:cNvPr id="15" name="Date Placeholder 10"/>
          <p:cNvSpPr txBox="1">
            <a:spLocks/>
          </p:cNvSpPr>
          <p:nvPr userDrawn="1"/>
        </p:nvSpPr>
        <p:spPr>
          <a:xfrm>
            <a:off x="6424988" y="6308256"/>
            <a:ext cx="1099172" cy="230657"/>
          </a:xfrm>
          <a:prstGeom prst="rect">
            <a:avLst/>
          </a:prstGeom>
        </p:spPr>
        <p:txBody>
          <a:bodyPr vert="horz" lIns="0" tIns="0" rIns="0" bIns="0" rtlCol="0" anchor="b" anchorCtr="0"/>
          <a:lstStyle>
            <a:lvl1pPr algn="r">
              <a:defRPr>
                <a:solidFill>
                  <a:schemeClr val="bg1"/>
                </a:solidFill>
              </a:defRPr>
            </a:lvl1pPr>
          </a:lstStyle>
          <a:p>
            <a:pPr marL="0" marR="0" lvl="0" indent="0" algn="r" defTabSz="342991"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dirty="0" smtClean="0">
                <a:ln>
                  <a:noFill/>
                </a:ln>
                <a:solidFill>
                  <a:schemeClr val="bg1"/>
                </a:solidFill>
                <a:effectLst/>
                <a:uLnTx/>
                <a:uFillTx/>
                <a:latin typeface="+mn-lt"/>
                <a:ea typeface="+mn-ea"/>
                <a:cs typeface="+mn-cs"/>
              </a:rPr>
              <a:t>October 29, 2014</a:t>
            </a:r>
          </a:p>
        </p:txBody>
      </p:sp>
      <p:sp>
        <p:nvSpPr>
          <p:cNvPr id="16" name="Footer Placeholder 11"/>
          <p:cNvSpPr>
            <a:spLocks noGrp="1"/>
          </p:cNvSpPr>
          <p:nvPr>
            <p:ph type="ftr" sz="quarter" idx="3"/>
          </p:nvPr>
        </p:nvSpPr>
        <p:spPr>
          <a:xfrm>
            <a:off x="1817253" y="6308256"/>
            <a:ext cx="3041021" cy="230657"/>
          </a:xfrm>
          <a:prstGeom prst="rect">
            <a:avLst/>
          </a:prstGeom>
        </p:spPr>
        <p:txBody>
          <a:bodyPr vert="horz" lIns="0" tIns="0" rIns="0" bIns="0" rtlCol="0" anchor="b" anchorCtr="0">
            <a:noAutofit/>
          </a:bodyPr>
          <a:lstStyle>
            <a:lvl1pPr algn="l">
              <a:defRPr sz="675" b="1" cap="all" baseline="0">
                <a:solidFill>
                  <a:srgbClr val="064E83"/>
                </a:solidFill>
              </a:defRPr>
            </a:lvl1pPr>
          </a:lstStyle>
          <a:p>
            <a:pPr algn="ctr"/>
            <a:r>
              <a:rPr lang="en-US" dirty="0" smtClean="0"/>
              <a:t>European Centre for Medium-Range Weather Forecasts</a:t>
            </a:r>
            <a:endParaRPr lang="en-US" dirty="0"/>
          </a:p>
        </p:txBody>
      </p:sp>
      <p:pic>
        <p:nvPicPr>
          <p:cNvPr id="8" name="Picture 7" descr="ECMWF_Master_Logo_RGB_nostrap.png"/>
          <p:cNvPicPr>
            <a:picLocks noChangeAspect="1"/>
          </p:cNvPicPr>
          <p:nvPr userDrawn="1"/>
        </p:nvPicPr>
        <p:blipFill>
          <a:blip r:embed="rId2"/>
          <a:stretch>
            <a:fillRect/>
          </a:stretch>
        </p:blipFill>
        <p:spPr>
          <a:xfrm>
            <a:off x="810211" y="6308254"/>
            <a:ext cx="1007041" cy="230658"/>
          </a:xfrm>
          <a:prstGeom prst="rect">
            <a:avLst/>
          </a:prstGeom>
        </p:spPr>
      </p:pic>
    </p:spTree>
    <p:extLst>
      <p:ext uri="{BB962C8B-B14F-4D97-AF65-F5344CB8AC3E}">
        <p14:creationId xmlns:p14="http://schemas.microsoft.com/office/powerpoint/2010/main" val="2139720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5" name="Rectangle 11"/>
          <p:cNvSpPr>
            <a:spLocks noGrp="1" noChangeArrowheads="1"/>
          </p:cNvSpPr>
          <p:nvPr>
            <p:ph type="sldNum" sz="quarter" idx="11"/>
          </p:nvPr>
        </p:nvSpPr>
        <p:spPr>
          <a:ln/>
        </p:spPr>
        <p:txBody>
          <a:bodyPr/>
          <a:lstStyle>
            <a:lvl1pPr>
              <a:defRPr/>
            </a:lvl1pPr>
          </a:lstStyle>
          <a:p>
            <a:pPr>
              <a:defRPr/>
            </a:pPr>
            <a:fld id="{23BCBCCE-D33B-4E41-B1D8-17CEEFDA2714}" type="slidenum">
              <a:rPr lang="en-US" altLang="en-US"/>
              <a:pPr>
                <a:defRPr/>
              </a:pPr>
              <a:t>‹nº›</a:t>
            </a:fld>
            <a:endParaRPr lang="en-US" altLang="en-US"/>
          </a:p>
        </p:txBody>
      </p:sp>
    </p:spTree>
    <p:extLst>
      <p:ext uri="{BB962C8B-B14F-4D97-AF65-F5344CB8AC3E}">
        <p14:creationId xmlns:p14="http://schemas.microsoft.com/office/powerpoint/2010/main" val="2831105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5" name="Rectangle 11"/>
          <p:cNvSpPr>
            <a:spLocks noGrp="1" noChangeArrowheads="1"/>
          </p:cNvSpPr>
          <p:nvPr>
            <p:ph type="sldNum" sz="quarter" idx="11"/>
          </p:nvPr>
        </p:nvSpPr>
        <p:spPr>
          <a:ln/>
        </p:spPr>
        <p:txBody>
          <a:bodyPr/>
          <a:lstStyle>
            <a:lvl1pPr>
              <a:defRPr/>
            </a:lvl1pPr>
          </a:lstStyle>
          <a:p>
            <a:pPr>
              <a:defRPr/>
            </a:pPr>
            <a:fld id="{59B2940E-EB40-4946-9AE2-61574EAB9C90}" type="slidenum">
              <a:rPr lang="en-US" altLang="en-US"/>
              <a:pPr>
                <a:defRPr/>
              </a:pPr>
              <a:t>‹nº›</a:t>
            </a:fld>
            <a:endParaRPr lang="en-US" altLang="en-US"/>
          </a:p>
        </p:txBody>
      </p:sp>
    </p:spTree>
    <p:extLst>
      <p:ext uri="{BB962C8B-B14F-4D97-AF65-F5344CB8AC3E}">
        <p14:creationId xmlns:p14="http://schemas.microsoft.com/office/powerpoint/2010/main" val="221224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5" name="Rectangle 11"/>
          <p:cNvSpPr>
            <a:spLocks noGrp="1" noChangeArrowheads="1"/>
          </p:cNvSpPr>
          <p:nvPr>
            <p:ph type="sldNum" sz="quarter" idx="11"/>
          </p:nvPr>
        </p:nvSpPr>
        <p:spPr>
          <a:ln/>
        </p:spPr>
        <p:txBody>
          <a:bodyPr/>
          <a:lstStyle>
            <a:lvl1pPr>
              <a:defRPr/>
            </a:lvl1pPr>
          </a:lstStyle>
          <a:p>
            <a:pPr>
              <a:defRPr/>
            </a:pPr>
            <a:fld id="{2E30490E-B785-423F-A597-013F3AD8AD13}" type="slidenum">
              <a:rPr lang="en-US" altLang="en-US"/>
              <a:pPr>
                <a:defRPr/>
              </a:pPr>
              <a:t>‹nº›</a:t>
            </a:fld>
            <a:endParaRPr lang="en-US" altLang="en-US"/>
          </a:p>
        </p:txBody>
      </p:sp>
    </p:spTree>
    <p:extLst>
      <p:ext uri="{BB962C8B-B14F-4D97-AF65-F5344CB8AC3E}">
        <p14:creationId xmlns:p14="http://schemas.microsoft.com/office/powerpoint/2010/main" val="3854398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79388" y="981075"/>
            <a:ext cx="4316412" cy="547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81075"/>
            <a:ext cx="4316413" cy="547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6" name="Rectangle 11"/>
          <p:cNvSpPr>
            <a:spLocks noGrp="1" noChangeArrowheads="1"/>
          </p:cNvSpPr>
          <p:nvPr>
            <p:ph type="sldNum" sz="quarter" idx="11"/>
          </p:nvPr>
        </p:nvSpPr>
        <p:spPr>
          <a:ln/>
        </p:spPr>
        <p:txBody>
          <a:bodyPr/>
          <a:lstStyle>
            <a:lvl1pPr>
              <a:defRPr/>
            </a:lvl1pPr>
          </a:lstStyle>
          <a:p>
            <a:pPr>
              <a:defRPr/>
            </a:pPr>
            <a:fld id="{3F02BF72-DBA2-437C-98A9-56C461A87710}" type="slidenum">
              <a:rPr lang="en-US" altLang="en-US"/>
              <a:pPr>
                <a:defRPr/>
              </a:pPr>
              <a:t>‹nº›</a:t>
            </a:fld>
            <a:endParaRPr lang="en-US" altLang="en-US"/>
          </a:p>
        </p:txBody>
      </p:sp>
    </p:spTree>
    <p:extLst>
      <p:ext uri="{BB962C8B-B14F-4D97-AF65-F5344CB8AC3E}">
        <p14:creationId xmlns:p14="http://schemas.microsoft.com/office/powerpoint/2010/main" val="1135687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8" name="Rectangle 11"/>
          <p:cNvSpPr>
            <a:spLocks noGrp="1" noChangeArrowheads="1"/>
          </p:cNvSpPr>
          <p:nvPr>
            <p:ph type="sldNum" sz="quarter" idx="11"/>
          </p:nvPr>
        </p:nvSpPr>
        <p:spPr>
          <a:ln/>
        </p:spPr>
        <p:txBody>
          <a:bodyPr/>
          <a:lstStyle>
            <a:lvl1pPr>
              <a:defRPr/>
            </a:lvl1pPr>
          </a:lstStyle>
          <a:p>
            <a:pPr>
              <a:defRPr/>
            </a:pPr>
            <a:fld id="{B25B1178-FC1B-4A13-8877-97E22A57EEFD}" type="slidenum">
              <a:rPr lang="en-US" altLang="en-US"/>
              <a:pPr>
                <a:defRPr/>
              </a:pPr>
              <a:t>‹nº›</a:t>
            </a:fld>
            <a:endParaRPr lang="en-US" altLang="en-US"/>
          </a:p>
        </p:txBody>
      </p:sp>
    </p:spTree>
    <p:extLst>
      <p:ext uri="{BB962C8B-B14F-4D97-AF65-F5344CB8AC3E}">
        <p14:creationId xmlns:p14="http://schemas.microsoft.com/office/powerpoint/2010/main" val="2486907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wmo_ppt_2012.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468313" y="1341438"/>
            <a:ext cx="1079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lgn="ctr">
              <a:buClrTx/>
              <a:buFontTx/>
              <a:buNone/>
              <a:defRPr/>
            </a:pPr>
            <a:r>
              <a:rPr lang="en-US" altLang="en-US" sz="1800" smtClean="0">
                <a:solidFill>
                  <a:schemeClr val="bg1"/>
                </a:solidFill>
                <a:latin typeface="Arial Black" pitchFamily="34" charset="0"/>
              </a:rPr>
              <a:t>WMO</a:t>
            </a:r>
          </a:p>
        </p:txBody>
      </p:sp>
      <p:sp>
        <p:nvSpPr>
          <p:cNvPr id="51203" name="Rectangle 3"/>
          <p:cNvSpPr>
            <a:spLocks noGrp="1" noChangeArrowheads="1"/>
          </p:cNvSpPr>
          <p:nvPr>
            <p:ph type="ctrTitle"/>
          </p:nvPr>
        </p:nvSpPr>
        <p:spPr>
          <a:xfrm>
            <a:off x="1908175" y="260350"/>
            <a:ext cx="6985000" cy="1470025"/>
          </a:xfrm>
        </p:spPr>
        <p:txBody>
          <a:bodyPr/>
          <a:lstStyle>
            <a:lvl1pPr>
              <a:defRPr sz="4000">
                <a:solidFill>
                  <a:schemeClr val="bg1"/>
                </a:solidFill>
              </a:defRPr>
            </a:lvl1pPr>
          </a:lstStyle>
          <a:p>
            <a:pPr lvl="0"/>
            <a:r>
              <a:rPr lang="en-GB" noProof="0" smtClean="0"/>
              <a:t>Click to edit Master title style</a:t>
            </a:r>
          </a:p>
        </p:txBody>
      </p:sp>
      <p:sp>
        <p:nvSpPr>
          <p:cNvPr id="51204" name="Rectangle 4"/>
          <p:cNvSpPr>
            <a:spLocks noGrp="1" noChangeArrowheads="1"/>
          </p:cNvSpPr>
          <p:nvPr>
            <p:ph type="subTitle" idx="1"/>
          </p:nvPr>
        </p:nvSpPr>
        <p:spPr>
          <a:xfrm>
            <a:off x="1908175" y="3405188"/>
            <a:ext cx="6985000" cy="1752600"/>
          </a:xfrm>
        </p:spPr>
        <p:txBody>
          <a:bodyPr/>
          <a:lstStyle>
            <a:lvl1pPr marL="0" indent="0">
              <a:defRPr>
                <a:solidFill>
                  <a:schemeClr val="bg1"/>
                </a:solidFill>
              </a:defRPr>
            </a:lvl1pPr>
          </a:lstStyle>
          <a:p>
            <a:pPr lvl="0"/>
            <a:r>
              <a:rPr lang="en-GB" noProof="0" smtClean="0"/>
              <a:t>Click to edit Master subtitle style</a:t>
            </a:r>
          </a:p>
        </p:txBody>
      </p:sp>
      <p:sp>
        <p:nvSpPr>
          <p:cNvPr id="6" name="Rectangle 6"/>
          <p:cNvSpPr>
            <a:spLocks noGrp="1" noChangeArrowheads="1"/>
          </p:cNvSpPr>
          <p:nvPr>
            <p:ph type="ftr" sz="quarter" idx="10"/>
          </p:nvPr>
        </p:nvSpPr>
        <p:spPr>
          <a:xfrm>
            <a:off x="2843213" y="6467475"/>
            <a:ext cx="2520950" cy="331788"/>
          </a:xfrm>
        </p:spPr>
        <p:txBody>
          <a:bodyPr/>
          <a:lstStyle>
            <a:lvl1pPr>
              <a:defRPr/>
            </a:lvl1pPr>
          </a:lstStyle>
          <a:p>
            <a:pPr>
              <a:defRPr/>
            </a:pPr>
            <a:r>
              <a:rPr lang="en-US"/>
              <a:t>test footer</a:t>
            </a:r>
          </a:p>
        </p:txBody>
      </p:sp>
      <p:sp>
        <p:nvSpPr>
          <p:cNvPr id="7" name="Rectangle 7"/>
          <p:cNvSpPr>
            <a:spLocks noGrp="1" noChangeArrowheads="1"/>
          </p:cNvSpPr>
          <p:nvPr>
            <p:ph type="sldNum" sz="quarter" idx="11"/>
          </p:nvPr>
        </p:nvSpPr>
        <p:spPr>
          <a:xfrm>
            <a:off x="5795963" y="6467475"/>
            <a:ext cx="1152525" cy="331788"/>
          </a:xfrm>
        </p:spPr>
        <p:txBody>
          <a:bodyPr/>
          <a:lstStyle>
            <a:lvl1pPr>
              <a:defRPr/>
            </a:lvl1pPr>
          </a:lstStyle>
          <a:p>
            <a:pPr>
              <a:defRPr/>
            </a:pPr>
            <a:fld id="{F65117EE-EE20-4BA2-85EE-4D43F7E36327}" type="slidenum">
              <a:rPr lang="en-US" altLang="en-US"/>
              <a:pPr>
                <a:defRPr/>
              </a:pPr>
              <a:t>‹nº›</a:t>
            </a:fld>
            <a:endParaRPr lang="en-US" altLang="en-US"/>
          </a:p>
        </p:txBody>
      </p:sp>
    </p:spTree>
    <p:extLst>
      <p:ext uri="{BB962C8B-B14F-4D97-AF65-F5344CB8AC3E}">
        <p14:creationId xmlns:p14="http://schemas.microsoft.com/office/powerpoint/2010/main" val="2323387473"/>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4" name="Rectangle 11"/>
          <p:cNvSpPr>
            <a:spLocks noGrp="1" noChangeArrowheads="1"/>
          </p:cNvSpPr>
          <p:nvPr>
            <p:ph type="sldNum" sz="quarter" idx="11"/>
          </p:nvPr>
        </p:nvSpPr>
        <p:spPr>
          <a:ln/>
        </p:spPr>
        <p:txBody>
          <a:bodyPr/>
          <a:lstStyle>
            <a:lvl1pPr>
              <a:defRPr/>
            </a:lvl1pPr>
          </a:lstStyle>
          <a:p>
            <a:pPr>
              <a:defRPr/>
            </a:pPr>
            <a:fld id="{9526181F-912E-4D63-9AA5-64C2FD786452}" type="slidenum">
              <a:rPr lang="en-US" altLang="en-US"/>
              <a:pPr>
                <a:defRPr/>
              </a:pPr>
              <a:t>‹nº›</a:t>
            </a:fld>
            <a:endParaRPr lang="en-US" altLang="en-US"/>
          </a:p>
        </p:txBody>
      </p:sp>
    </p:spTree>
    <p:extLst>
      <p:ext uri="{BB962C8B-B14F-4D97-AF65-F5344CB8AC3E}">
        <p14:creationId xmlns:p14="http://schemas.microsoft.com/office/powerpoint/2010/main" val="1429687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3" name="Rectangle 11"/>
          <p:cNvSpPr>
            <a:spLocks noGrp="1" noChangeArrowheads="1"/>
          </p:cNvSpPr>
          <p:nvPr>
            <p:ph type="sldNum" sz="quarter" idx="11"/>
          </p:nvPr>
        </p:nvSpPr>
        <p:spPr>
          <a:ln/>
        </p:spPr>
        <p:txBody>
          <a:bodyPr/>
          <a:lstStyle>
            <a:lvl1pPr>
              <a:defRPr/>
            </a:lvl1pPr>
          </a:lstStyle>
          <a:p>
            <a:pPr>
              <a:defRPr/>
            </a:pPr>
            <a:fld id="{6DB8C80F-737F-4171-AFE6-FA1D27CDCA0C}" type="slidenum">
              <a:rPr lang="en-US" altLang="en-US"/>
              <a:pPr>
                <a:defRPr/>
              </a:pPr>
              <a:t>‹nº›</a:t>
            </a:fld>
            <a:endParaRPr lang="en-US" altLang="en-US"/>
          </a:p>
        </p:txBody>
      </p:sp>
    </p:spTree>
    <p:extLst>
      <p:ext uri="{BB962C8B-B14F-4D97-AF65-F5344CB8AC3E}">
        <p14:creationId xmlns:p14="http://schemas.microsoft.com/office/powerpoint/2010/main" val="4020813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6" name="Rectangle 11"/>
          <p:cNvSpPr>
            <a:spLocks noGrp="1" noChangeArrowheads="1"/>
          </p:cNvSpPr>
          <p:nvPr>
            <p:ph type="sldNum" sz="quarter" idx="11"/>
          </p:nvPr>
        </p:nvSpPr>
        <p:spPr>
          <a:ln/>
        </p:spPr>
        <p:txBody>
          <a:bodyPr/>
          <a:lstStyle>
            <a:lvl1pPr>
              <a:defRPr/>
            </a:lvl1pPr>
          </a:lstStyle>
          <a:p>
            <a:pPr>
              <a:defRPr/>
            </a:pPr>
            <a:fld id="{13C79BC2-A3D8-4028-B291-16D85871EE7E}" type="slidenum">
              <a:rPr lang="en-US" altLang="en-US"/>
              <a:pPr>
                <a:defRPr/>
              </a:pPr>
              <a:t>‹nº›</a:t>
            </a:fld>
            <a:endParaRPr lang="en-US" altLang="en-US"/>
          </a:p>
        </p:txBody>
      </p:sp>
    </p:spTree>
    <p:extLst>
      <p:ext uri="{BB962C8B-B14F-4D97-AF65-F5344CB8AC3E}">
        <p14:creationId xmlns:p14="http://schemas.microsoft.com/office/powerpoint/2010/main" val="67710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6" name="Rectangle 11"/>
          <p:cNvSpPr>
            <a:spLocks noGrp="1" noChangeArrowheads="1"/>
          </p:cNvSpPr>
          <p:nvPr>
            <p:ph type="sldNum" sz="quarter" idx="11"/>
          </p:nvPr>
        </p:nvSpPr>
        <p:spPr>
          <a:ln/>
        </p:spPr>
        <p:txBody>
          <a:bodyPr/>
          <a:lstStyle>
            <a:lvl1pPr>
              <a:defRPr/>
            </a:lvl1pPr>
          </a:lstStyle>
          <a:p>
            <a:pPr>
              <a:defRPr/>
            </a:pPr>
            <a:fld id="{775B02EE-969F-46E3-ADCA-C3FA928C7956}" type="slidenum">
              <a:rPr lang="en-US" altLang="en-US"/>
              <a:pPr>
                <a:defRPr/>
              </a:pPr>
              <a:t>‹nº›</a:t>
            </a:fld>
            <a:endParaRPr lang="en-US" altLang="en-US"/>
          </a:p>
        </p:txBody>
      </p:sp>
    </p:spTree>
    <p:extLst>
      <p:ext uri="{BB962C8B-B14F-4D97-AF65-F5344CB8AC3E}">
        <p14:creationId xmlns:p14="http://schemas.microsoft.com/office/powerpoint/2010/main" val="23074710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5" name="Rectangle 11"/>
          <p:cNvSpPr>
            <a:spLocks noGrp="1" noChangeArrowheads="1"/>
          </p:cNvSpPr>
          <p:nvPr>
            <p:ph type="sldNum" sz="quarter" idx="11"/>
          </p:nvPr>
        </p:nvSpPr>
        <p:spPr>
          <a:ln/>
        </p:spPr>
        <p:txBody>
          <a:bodyPr/>
          <a:lstStyle>
            <a:lvl1pPr>
              <a:defRPr/>
            </a:lvl1pPr>
          </a:lstStyle>
          <a:p>
            <a:pPr>
              <a:defRPr/>
            </a:pPr>
            <a:fld id="{72D82CE3-C76A-4CB3-8F04-0A92C9EBF9E1}" type="slidenum">
              <a:rPr lang="en-US" altLang="en-US"/>
              <a:pPr>
                <a:defRPr/>
              </a:pPr>
              <a:t>‹nº›</a:t>
            </a:fld>
            <a:endParaRPr lang="en-US" altLang="en-US"/>
          </a:p>
        </p:txBody>
      </p:sp>
    </p:spTree>
    <p:extLst>
      <p:ext uri="{BB962C8B-B14F-4D97-AF65-F5344CB8AC3E}">
        <p14:creationId xmlns:p14="http://schemas.microsoft.com/office/powerpoint/2010/main" val="22885434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88913"/>
            <a:ext cx="2195513" cy="62642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9388" y="188913"/>
            <a:ext cx="6437312" cy="6264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ftr" sz="quarter" idx="10"/>
          </p:nvPr>
        </p:nvSpPr>
        <p:spPr>
          <a:ln/>
        </p:spPr>
        <p:txBody>
          <a:bodyPr/>
          <a:lstStyle>
            <a:lvl1pPr>
              <a:defRPr/>
            </a:lvl1pPr>
          </a:lstStyle>
          <a:p>
            <a:pPr>
              <a:defRPr/>
            </a:pPr>
            <a:r>
              <a:rPr lang="en-US"/>
              <a:t>test footer</a:t>
            </a:r>
          </a:p>
        </p:txBody>
      </p:sp>
      <p:sp>
        <p:nvSpPr>
          <p:cNvPr id="5" name="Rectangle 11"/>
          <p:cNvSpPr>
            <a:spLocks noGrp="1" noChangeArrowheads="1"/>
          </p:cNvSpPr>
          <p:nvPr>
            <p:ph type="sldNum" sz="quarter" idx="11"/>
          </p:nvPr>
        </p:nvSpPr>
        <p:spPr>
          <a:ln/>
        </p:spPr>
        <p:txBody>
          <a:bodyPr/>
          <a:lstStyle>
            <a:lvl1pPr>
              <a:defRPr/>
            </a:lvl1pPr>
          </a:lstStyle>
          <a:p>
            <a:pPr>
              <a:defRPr/>
            </a:pPr>
            <a:fld id="{4CF89D34-ECAD-454E-A539-FDE853FA980D}" type="slidenum">
              <a:rPr lang="en-US" altLang="en-US"/>
              <a:pPr>
                <a:defRPr/>
              </a:pPr>
              <a:t>‹nº›</a:t>
            </a:fld>
            <a:endParaRPr lang="en-US" altLang="en-US"/>
          </a:p>
        </p:txBody>
      </p:sp>
    </p:spTree>
    <p:extLst>
      <p:ext uri="{BB962C8B-B14F-4D97-AF65-F5344CB8AC3E}">
        <p14:creationId xmlns:p14="http://schemas.microsoft.com/office/powerpoint/2010/main" val="11575257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38914" name="Picture 11" descr="wmo_ppt_2012.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7"/>
          <p:cNvSpPr txBox="1">
            <a:spLocks noChangeArrowheads="1"/>
          </p:cNvSpPr>
          <p:nvPr/>
        </p:nvSpPr>
        <p:spPr bwMode="auto">
          <a:xfrm>
            <a:off x="468313" y="1341438"/>
            <a:ext cx="1079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0"/>
              </a:spcBef>
              <a:defRPr sz="2400">
                <a:solidFill>
                  <a:schemeClr val="tx1"/>
                </a:solidFill>
                <a:latin typeface="Times" pitchFamily="18" charset="0"/>
              </a:defRPr>
            </a:lvl1pPr>
            <a:lvl2pPr marL="742950" indent="-285750">
              <a:spcBef>
                <a:spcPct val="0"/>
              </a:spcBef>
              <a:defRPr sz="2400">
                <a:solidFill>
                  <a:schemeClr val="tx1"/>
                </a:solidFill>
                <a:latin typeface="Times" pitchFamily="18" charset="0"/>
              </a:defRPr>
            </a:lvl2pPr>
            <a:lvl3pPr marL="1143000" indent="-228600">
              <a:spcBef>
                <a:spcPct val="0"/>
              </a:spcBef>
              <a:defRPr sz="2400">
                <a:solidFill>
                  <a:schemeClr val="tx1"/>
                </a:solidFill>
                <a:latin typeface="Times" pitchFamily="18" charset="0"/>
              </a:defRPr>
            </a:lvl3pPr>
            <a:lvl4pPr marL="1600200" indent="-228600">
              <a:spcBef>
                <a:spcPct val="0"/>
              </a:spcBef>
              <a:defRPr sz="2400">
                <a:solidFill>
                  <a:schemeClr val="tx1"/>
                </a:solidFill>
                <a:latin typeface="Times" pitchFamily="18" charset="0"/>
              </a:defRPr>
            </a:lvl4pPr>
            <a:lvl5pPr marL="2057400" indent="-22860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spcBef>
                <a:spcPct val="50000"/>
              </a:spcBef>
              <a:buClrTx/>
              <a:buFontTx/>
              <a:buNone/>
            </a:pPr>
            <a:r>
              <a:rPr lang="en-US" altLang="en-US" sz="1800" smtClean="0">
                <a:solidFill>
                  <a:srgbClr val="FFFFFF"/>
                </a:solidFill>
                <a:latin typeface="Arial Black" pitchFamily="34" charset="0"/>
              </a:rPr>
              <a:t>WMO</a:t>
            </a:r>
          </a:p>
        </p:txBody>
      </p:sp>
      <p:sp>
        <p:nvSpPr>
          <p:cNvPr id="38916" name="Rectangle 3"/>
          <p:cNvSpPr>
            <a:spLocks noGrp="1" noChangeArrowheads="1"/>
          </p:cNvSpPr>
          <p:nvPr>
            <p:ph type="ctrTitle"/>
          </p:nvPr>
        </p:nvSpPr>
        <p:spPr>
          <a:xfrm>
            <a:off x="611188" y="3211513"/>
            <a:ext cx="7921625" cy="1730375"/>
          </a:xfrm>
        </p:spPr>
        <p:txBody>
          <a:bodyPr/>
          <a:lstStyle>
            <a:lvl1pPr algn="ctr">
              <a:defRPr sz="4000" smtClean="0">
                <a:solidFill>
                  <a:schemeClr val="bg1"/>
                </a:solidFill>
              </a:defRPr>
            </a:lvl1pPr>
          </a:lstStyle>
          <a:p>
            <a:pPr lvl="0"/>
            <a:r>
              <a:rPr lang="en-US" altLang="en-US" noProof="0" smtClean="0"/>
              <a:t>Click to edit Master title style</a:t>
            </a:r>
          </a:p>
        </p:txBody>
      </p:sp>
      <p:sp>
        <p:nvSpPr>
          <p:cNvPr id="38917" name="Rectangle 4"/>
          <p:cNvSpPr>
            <a:spLocks noGrp="1" noChangeArrowheads="1"/>
          </p:cNvSpPr>
          <p:nvPr>
            <p:ph type="subTitle" idx="1"/>
          </p:nvPr>
        </p:nvSpPr>
        <p:spPr>
          <a:xfrm>
            <a:off x="611188" y="5106988"/>
            <a:ext cx="7921625" cy="914400"/>
          </a:xfrm>
        </p:spPr>
        <p:txBody>
          <a:bodyPr/>
          <a:lstStyle>
            <a:lvl1pPr marL="0" indent="0" algn="ctr">
              <a:buFont typeface="Wingdings" pitchFamily="2" charset="2"/>
              <a:buNone/>
              <a:defRPr smtClean="0">
                <a:solidFill>
                  <a:schemeClr val="bg1"/>
                </a:solidFill>
              </a:defRPr>
            </a:lvl1pPr>
          </a:lstStyle>
          <a:p>
            <a:pPr lvl="0"/>
            <a:r>
              <a:rPr lang="en-US" altLang="en-US" noProof="0" smtClean="0"/>
              <a:t>Click to edit Master subtitle style</a:t>
            </a:r>
          </a:p>
        </p:txBody>
      </p:sp>
      <p:sp>
        <p:nvSpPr>
          <p:cNvPr id="11" name="Rectangle 6"/>
          <p:cNvSpPr>
            <a:spLocks noGrp="1" noChangeArrowheads="1"/>
          </p:cNvSpPr>
          <p:nvPr>
            <p:ph type="ftr" sz="quarter" idx="3"/>
          </p:nvPr>
        </p:nvSpPr>
        <p:spPr>
          <a:xfrm>
            <a:off x="2843213" y="6467475"/>
            <a:ext cx="2520950" cy="331788"/>
          </a:xfrm>
        </p:spPr>
        <p:txBody>
          <a:bodyPr/>
          <a:lstStyle>
            <a:lvl1pPr>
              <a:defRPr/>
            </a:lvl1pPr>
          </a:lstStyle>
          <a:p>
            <a:r>
              <a:rPr lang="en-US" altLang="en-US">
                <a:solidFill>
                  <a:srgbClr val="000000"/>
                </a:solidFill>
              </a:rPr>
              <a:t>test footer</a:t>
            </a:r>
          </a:p>
        </p:txBody>
      </p:sp>
      <p:sp>
        <p:nvSpPr>
          <p:cNvPr id="12" name="Rectangle 7"/>
          <p:cNvSpPr>
            <a:spLocks noGrp="1" noChangeArrowheads="1"/>
          </p:cNvSpPr>
          <p:nvPr>
            <p:ph type="sldNum" sz="quarter" idx="4"/>
          </p:nvPr>
        </p:nvSpPr>
        <p:spPr>
          <a:xfrm>
            <a:off x="5795963" y="6467475"/>
            <a:ext cx="1152525" cy="331788"/>
          </a:xfrm>
        </p:spPr>
        <p:txBody>
          <a:bodyPr/>
          <a:lstStyle>
            <a:lvl1pPr>
              <a:defRPr/>
            </a:lvl1pPr>
          </a:lstStyle>
          <a:p>
            <a:fld id="{5C6246ED-A586-414A-8959-CEBD7B6DE0A3}" type="slidenum">
              <a:rPr lang="en-US" altLang="en-US">
                <a:solidFill>
                  <a:srgbClr val="000000"/>
                </a:solidFill>
              </a:rPr>
              <a:pPr/>
              <a:t>‹nº›</a:t>
            </a:fld>
            <a:endParaRPr lang="en-US" altLang="en-US">
              <a:solidFill>
                <a:srgbClr val="000000"/>
              </a:solidFill>
            </a:endParaRPr>
          </a:p>
        </p:txBody>
      </p:sp>
    </p:spTree>
    <p:extLst>
      <p:ext uri="{BB962C8B-B14F-4D97-AF65-F5344CB8AC3E}">
        <p14:creationId xmlns:p14="http://schemas.microsoft.com/office/powerpoint/2010/main" val="982075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wmo_ppt_2012.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468313" y="1341438"/>
            <a:ext cx="1079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0"/>
              </a:spcBef>
              <a:defRPr sz="2400">
                <a:solidFill>
                  <a:schemeClr val="tx1"/>
                </a:solidFill>
                <a:latin typeface="Times" pitchFamily="18" charset="0"/>
              </a:defRPr>
            </a:lvl1pPr>
            <a:lvl2pPr marL="742950" indent="-285750">
              <a:spcBef>
                <a:spcPct val="0"/>
              </a:spcBef>
              <a:defRPr sz="2400">
                <a:solidFill>
                  <a:schemeClr val="tx1"/>
                </a:solidFill>
                <a:latin typeface="Times" pitchFamily="18" charset="0"/>
              </a:defRPr>
            </a:lvl2pPr>
            <a:lvl3pPr marL="1143000" indent="-228600">
              <a:spcBef>
                <a:spcPct val="0"/>
              </a:spcBef>
              <a:defRPr sz="2400">
                <a:solidFill>
                  <a:schemeClr val="tx1"/>
                </a:solidFill>
                <a:latin typeface="Times" pitchFamily="18" charset="0"/>
              </a:defRPr>
            </a:lvl3pPr>
            <a:lvl4pPr marL="1600200" indent="-228600">
              <a:spcBef>
                <a:spcPct val="0"/>
              </a:spcBef>
              <a:defRPr sz="2400">
                <a:solidFill>
                  <a:schemeClr val="tx1"/>
                </a:solidFill>
                <a:latin typeface="Times" pitchFamily="18" charset="0"/>
              </a:defRPr>
            </a:lvl4pPr>
            <a:lvl5pPr marL="2057400" indent="-22860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spcBef>
                <a:spcPct val="50000"/>
              </a:spcBef>
              <a:buClrTx/>
              <a:buFontTx/>
              <a:buNone/>
            </a:pPr>
            <a:r>
              <a:rPr lang="en-US" altLang="en-US" sz="1800" smtClean="0">
                <a:solidFill>
                  <a:srgbClr val="FFFFFF"/>
                </a:solidFill>
                <a:latin typeface="Arial Black" pitchFamily="34" charset="0"/>
              </a:rPr>
              <a:t>WMO</a:t>
            </a:r>
          </a:p>
        </p:txBody>
      </p:sp>
      <p:sp>
        <p:nvSpPr>
          <p:cNvPr id="51203" name="Rectangle 3"/>
          <p:cNvSpPr>
            <a:spLocks noGrp="1" noChangeArrowheads="1"/>
          </p:cNvSpPr>
          <p:nvPr>
            <p:ph type="ctrTitle"/>
          </p:nvPr>
        </p:nvSpPr>
        <p:spPr>
          <a:xfrm>
            <a:off x="1908175" y="260350"/>
            <a:ext cx="6985000" cy="1470025"/>
          </a:xfrm>
        </p:spPr>
        <p:txBody>
          <a:bodyPr/>
          <a:lstStyle>
            <a:lvl1pPr>
              <a:defRPr sz="4000">
                <a:solidFill>
                  <a:schemeClr val="bg1"/>
                </a:solidFill>
              </a:defRPr>
            </a:lvl1pPr>
          </a:lstStyle>
          <a:p>
            <a:pPr lvl="0"/>
            <a:r>
              <a:rPr lang="en-GB" noProof="0" smtClean="0"/>
              <a:t>Click to edit Master title style</a:t>
            </a:r>
          </a:p>
        </p:txBody>
      </p:sp>
      <p:sp>
        <p:nvSpPr>
          <p:cNvPr id="51204" name="Rectangle 4"/>
          <p:cNvSpPr>
            <a:spLocks noGrp="1" noChangeArrowheads="1"/>
          </p:cNvSpPr>
          <p:nvPr>
            <p:ph type="subTitle" idx="1"/>
          </p:nvPr>
        </p:nvSpPr>
        <p:spPr>
          <a:xfrm>
            <a:off x="1908175" y="3405188"/>
            <a:ext cx="6985000" cy="1752600"/>
          </a:xfrm>
        </p:spPr>
        <p:txBody>
          <a:bodyPr/>
          <a:lstStyle>
            <a:lvl1pPr marL="0" indent="0">
              <a:defRPr>
                <a:solidFill>
                  <a:schemeClr val="bg1"/>
                </a:solidFill>
              </a:defRPr>
            </a:lvl1pPr>
          </a:lstStyle>
          <a:p>
            <a:pPr lvl="0"/>
            <a:r>
              <a:rPr lang="en-GB" noProof="0" smtClean="0"/>
              <a:t>Click to edit Master subtitle style</a:t>
            </a:r>
          </a:p>
        </p:txBody>
      </p:sp>
      <p:sp>
        <p:nvSpPr>
          <p:cNvPr id="6" name="Rectangle 6"/>
          <p:cNvSpPr>
            <a:spLocks noGrp="1" noChangeArrowheads="1"/>
          </p:cNvSpPr>
          <p:nvPr>
            <p:ph type="ftr" sz="quarter" idx="10"/>
          </p:nvPr>
        </p:nvSpPr>
        <p:spPr>
          <a:xfrm>
            <a:off x="2843213" y="6467475"/>
            <a:ext cx="2520950" cy="331788"/>
          </a:xfrm>
        </p:spPr>
        <p:txBody>
          <a:bodyPr/>
          <a:lstStyle>
            <a:lvl1pPr>
              <a:defRPr/>
            </a:lvl1pPr>
          </a:lstStyle>
          <a:p>
            <a:r>
              <a:rPr lang="en-US" altLang="en-US">
                <a:solidFill>
                  <a:srgbClr val="000000"/>
                </a:solidFill>
              </a:rPr>
              <a:t>test footer</a:t>
            </a:r>
          </a:p>
        </p:txBody>
      </p:sp>
      <p:sp>
        <p:nvSpPr>
          <p:cNvPr id="7" name="Rectangle 7"/>
          <p:cNvSpPr>
            <a:spLocks noGrp="1" noChangeArrowheads="1"/>
          </p:cNvSpPr>
          <p:nvPr>
            <p:ph type="sldNum" sz="quarter" idx="11"/>
          </p:nvPr>
        </p:nvSpPr>
        <p:spPr>
          <a:xfrm>
            <a:off x="5795963" y="6467475"/>
            <a:ext cx="1152525" cy="331788"/>
          </a:xfrm>
        </p:spPr>
        <p:txBody>
          <a:bodyPr/>
          <a:lstStyle>
            <a:lvl1pPr>
              <a:defRPr/>
            </a:lvl1pPr>
          </a:lstStyle>
          <a:p>
            <a:fld id="{0CC581D2-5130-441F-9DC3-8602D54632E1}" type="slidenum">
              <a:rPr lang="en-US" altLang="en-US">
                <a:solidFill>
                  <a:srgbClr val="000000"/>
                </a:solidFill>
              </a:rPr>
              <a:pPr/>
              <a:t>‹nº›</a:t>
            </a:fld>
            <a:endParaRPr lang="en-US" altLang="en-US">
              <a:solidFill>
                <a:srgbClr val="000000"/>
              </a:solidFill>
            </a:endParaRPr>
          </a:p>
        </p:txBody>
      </p:sp>
    </p:spTree>
    <p:extLst>
      <p:ext uri="{BB962C8B-B14F-4D97-AF65-F5344CB8AC3E}">
        <p14:creationId xmlns:p14="http://schemas.microsoft.com/office/powerpoint/2010/main" val="1385797627"/>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r>
              <a:rPr lang="en-US" altLang="en-US">
                <a:solidFill>
                  <a:srgbClr val="000000"/>
                </a:solidFill>
              </a:rPr>
              <a:t>test footer</a:t>
            </a:r>
          </a:p>
        </p:txBody>
      </p:sp>
      <p:sp>
        <p:nvSpPr>
          <p:cNvPr id="5" name="Rectangle 7"/>
          <p:cNvSpPr>
            <a:spLocks noGrp="1" noChangeArrowheads="1"/>
          </p:cNvSpPr>
          <p:nvPr>
            <p:ph type="sldNum" sz="quarter" idx="11"/>
          </p:nvPr>
        </p:nvSpPr>
        <p:spPr>
          <a:ln/>
        </p:spPr>
        <p:txBody>
          <a:bodyPr/>
          <a:lstStyle>
            <a:lvl1pPr>
              <a:defRPr/>
            </a:lvl1pPr>
          </a:lstStyle>
          <a:p>
            <a:fld id="{5B7DF7F3-FC99-4431-9C68-3D82355957EA}" type="slidenum">
              <a:rPr lang="en-US" altLang="en-US">
                <a:solidFill>
                  <a:srgbClr val="000000"/>
                </a:solidFill>
              </a:rPr>
              <a:pPr/>
              <a:t>‹nº›</a:t>
            </a:fld>
            <a:endParaRPr lang="en-US" altLang="en-US">
              <a:solidFill>
                <a:srgbClr val="000000"/>
              </a:solidFill>
            </a:endParaRPr>
          </a:p>
        </p:txBody>
      </p:sp>
    </p:spTree>
    <p:extLst>
      <p:ext uri="{BB962C8B-B14F-4D97-AF65-F5344CB8AC3E}">
        <p14:creationId xmlns:p14="http://schemas.microsoft.com/office/powerpoint/2010/main" val="19020643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r>
              <a:rPr lang="en-US" altLang="en-US">
                <a:solidFill>
                  <a:srgbClr val="000000"/>
                </a:solidFill>
              </a:rPr>
              <a:t>test footer</a:t>
            </a:r>
          </a:p>
        </p:txBody>
      </p:sp>
      <p:sp>
        <p:nvSpPr>
          <p:cNvPr id="5" name="Rectangle 7"/>
          <p:cNvSpPr>
            <a:spLocks noGrp="1" noChangeArrowheads="1"/>
          </p:cNvSpPr>
          <p:nvPr>
            <p:ph type="sldNum" sz="quarter" idx="11"/>
          </p:nvPr>
        </p:nvSpPr>
        <p:spPr>
          <a:ln/>
        </p:spPr>
        <p:txBody>
          <a:bodyPr/>
          <a:lstStyle>
            <a:lvl1pPr>
              <a:defRPr/>
            </a:lvl1pPr>
          </a:lstStyle>
          <a:p>
            <a:fld id="{0FBE3F9D-3A50-4A7F-BDEC-6025AAA679BA}" type="slidenum">
              <a:rPr lang="en-US" altLang="en-US">
                <a:solidFill>
                  <a:srgbClr val="000000"/>
                </a:solidFill>
              </a:rPr>
              <a:pPr/>
              <a:t>‹nº›</a:t>
            </a:fld>
            <a:endParaRPr lang="en-US" altLang="en-US">
              <a:solidFill>
                <a:srgbClr val="000000"/>
              </a:solidFill>
            </a:endParaRPr>
          </a:p>
        </p:txBody>
      </p:sp>
    </p:spTree>
    <p:extLst>
      <p:ext uri="{BB962C8B-B14F-4D97-AF65-F5344CB8AC3E}">
        <p14:creationId xmlns:p14="http://schemas.microsoft.com/office/powerpoint/2010/main" val="1190088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5" name="Rectangle 7"/>
          <p:cNvSpPr>
            <a:spLocks noGrp="1" noChangeArrowheads="1"/>
          </p:cNvSpPr>
          <p:nvPr>
            <p:ph type="sldNum" sz="quarter" idx="11"/>
          </p:nvPr>
        </p:nvSpPr>
        <p:spPr>
          <a:ln/>
        </p:spPr>
        <p:txBody>
          <a:bodyPr/>
          <a:lstStyle>
            <a:lvl1pPr>
              <a:defRPr/>
            </a:lvl1pPr>
          </a:lstStyle>
          <a:p>
            <a:pPr>
              <a:defRPr/>
            </a:pPr>
            <a:fld id="{BBFFD56F-D5F2-4886-A552-FC3A42B18B9A}" type="slidenum">
              <a:rPr lang="en-US" altLang="en-US"/>
              <a:pPr>
                <a:defRPr/>
              </a:pPr>
              <a:t>‹nº›</a:t>
            </a:fld>
            <a:endParaRPr lang="en-US" altLang="en-US"/>
          </a:p>
        </p:txBody>
      </p:sp>
    </p:spTree>
    <p:extLst>
      <p:ext uri="{BB962C8B-B14F-4D97-AF65-F5344CB8AC3E}">
        <p14:creationId xmlns:p14="http://schemas.microsoft.com/office/powerpoint/2010/main" val="29848338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403350" y="1412875"/>
            <a:ext cx="3703638"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59388" y="1412875"/>
            <a:ext cx="3705225"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ftr" sz="quarter" idx="10"/>
          </p:nvPr>
        </p:nvSpPr>
        <p:spPr>
          <a:ln/>
        </p:spPr>
        <p:txBody>
          <a:bodyPr/>
          <a:lstStyle>
            <a:lvl1pPr>
              <a:defRPr/>
            </a:lvl1pPr>
          </a:lstStyle>
          <a:p>
            <a:r>
              <a:rPr lang="en-US" altLang="en-US">
                <a:solidFill>
                  <a:srgbClr val="000000"/>
                </a:solidFill>
              </a:rPr>
              <a:t>test footer</a:t>
            </a:r>
          </a:p>
        </p:txBody>
      </p:sp>
      <p:sp>
        <p:nvSpPr>
          <p:cNvPr id="6" name="Rectangle 7"/>
          <p:cNvSpPr>
            <a:spLocks noGrp="1" noChangeArrowheads="1"/>
          </p:cNvSpPr>
          <p:nvPr>
            <p:ph type="sldNum" sz="quarter" idx="11"/>
          </p:nvPr>
        </p:nvSpPr>
        <p:spPr>
          <a:ln/>
        </p:spPr>
        <p:txBody>
          <a:bodyPr/>
          <a:lstStyle>
            <a:lvl1pPr>
              <a:defRPr/>
            </a:lvl1pPr>
          </a:lstStyle>
          <a:p>
            <a:fld id="{D9C2BB17-A925-4EDC-8E50-A7E3B08FABBC}" type="slidenum">
              <a:rPr lang="en-US" altLang="en-US">
                <a:solidFill>
                  <a:srgbClr val="000000"/>
                </a:solidFill>
              </a:rPr>
              <a:pPr/>
              <a:t>‹nº›</a:t>
            </a:fld>
            <a:endParaRPr lang="en-US" altLang="en-US">
              <a:solidFill>
                <a:srgbClr val="000000"/>
              </a:solidFill>
            </a:endParaRPr>
          </a:p>
        </p:txBody>
      </p:sp>
    </p:spTree>
    <p:extLst>
      <p:ext uri="{BB962C8B-B14F-4D97-AF65-F5344CB8AC3E}">
        <p14:creationId xmlns:p14="http://schemas.microsoft.com/office/powerpoint/2010/main" val="1215968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55160" cy="1080120"/>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ftr" sz="quarter" idx="10"/>
          </p:nvPr>
        </p:nvSpPr>
        <p:spPr>
          <a:ln/>
        </p:spPr>
        <p:txBody>
          <a:bodyPr/>
          <a:lstStyle>
            <a:lvl1pPr>
              <a:defRPr/>
            </a:lvl1pPr>
          </a:lstStyle>
          <a:p>
            <a:r>
              <a:rPr lang="en-US" altLang="en-US">
                <a:solidFill>
                  <a:srgbClr val="000000"/>
                </a:solidFill>
              </a:rPr>
              <a:t>test footer</a:t>
            </a:r>
          </a:p>
        </p:txBody>
      </p:sp>
      <p:sp>
        <p:nvSpPr>
          <p:cNvPr id="8" name="Rectangle 7"/>
          <p:cNvSpPr>
            <a:spLocks noGrp="1" noChangeArrowheads="1"/>
          </p:cNvSpPr>
          <p:nvPr>
            <p:ph type="sldNum" sz="quarter" idx="11"/>
          </p:nvPr>
        </p:nvSpPr>
        <p:spPr>
          <a:ln/>
        </p:spPr>
        <p:txBody>
          <a:bodyPr/>
          <a:lstStyle>
            <a:lvl1pPr>
              <a:defRPr/>
            </a:lvl1pPr>
          </a:lstStyle>
          <a:p>
            <a:fld id="{741C1568-A87D-47DB-A92A-EC320FCC668F}" type="slidenum">
              <a:rPr lang="en-US" altLang="en-US">
                <a:solidFill>
                  <a:srgbClr val="000000"/>
                </a:solidFill>
              </a:rPr>
              <a:pPr/>
              <a:t>‹nº›</a:t>
            </a:fld>
            <a:endParaRPr lang="en-US" altLang="en-US">
              <a:solidFill>
                <a:srgbClr val="000000"/>
              </a:solidFill>
            </a:endParaRPr>
          </a:p>
        </p:txBody>
      </p:sp>
    </p:spTree>
    <p:extLst>
      <p:ext uri="{BB962C8B-B14F-4D97-AF65-F5344CB8AC3E}">
        <p14:creationId xmlns:p14="http://schemas.microsoft.com/office/powerpoint/2010/main" val="32527411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ftr" sz="quarter" idx="10"/>
          </p:nvPr>
        </p:nvSpPr>
        <p:spPr>
          <a:ln/>
        </p:spPr>
        <p:txBody>
          <a:bodyPr/>
          <a:lstStyle>
            <a:lvl1pPr>
              <a:defRPr/>
            </a:lvl1pPr>
          </a:lstStyle>
          <a:p>
            <a:r>
              <a:rPr lang="en-US" altLang="en-US">
                <a:solidFill>
                  <a:srgbClr val="000000"/>
                </a:solidFill>
              </a:rPr>
              <a:t>test footer</a:t>
            </a:r>
          </a:p>
        </p:txBody>
      </p:sp>
      <p:sp>
        <p:nvSpPr>
          <p:cNvPr id="4" name="Rectangle 7"/>
          <p:cNvSpPr>
            <a:spLocks noGrp="1" noChangeArrowheads="1"/>
          </p:cNvSpPr>
          <p:nvPr>
            <p:ph type="sldNum" sz="quarter" idx="11"/>
          </p:nvPr>
        </p:nvSpPr>
        <p:spPr>
          <a:ln/>
        </p:spPr>
        <p:txBody>
          <a:bodyPr/>
          <a:lstStyle>
            <a:lvl1pPr>
              <a:defRPr/>
            </a:lvl1pPr>
          </a:lstStyle>
          <a:p>
            <a:fld id="{6E0C1FB1-D944-4C57-93FE-469FD1F7F335}" type="slidenum">
              <a:rPr lang="en-US" altLang="en-US">
                <a:solidFill>
                  <a:srgbClr val="000000"/>
                </a:solidFill>
              </a:rPr>
              <a:pPr/>
              <a:t>‹nº›</a:t>
            </a:fld>
            <a:endParaRPr lang="en-US" altLang="en-US">
              <a:solidFill>
                <a:srgbClr val="000000"/>
              </a:solidFill>
            </a:endParaRPr>
          </a:p>
        </p:txBody>
      </p:sp>
    </p:spTree>
    <p:extLst>
      <p:ext uri="{BB962C8B-B14F-4D97-AF65-F5344CB8AC3E}">
        <p14:creationId xmlns:p14="http://schemas.microsoft.com/office/powerpoint/2010/main" val="14256739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r>
              <a:rPr lang="en-US" altLang="en-US">
                <a:solidFill>
                  <a:srgbClr val="000000"/>
                </a:solidFill>
              </a:rPr>
              <a:t>test footer</a:t>
            </a:r>
          </a:p>
        </p:txBody>
      </p:sp>
      <p:sp>
        <p:nvSpPr>
          <p:cNvPr id="3" name="Rectangle 7"/>
          <p:cNvSpPr>
            <a:spLocks noGrp="1" noChangeArrowheads="1"/>
          </p:cNvSpPr>
          <p:nvPr>
            <p:ph type="sldNum" sz="quarter" idx="11"/>
          </p:nvPr>
        </p:nvSpPr>
        <p:spPr>
          <a:ln/>
        </p:spPr>
        <p:txBody>
          <a:bodyPr/>
          <a:lstStyle>
            <a:lvl1pPr>
              <a:defRPr/>
            </a:lvl1pPr>
          </a:lstStyle>
          <a:p>
            <a:fld id="{0432B2AF-438A-45C2-87ED-DF4C2217E356}" type="slidenum">
              <a:rPr lang="en-US" altLang="en-US">
                <a:solidFill>
                  <a:srgbClr val="000000"/>
                </a:solidFill>
              </a:rPr>
              <a:pPr/>
              <a:t>‹nº›</a:t>
            </a:fld>
            <a:endParaRPr lang="en-US" altLang="en-US">
              <a:solidFill>
                <a:srgbClr val="000000"/>
              </a:solidFill>
            </a:endParaRPr>
          </a:p>
        </p:txBody>
      </p:sp>
    </p:spTree>
    <p:extLst>
      <p:ext uri="{BB962C8B-B14F-4D97-AF65-F5344CB8AC3E}">
        <p14:creationId xmlns:p14="http://schemas.microsoft.com/office/powerpoint/2010/main" val="10823690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44816" cy="1008112"/>
          </a:xfrm>
        </p:spPr>
        <p:txBody>
          <a:bodyPr/>
          <a:lstStyle>
            <a:lvl1pPr algn="l">
              <a:defRPr sz="3200" b="0"/>
            </a:lvl1pPr>
          </a:lstStyle>
          <a:p>
            <a:r>
              <a:rPr lang="en-US" dirty="0" smtClean="0"/>
              <a:t>Click to edit Master title style</a:t>
            </a:r>
            <a:endParaRPr lang="en-GB" dirty="0"/>
          </a:p>
        </p:txBody>
      </p:sp>
      <p:sp>
        <p:nvSpPr>
          <p:cNvPr id="3" name="Content Placeholder 2"/>
          <p:cNvSpPr>
            <a:spLocks noGrp="1"/>
          </p:cNvSpPr>
          <p:nvPr>
            <p:ph idx="1"/>
          </p:nvPr>
        </p:nvSpPr>
        <p:spPr>
          <a:xfrm>
            <a:off x="3575050" y="1412776"/>
            <a:ext cx="5111750" cy="471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r>
              <a:rPr lang="en-US" altLang="en-US">
                <a:solidFill>
                  <a:srgbClr val="000000"/>
                </a:solidFill>
              </a:rPr>
              <a:t>test footer</a:t>
            </a:r>
          </a:p>
        </p:txBody>
      </p:sp>
      <p:sp>
        <p:nvSpPr>
          <p:cNvPr id="6" name="Rectangle 7"/>
          <p:cNvSpPr>
            <a:spLocks noGrp="1" noChangeArrowheads="1"/>
          </p:cNvSpPr>
          <p:nvPr>
            <p:ph type="sldNum" sz="quarter" idx="11"/>
          </p:nvPr>
        </p:nvSpPr>
        <p:spPr>
          <a:ln/>
        </p:spPr>
        <p:txBody>
          <a:bodyPr/>
          <a:lstStyle>
            <a:lvl1pPr>
              <a:defRPr/>
            </a:lvl1pPr>
          </a:lstStyle>
          <a:p>
            <a:fld id="{89BA5F5D-7537-4B90-8A9E-184096D5EEE7}" type="slidenum">
              <a:rPr lang="en-US" altLang="en-US">
                <a:solidFill>
                  <a:srgbClr val="000000"/>
                </a:solidFill>
              </a:rPr>
              <a:pPr/>
              <a:t>‹nº›</a:t>
            </a:fld>
            <a:endParaRPr lang="en-US" altLang="en-US">
              <a:solidFill>
                <a:srgbClr val="000000"/>
              </a:solidFill>
            </a:endParaRPr>
          </a:p>
        </p:txBody>
      </p:sp>
    </p:spTree>
    <p:extLst>
      <p:ext uri="{BB962C8B-B14F-4D97-AF65-F5344CB8AC3E}">
        <p14:creationId xmlns:p14="http://schemas.microsoft.com/office/powerpoint/2010/main" val="20984230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r>
              <a:rPr lang="en-US" altLang="en-US">
                <a:solidFill>
                  <a:srgbClr val="000000"/>
                </a:solidFill>
              </a:rPr>
              <a:t>test footer</a:t>
            </a:r>
          </a:p>
        </p:txBody>
      </p:sp>
      <p:sp>
        <p:nvSpPr>
          <p:cNvPr id="6" name="Rectangle 7"/>
          <p:cNvSpPr>
            <a:spLocks noGrp="1" noChangeArrowheads="1"/>
          </p:cNvSpPr>
          <p:nvPr>
            <p:ph type="sldNum" sz="quarter" idx="11"/>
          </p:nvPr>
        </p:nvSpPr>
        <p:spPr>
          <a:ln/>
        </p:spPr>
        <p:txBody>
          <a:bodyPr/>
          <a:lstStyle>
            <a:lvl1pPr>
              <a:defRPr/>
            </a:lvl1pPr>
          </a:lstStyle>
          <a:p>
            <a:fld id="{2A3A9D96-C547-425A-A3D1-25F7EB4B9BCF}" type="slidenum">
              <a:rPr lang="en-US" altLang="en-US">
                <a:solidFill>
                  <a:srgbClr val="000000"/>
                </a:solidFill>
              </a:rPr>
              <a:pPr/>
              <a:t>‹nº›</a:t>
            </a:fld>
            <a:endParaRPr lang="en-US" altLang="en-US">
              <a:solidFill>
                <a:srgbClr val="000000"/>
              </a:solidFill>
            </a:endParaRPr>
          </a:p>
        </p:txBody>
      </p:sp>
    </p:spTree>
    <p:extLst>
      <p:ext uri="{BB962C8B-B14F-4D97-AF65-F5344CB8AC3E}">
        <p14:creationId xmlns:p14="http://schemas.microsoft.com/office/powerpoint/2010/main" val="1641288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r>
              <a:rPr lang="en-US" altLang="en-US">
                <a:solidFill>
                  <a:srgbClr val="000000"/>
                </a:solidFill>
              </a:rPr>
              <a:t>test footer</a:t>
            </a:r>
          </a:p>
        </p:txBody>
      </p:sp>
      <p:sp>
        <p:nvSpPr>
          <p:cNvPr id="5" name="Rectangle 7"/>
          <p:cNvSpPr>
            <a:spLocks noGrp="1" noChangeArrowheads="1"/>
          </p:cNvSpPr>
          <p:nvPr>
            <p:ph type="sldNum" sz="quarter" idx="11"/>
          </p:nvPr>
        </p:nvSpPr>
        <p:spPr>
          <a:ln/>
        </p:spPr>
        <p:txBody>
          <a:bodyPr/>
          <a:lstStyle>
            <a:lvl1pPr>
              <a:defRPr/>
            </a:lvl1pPr>
          </a:lstStyle>
          <a:p>
            <a:fld id="{94C4B233-F9D8-438F-BD6C-2923A577A3FE}" type="slidenum">
              <a:rPr lang="en-US" altLang="en-US">
                <a:solidFill>
                  <a:srgbClr val="000000"/>
                </a:solidFill>
              </a:rPr>
              <a:pPr/>
              <a:t>‹nº›</a:t>
            </a:fld>
            <a:endParaRPr lang="en-US" altLang="en-US">
              <a:solidFill>
                <a:srgbClr val="000000"/>
              </a:solidFill>
            </a:endParaRPr>
          </a:p>
        </p:txBody>
      </p:sp>
    </p:spTree>
    <p:extLst>
      <p:ext uri="{BB962C8B-B14F-4D97-AF65-F5344CB8AC3E}">
        <p14:creationId xmlns:p14="http://schemas.microsoft.com/office/powerpoint/2010/main" val="23504011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5488" y="188913"/>
            <a:ext cx="1889125" cy="59070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403350" y="188913"/>
            <a:ext cx="5519738" cy="5907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r>
              <a:rPr lang="en-US" altLang="en-US">
                <a:solidFill>
                  <a:srgbClr val="000000"/>
                </a:solidFill>
              </a:rPr>
              <a:t>test footer</a:t>
            </a:r>
          </a:p>
        </p:txBody>
      </p:sp>
      <p:sp>
        <p:nvSpPr>
          <p:cNvPr id="5" name="Rectangle 7"/>
          <p:cNvSpPr>
            <a:spLocks noGrp="1" noChangeArrowheads="1"/>
          </p:cNvSpPr>
          <p:nvPr>
            <p:ph type="sldNum" sz="quarter" idx="11"/>
          </p:nvPr>
        </p:nvSpPr>
        <p:spPr>
          <a:ln/>
        </p:spPr>
        <p:txBody>
          <a:bodyPr/>
          <a:lstStyle>
            <a:lvl1pPr>
              <a:defRPr/>
            </a:lvl1pPr>
          </a:lstStyle>
          <a:p>
            <a:fld id="{E2B14AFF-7A55-41A6-9707-AC2B0C8A0FDF}" type="slidenum">
              <a:rPr lang="en-US" altLang="en-US">
                <a:solidFill>
                  <a:srgbClr val="000000"/>
                </a:solidFill>
              </a:rPr>
              <a:pPr/>
              <a:t>‹nº›</a:t>
            </a:fld>
            <a:endParaRPr lang="en-US" altLang="en-US">
              <a:solidFill>
                <a:srgbClr val="000000"/>
              </a:solidFill>
            </a:endParaRPr>
          </a:p>
        </p:txBody>
      </p:sp>
    </p:spTree>
    <p:extLst>
      <p:ext uri="{BB962C8B-B14F-4D97-AF65-F5344CB8AC3E}">
        <p14:creationId xmlns:p14="http://schemas.microsoft.com/office/powerpoint/2010/main" val="41580903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7921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50825" y="1052513"/>
            <a:ext cx="4279900" cy="4897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3125" y="1052513"/>
            <a:ext cx="4281488" cy="4897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042988" y="6453188"/>
            <a:ext cx="4465637" cy="312737"/>
          </a:xfrm>
        </p:spPr>
        <p:txBody>
          <a:bodyPr/>
          <a:lstStyle>
            <a:lvl1pPr>
              <a:defRPr/>
            </a:lvl1pPr>
          </a:lstStyle>
          <a:p>
            <a:r>
              <a:rPr lang="en-US" altLang="en-US">
                <a:solidFill>
                  <a:srgbClr val="000000"/>
                </a:solidFill>
              </a:rPr>
              <a:t>test footer</a:t>
            </a:r>
          </a:p>
        </p:txBody>
      </p:sp>
      <p:sp>
        <p:nvSpPr>
          <p:cNvPr id="6" name="Slide Number Placeholder 5"/>
          <p:cNvSpPr>
            <a:spLocks noGrp="1"/>
          </p:cNvSpPr>
          <p:nvPr>
            <p:ph type="sldNum" sz="quarter" idx="11"/>
          </p:nvPr>
        </p:nvSpPr>
        <p:spPr>
          <a:xfrm>
            <a:off x="5867400" y="6478588"/>
            <a:ext cx="1152525" cy="312737"/>
          </a:xfrm>
        </p:spPr>
        <p:txBody>
          <a:bodyPr/>
          <a:lstStyle>
            <a:lvl1pPr>
              <a:defRPr/>
            </a:lvl1pPr>
          </a:lstStyle>
          <a:p>
            <a:fld id="{75F988AB-26A3-4055-8D3E-746532FC5627}" type="slidenum">
              <a:rPr lang="en-US" altLang="en-US">
                <a:solidFill>
                  <a:srgbClr val="000000"/>
                </a:solidFill>
              </a:rPr>
              <a:pPr/>
              <a:t>‹nº›</a:t>
            </a:fld>
            <a:endParaRPr lang="en-US" altLang="en-US">
              <a:solidFill>
                <a:srgbClr val="000000"/>
              </a:solidFill>
            </a:endParaRPr>
          </a:p>
        </p:txBody>
      </p:sp>
    </p:spTree>
    <p:extLst>
      <p:ext uri="{BB962C8B-B14F-4D97-AF65-F5344CB8AC3E}">
        <p14:creationId xmlns:p14="http://schemas.microsoft.com/office/powerpoint/2010/main" val="3350283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5" name="Rectangle 7"/>
          <p:cNvSpPr>
            <a:spLocks noGrp="1" noChangeArrowheads="1"/>
          </p:cNvSpPr>
          <p:nvPr>
            <p:ph type="sldNum" sz="quarter" idx="11"/>
          </p:nvPr>
        </p:nvSpPr>
        <p:spPr>
          <a:ln/>
        </p:spPr>
        <p:txBody>
          <a:bodyPr/>
          <a:lstStyle>
            <a:lvl1pPr>
              <a:defRPr/>
            </a:lvl1pPr>
          </a:lstStyle>
          <a:p>
            <a:pPr>
              <a:defRPr/>
            </a:pPr>
            <a:fld id="{6BE79E96-D471-4DF2-BAB4-B65A802EDAAE}" type="slidenum">
              <a:rPr lang="en-US" altLang="en-US"/>
              <a:pPr>
                <a:defRPr/>
              </a:pPr>
              <a:t>‹nº›</a:t>
            </a:fld>
            <a:endParaRPr lang="en-US" altLang="en-US"/>
          </a:p>
        </p:txBody>
      </p:sp>
    </p:spTree>
    <p:extLst>
      <p:ext uri="{BB962C8B-B14F-4D97-AF65-F5344CB8AC3E}">
        <p14:creationId xmlns:p14="http://schemas.microsoft.com/office/powerpoint/2010/main" val="1947992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403350" y="1412875"/>
            <a:ext cx="3703638"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59388" y="1412875"/>
            <a:ext cx="3705225"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6" name="Rectangle 7"/>
          <p:cNvSpPr>
            <a:spLocks noGrp="1" noChangeArrowheads="1"/>
          </p:cNvSpPr>
          <p:nvPr>
            <p:ph type="sldNum" sz="quarter" idx="11"/>
          </p:nvPr>
        </p:nvSpPr>
        <p:spPr>
          <a:ln/>
        </p:spPr>
        <p:txBody>
          <a:bodyPr/>
          <a:lstStyle>
            <a:lvl1pPr>
              <a:defRPr/>
            </a:lvl1pPr>
          </a:lstStyle>
          <a:p>
            <a:pPr>
              <a:defRPr/>
            </a:pPr>
            <a:fld id="{8F183A9B-BE25-4FF8-940F-4A5B1BAEA162}" type="slidenum">
              <a:rPr lang="en-US" altLang="en-US"/>
              <a:pPr>
                <a:defRPr/>
              </a:pPr>
              <a:t>‹nº›</a:t>
            </a:fld>
            <a:endParaRPr lang="en-US" altLang="en-US"/>
          </a:p>
        </p:txBody>
      </p:sp>
    </p:spTree>
    <p:extLst>
      <p:ext uri="{BB962C8B-B14F-4D97-AF65-F5344CB8AC3E}">
        <p14:creationId xmlns:p14="http://schemas.microsoft.com/office/powerpoint/2010/main" val="2665681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55160" cy="1080120"/>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8" name="Rectangle 7"/>
          <p:cNvSpPr>
            <a:spLocks noGrp="1" noChangeArrowheads="1"/>
          </p:cNvSpPr>
          <p:nvPr>
            <p:ph type="sldNum" sz="quarter" idx="11"/>
          </p:nvPr>
        </p:nvSpPr>
        <p:spPr>
          <a:ln/>
        </p:spPr>
        <p:txBody>
          <a:bodyPr/>
          <a:lstStyle>
            <a:lvl1pPr>
              <a:defRPr/>
            </a:lvl1pPr>
          </a:lstStyle>
          <a:p>
            <a:pPr>
              <a:defRPr/>
            </a:pPr>
            <a:fld id="{CB354CB0-293B-431F-B0D4-5FD1A19A6BD9}" type="slidenum">
              <a:rPr lang="en-US" altLang="en-US"/>
              <a:pPr>
                <a:defRPr/>
              </a:pPr>
              <a:t>‹nº›</a:t>
            </a:fld>
            <a:endParaRPr lang="en-US" altLang="en-US"/>
          </a:p>
        </p:txBody>
      </p:sp>
    </p:spTree>
    <p:extLst>
      <p:ext uri="{BB962C8B-B14F-4D97-AF65-F5344CB8AC3E}">
        <p14:creationId xmlns:p14="http://schemas.microsoft.com/office/powerpoint/2010/main" val="1373159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4" name="Rectangle 7"/>
          <p:cNvSpPr>
            <a:spLocks noGrp="1" noChangeArrowheads="1"/>
          </p:cNvSpPr>
          <p:nvPr>
            <p:ph type="sldNum" sz="quarter" idx="11"/>
          </p:nvPr>
        </p:nvSpPr>
        <p:spPr>
          <a:ln/>
        </p:spPr>
        <p:txBody>
          <a:bodyPr/>
          <a:lstStyle>
            <a:lvl1pPr>
              <a:defRPr/>
            </a:lvl1pPr>
          </a:lstStyle>
          <a:p>
            <a:pPr>
              <a:defRPr/>
            </a:pPr>
            <a:fld id="{A8E744D9-A5F6-4E77-B635-A9FC06E7FD63}" type="slidenum">
              <a:rPr lang="en-US" altLang="en-US"/>
              <a:pPr>
                <a:defRPr/>
              </a:pPr>
              <a:t>‹nº›</a:t>
            </a:fld>
            <a:endParaRPr lang="en-US" altLang="en-US"/>
          </a:p>
        </p:txBody>
      </p:sp>
    </p:spTree>
    <p:extLst>
      <p:ext uri="{BB962C8B-B14F-4D97-AF65-F5344CB8AC3E}">
        <p14:creationId xmlns:p14="http://schemas.microsoft.com/office/powerpoint/2010/main" val="255523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3" name="Rectangle 7"/>
          <p:cNvSpPr>
            <a:spLocks noGrp="1" noChangeArrowheads="1"/>
          </p:cNvSpPr>
          <p:nvPr>
            <p:ph type="sldNum" sz="quarter" idx="11"/>
          </p:nvPr>
        </p:nvSpPr>
        <p:spPr>
          <a:ln/>
        </p:spPr>
        <p:txBody>
          <a:bodyPr/>
          <a:lstStyle>
            <a:lvl1pPr>
              <a:defRPr/>
            </a:lvl1pPr>
          </a:lstStyle>
          <a:p>
            <a:pPr>
              <a:defRPr/>
            </a:pPr>
            <a:fld id="{EE2C1E56-0FD5-47C1-9984-AC4DB87FC817}" type="slidenum">
              <a:rPr lang="en-US" altLang="en-US"/>
              <a:pPr>
                <a:defRPr/>
              </a:pPr>
              <a:t>‹nº›</a:t>
            </a:fld>
            <a:endParaRPr lang="en-US" altLang="en-US"/>
          </a:p>
        </p:txBody>
      </p:sp>
    </p:spTree>
    <p:extLst>
      <p:ext uri="{BB962C8B-B14F-4D97-AF65-F5344CB8AC3E}">
        <p14:creationId xmlns:p14="http://schemas.microsoft.com/office/powerpoint/2010/main" val="2528854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44816" cy="1008112"/>
          </a:xfrm>
        </p:spPr>
        <p:txBody>
          <a:bodyPr/>
          <a:lstStyle>
            <a:lvl1pPr algn="l">
              <a:defRPr sz="3200" b="0"/>
            </a:lvl1pPr>
          </a:lstStyle>
          <a:p>
            <a:r>
              <a:rPr lang="en-US" dirty="0" smtClean="0"/>
              <a:t>Click to edit Master title style</a:t>
            </a:r>
            <a:endParaRPr lang="en-GB" dirty="0"/>
          </a:p>
        </p:txBody>
      </p:sp>
      <p:sp>
        <p:nvSpPr>
          <p:cNvPr id="3" name="Content Placeholder 2"/>
          <p:cNvSpPr>
            <a:spLocks noGrp="1"/>
          </p:cNvSpPr>
          <p:nvPr>
            <p:ph idx="1"/>
          </p:nvPr>
        </p:nvSpPr>
        <p:spPr>
          <a:xfrm>
            <a:off x="3575050" y="1412776"/>
            <a:ext cx="5111750" cy="471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a:t>test footer</a:t>
            </a:r>
          </a:p>
        </p:txBody>
      </p:sp>
      <p:sp>
        <p:nvSpPr>
          <p:cNvPr id="6" name="Rectangle 7"/>
          <p:cNvSpPr>
            <a:spLocks noGrp="1" noChangeArrowheads="1"/>
          </p:cNvSpPr>
          <p:nvPr>
            <p:ph type="sldNum" sz="quarter" idx="11"/>
          </p:nvPr>
        </p:nvSpPr>
        <p:spPr>
          <a:ln/>
        </p:spPr>
        <p:txBody>
          <a:bodyPr/>
          <a:lstStyle>
            <a:lvl1pPr>
              <a:defRPr/>
            </a:lvl1pPr>
          </a:lstStyle>
          <a:p>
            <a:pPr>
              <a:defRPr/>
            </a:pPr>
            <a:fld id="{E401F6C2-50EE-432E-AA5B-017F116413DA}" type="slidenum">
              <a:rPr lang="en-US" altLang="en-US"/>
              <a:pPr>
                <a:defRPr/>
              </a:pPr>
              <a:t>‹nº›</a:t>
            </a:fld>
            <a:endParaRPr lang="en-US" altLang="en-US"/>
          </a:p>
        </p:txBody>
      </p:sp>
    </p:spTree>
    <p:extLst>
      <p:ext uri="{BB962C8B-B14F-4D97-AF65-F5344CB8AC3E}">
        <p14:creationId xmlns:p14="http://schemas.microsoft.com/office/powerpoint/2010/main" val="17559719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theme" Target="../theme/theme2.xml"/><Relationship Id="rId13" Type="http://schemas.openxmlformats.org/officeDocument/2006/relationships/image" Target="../media/image4.jpeg"/><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slideLayout" Target="../slideLayouts/slideLayout37.xml"/><Relationship Id="rId13" Type="http://schemas.openxmlformats.org/officeDocument/2006/relationships/slideLayout" Target="../slideLayouts/slideLayout38.xml"/><Relationship Id="rId14" Type="http://schemas.openxmlformats.org/officeDocument/2006/relationships/theme" Target="../theme/theme3.xml"/><Relationship Id="rId15" Type="http://schemas.openxmlformats.org/officeDocument/2006/relationships/image" Target="../media/image1.jpeg"/><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wmo_ppt_2012.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250825" y="188913"/>
            <a:ext cx="871378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250825" y="1052513"/>
            <a:ext cx="8713788"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0"/>
            <a:r>
              <a:rPr lang="en-US" altLang="en-US" smtClean="0"/>
              <a:t>First level</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582" name="Rectangle 6"/>
          <p:cNvSpPr>
            <a:spLocks noGrp="1" noChangeArrowheads="1"/>
          </p:cNvSpPr>
          <p:nvPr>
            <p:ph type="ftr" sz="quarter" idx="3"/>
          </p:nvPr>
        </p:nvSpPr>
        <p:spPr bwMode="auto">
          <a:xfrm>
            <a:off x="1042988" y="6453188"/>
            <a:ext cx="4465637"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atin typeface="Arial" pitchFamily="34" charset="0"/>
              </a:defRPr>
            </a:lvl1pPr>
          </a:lstStyle>
          <a:p>
            <a:pPr>
              <a:defRPr/>
            </a:pPr>
            <a:r>
              <a:rPr lang="en-US"/>
              <a:t>test footer</a:t>
            </a:r>
          </a:p>
        </p:txBody>
      </p:sp>
      <p:sp>
        <p:nvSpPr>
          <p:cNvPr id="24583" name="Rectangle 7"/>
          <p:cNvSpPr>
            <a:spLocks noGrp="1" noChangeArrowheads="1"/>
          </p:cNvSpPr>
          <p:nvPr>
            <p:ph type="sldNum" sz="quarter" idx="4"/>
          </p:nvPr>
        </p:nvSpPr>
        <p:spPr bwMode="auto">
          <a:xfrm>
            <a:off x="5867400" y="6478588"/>
            <a:ext cx="1152525"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vl1pPr>
          </a:lstStyle>
          <a:p>
            <a:pPr>
              <a:defRPr/>
            </a:pPr>
            <a:fld id="{3689384D-2CEB-4F27-B636-CEA41624D1A7}" type="slidenum">
              <a:rPr lang="en-US" altLang="en-US"/>
              <a:pPr>
                <a:defRPr/>
              </a:pPr>
              <a:t>‹nº›</a:t>
            </a:fld>
            <a:endParaRPr lang="en-US" altLang="en-US"/>
          </a:p>
        </p:txBody>
      </p:sp>
    </p:spTree>
  </p:cSld>
  <p:clrMap bg1="lt1" tx1="dk1" bg2="lt2" tx2="dk2" accent1="accent1" accent2="accent2" accent3="accent3" accent4="accent4" accent5="accent5" accent6="accent6" hlink="hlink" folHlink="folHlink"/>
  <p:sldLayoutIdLst>
    <p:sldLayoutId id="2147484174" r:id="rId1"/>
    <p:sldLayoutId id="2147484175"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 id="2147484160" r:id="rId11"/>
    <p:sldLayoutId id="2147484161" r:id="rId12"/>
    <p:sldLayoutId id="2147484162" r:id="rId13"/>
    <p:sldLayoutId id="2147484319" r:id="rId14"/>
  </p:sldLayoutIdLst>
  <p:timing>
    <p:tnLst>
      <p:par>
        <p:cTn id="1" dur="indefinite" restart="never" nodeType="tmRoot"/>
      </p:par>
    </p:tnLst>
  </p:timing>
  <p:hf hdr="0" dt="0"/>
  <p:txStyles>
    <p:titleStyle>
      <a:lvl1pPr algn="l" rtl="0" eaLnBrk="0" fontAlgn="base" hangingPunct="0">
        <a:spcBef>
          <a:spcPct val="0"/>
        </a:spcBef>
        <a:spcAft>
          <a:spcPct val="0"/>
        </a:spcAft>
        <a:defRPr sz="3000">
          <a:solidFill>
            <a:schemeClr val="tx2"/>
          </a:solidFill>
          <a:latin typeface="Arial" pitchFamily="34" charset="0"/>
          <a:ea typeface="+mj-ea"/>
          <a:cs typeface="+mj-cs"/>
        </a:defRPr>
      </a:lvl1pPr>
      <a:lvl2pPr algn="l" rtl="0" eaLnBrk="0" fontAlgn="base" hangingPunct="0">
        <a:spcBef>
          <a:spcPct val="0"/>
        </a:spcBef>
        <a:spcAft>
          <a:spcPct val="0"/>
        </a:spcAft>
        <a:defRPr sz="3000">
          <a:solidFill>
            <a:schemeClr val="tx2"/>
          </a:solidFill>
          <a:latin typeface="Arial" pitchFamily="34" charset="0"/>
        </a:defRPr>
      </a:lvl2pPr>
      <a:lvl3pPr algn="l" rtl="0" eaLnBrk="0" fontAlgn="base" hangingPunct="0">
        <a:spcBef>
          <a:spcPct val="0"/>
        </a:spcBef>
        <a:spcAft>
          <a:spcPct val="0"/>
        </a:spcAft>
        <a:defRPr sz="3000">
          <a:solidFill>
            <a:schemeClr val="tx2"/>
          </a:solidFill>
          <a:latin typeface="Arial" pitchFamily="34" charset="0"/>
        </a:defRPr>
      </a:lvl3pPr>
      <a:lvl4pPr algn="l" rtl="0" eaLnBrk="0" fontAlgn="base" hangingPunct="0">
        <a:spcBef>
          <a:spcPct val="0"/>
        </a:spcBef>
        <a:spcAft>
          <a:spcPct val="0"/>
        </a:spcAft>
        <a:defRPr sz="3000">
          <a:solidFill>
            <a:schemeClr val="tx2"/>
          </a:solidFill>
          <a:latin typeface="Arial" pitchFamily="34" charset="0"/>
        </a:defRPr>
      </a:lvl4pPr>
      <a:lvl5pPr algn="l" rtl="0" eaLnBrk="0" fontAlgn="base" hangingPunct="0">
        <a:spcBef>
          <a:spcPct val="0"/>
        </a:spcBef>
        <a:spcAft>
          <a:spcPct val="0"/>
        </a:spcAft>
        <a:defRPr sz="3000">
          <a:solidFill>
            <a:schemeClr val="tx2"/>
          </a:solidFill>
          <a:latin typeface="Arial" pitchFamily="34" charset="0"/>
        </a:defRPr>
      </a:lvl5pPr>
      <a:lvl6pPr marL="457200" algn="l" rtl="0" eaLnBrk="0" fontAlgn="base" hangingPunct="0">
        <a:spcBef>
          <a:spcPct val="0"/>
        </a:spcBef>
        <a:spcAft>
          <a:spcPct val="0"/>
        </a:spcAft>
        <a:defRPr sz="3200">
          <a:solidFill>
            <a:schemeClr val="tx2"/>
          </a:solidFill>
          <a:latin typeface="Arial Narrow" pitchFamily="34" charset="0"/>
        </a:defRPr>
      </a:lvl6pPr>
      <a:lvl7pPr marL="914400" algn="l" rtl="0" eaLnBrk="0" fontAlgn="base" hangingPunct="0">
        <a:spcBef>
          <a:spcPct val="0"/>
        </a:spcBef>
        <a:spcAft>
          <a:spcPct val="0"/>
        </a:spcAft>
        <a:defRPr sz="3200">
          <a:solidFill>
            <a:schemeClr val="tx2"/>
          </a:solidFill>
          <a:latin typeface="Arial Narrow" pitchFamily="34" charset="0"/>
        </a:defRPr>
      </a:lvl7pPr>
      <a:lvl8pPr marL="1371600" algn="l" rtl="0" eaLnBrk="0" fontAlgn="base" hangingPunct="0">
        <a:spcBef>
          <a:spcPct val="0"/>
        </a:spcBef>
        <a:spcAft>
          <a:spcPct val="0"/>
        </a:spcAft>
        <a:defRPr sz="3200">
          <a:solidFill>
            <a:schemeClr val="tx2"/>
          </a:solidFill>
          <a:latin typeface="Arial Narrow" pitchFamily="34" charset="0"/>
        </a:defRPr>
      </a:lvl8pPr>
      <a:lvl9pPr marL="1828800" algn="l" rtl="0" eaLnBrk="0" fontAlgn="base" hangingPunct="0">
        <a:spcBef>
          <a:spcPct val="0"/>
        </a:spcBef>
        <a:spcAft>
          <a:spcPct val="0"/>
        </a:spcAft>
        <a:defRPr sz="3200">
          <a:solidFill>
            <a:schemeClr val="tx2"/>
          </a:solidFill>
          <a:latin typeface="Arial Narrow" pitchFamily="34" charset="0"/>
        </a:defRPr>
      </a:lvl9pPr>
    </p:titleStyle>
    <p:bodyStyle>
      <a:lvl1pPr marL="533400" indent="-533400" algn="l" rtl="0" eaLnBrk="0" fontAlgn="base" hangingPunct="0">
        <a:spcBef>
          <a:spcPct val="20000"/>
        </a:spcBef>
        <a:spcAft>
          <a:spcPct val="0"/>
        </a:spcAft>
        <a:buClr>
          <a:srgbClr val="FF9900"/>
        </a:buClr>
        <a:buFont typeface="Wingdings" pitchFamily="2" charset="2"/>
        <a:buChar char="§"/>
        <a:defRPr sz="2800">
          <a:solidFill>
            <a:schemeClr val="tx1"/>
          </a:solidFill>
          <a:latin typeface="Arial" pitchFamily="34" charset="0"/>
          <a:ea typeface="+mn-ea"/>
          <a:cs typeface="+mn-cs"/>
        </a:defRPr>
      </a:lvl1pPr>
      <a:lvl2pPr marL="990600" indent="-533400" algn="l" rtl="0" eaLnBrk="0" fontAlgn="base" hangingPunct="0">
        <a:spcBef>
          <a:spcPct val="20000"/>
        </a:spcBef>
        <a:spcAft>
          <a:spcPct val="0"/>
        </a:spcAft>
        <a:buClr>
          <a:srgbClr val="FF9900"/>
        </a:buClr>
        <a:buFont typeface="Wingdings" pitchFamily="2" charset="2"/>
        <a:buChar char="§"/>
        <a:defRPr sz="2800">
          <a:solidFill>
            <a:schemeClr val="tx1"/>
          </a:solidFill>
          <a:latin typeface="Arial" pitchFamily="34" charset="0"/>
        </a:defRPr>
      </a:lvl2pPr>
      <a:lvl3pPr marL="1371600" indent="-457200" algn="l" rtl="0" eaLnBrk="0" fontAlgn="base" hangingPunct="0">
        <a:spcBef>
          <a:spcPct val="20000"/>
        </a:spcBef>
        <a:spcAft>
          <a:spcPct val="0"/>
        </a:spcAft>
        <a:buClr>
          <a:srgbClr val="FF9900"/>
        </a:buClr>
        <a:buFont typeface="Wingdings" pitchFamily="2" charset="2"/>
        <a:buChar char="§"/>
        <a:defRPr sz="2400">
          <a:solidFill>
            <a:schemeClr val="tx1"/>
          </a:solidFill>
          <a:latin typeface="Arial" pitchFamily="34" charset="0"/>
        </a:defRPr>
      </a:lvl3pPr>
      <a:lvl4pPr marL="1752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4pPr>
      <a:lvl5pPr marL="22098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pitchFamily="34" charset="0"/>
        </a:defRPr>
      </a:lvl5pPr>
      <a:lvl6pPr marL="26670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6pPr>
      <a:lvl7pPr marL="31242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7pPr>
      <a:lvl8pPr marL="35814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8pPr>
      <a:lvl9pPr marL="4038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3" descr="wmo_ppt_2012_last.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8"/>
          <p:cNvSpPr>
            <a:spLocks noGrp="1" noChangeArrowheads="1"/>
          </p:cNvSpPr>
          <p:nvPr>
            <p:ph type="body" idx="1"/>
          </p:nvPr>
        </p:nvSpPr>
        <p:spPr bwMode="auto">
          <a:xfrm>
            <a:off x="179388" y="4365625"/>
            <a:ext cx="878522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This space can be used for contact information</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226" name="Rectangle 10"/>
          <p:cNvSpPr>
            <a:spLocks noGrp="1" noChangeArrowheads="1"/>
          </p:cNvSpPr>
          <p:nvPr>
            <p:ph type="ftr" sz="quarter" idx="3"/>
          </p:nvPr>
        </p:nvSpPr>
        <p:spPr bwMode="auto">
          <a:xfrm>
            <a:off x="2484438" y="6462713"/>
            <a:ext cx="2447925"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atin typeface="Arial" pitchFamily="34" charset="0"/>
              </a:defRPr>
            </a:lvl1pPr>
          </a:lstStyle>
          <a:p>
            <a:pPr>
              <a:defRPr/>
            </a:pPr>
            <a:r>
              <a:rPr lang="en-US"/>
              <a:t>test footer</a:t>
            </a:r>
          </a:p>
        </p:txBody>
      </p:sp>
      <p:sp>
        <p:nvSpPr>
          <p:cNvPr id="9227" name="Rectangle 11"/>
          <p:cNvSpPr>
            <a:spLocks noGrp="1" noChangeArrowheads="1"/>
          </p:cNvSpPr>
          <p:nvPr>
            <p:ph type="sldNum" sz="quarter" idx="4"/>
          </p:nvPr>
        </p:nvSpPr>
        <p:spPr bwMode="auto">
          <a:xfrm>
            <a:off x="5148263" y="6462713"/>
            <a:ext cx="1905000"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vl1pPr>
          </a:lstStyle>
          <a:p>
            <a:pPr>
              <a:defRPr/>
            </a:pPr>
            <a:fld id="{AD618649-76CE-41B1-8373-983EEFD00000}" type="slidenum">
              <a:rPr lang="en-US" altLang="en-US"/>
              <a:pPr>
                <a:defRPr/>
              </a:pPr>
              <a:t>‹nº›</a:t>
            </a:fld>
            <a:endParaRPr lang="en-US" altLang="en-US"/>
          </a:p>
        </p:txBody>
      </p:sp>
      <p:sp>
        <p:nvSpPr>
          <p:cNvPr id="2054" name="Rectangle 13"/>
          <p:cNvSpPr>
            <a:spLocks noGrp="1" noChangeArrowheads="1"/>
          </p:cNvSpPr>
          <p:nvPr>
            <p:ph type="title"/>
          </p:nvPr>
        </p:nvSpPr>
        <p:spPr bwMode="auto">
          <a:xfrm>
            <a:off x="250825" y="3573463"/>
            <a:ext cx="87137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Thank you for your attention</a:t>
            </a:r>
          </a:p>
        </p:txBody>
      </p:sp>
      <p:sp>
        <p:nvSpPr>
          <p:cNvPr id="2055" name="Title 9"/>
          <p:cNvSpPr txBox="1">
            <a:spLocks/>
          </p:cNvSpPr>
          <p:nvPr/>
        </p:nvSpPr>
        <p:spPr bwMode="auto">
          <a:xfrm>
            <a:off x="117475" y="6380163"/>
            <a:ext cx="114141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sz="2400">
                <a:solidFill>
                  <a:schemeClr val="tx1"/>
                </a:solidFill>
                <a:latin typeface="Arial" charset="0"/>
              </a:defRPr>
            </a:lvl1pPr>
            <a:lvl2pPr marL="742950" indent="-285750" defTabSz="457200">
              <a:defRPr sz="2400">
                <a:solidFill>
                  <a:schemeClr val="tx1"/>
                </a:solidFill>
                <a:latin typeface="Arial" charset="0"/>
              </a:defRPr>
            </a:lvl2pPr>
            <a:lvl3pPr marL="1143000" indent="-228600" defTabSz="457200">
              <a:defRPr sz="2400">
                <a:solidFill>
                  <a:schemeClr val="tx1"/>
                </a:solidFill>
                <a:latin typeface="Arial" charset="0"/>
              </a:defRPr>
            </a:lvl3pPr>
            <a:lvl4pPr marL="1600200" indent="-228600" defTabSz="457200">
              <a:defRPr sz="2400">
                <a:solidFill>
                  <a:schemeClr val="tx1"/>
                </a:solidFill>
                <a:latin typeface="Arial" charset="0"/>
              </a:defRPr>
            </a:lvl4pPr>
            <a:lvl5pPr marL="2057400" indent="-228600" defTabSz="457200">
              <a:defRPr sz="2400">
                <a:solidFill>
                  <a:schemeClr val="tx1"/>
                </a:solidFill>
                <a:latin typeface="Arial" charset="0"/>
              </a:defRPr>
            </a:lvl5pPr>
            <a:lvl6pPr marL="25146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eaLnBrk="1" hangingPunct="1">
              <a:spcBef>
                <a:spcPct val="0"/>
              </a:spcBef>
              <a:buClrTx/>
              <a:buFontTx/>
              <a:buNone/>
              <a:defRPr/>
            </a:pPr>
            <a:r>
              <a:rPr lang="en-US" altLang="en-US" sz="1200" smtClean="0">
                <a:cs typeface="Arial" charset="0"/>
              </a:rPr>
              <a:t>www.wmo.int</a:t>
            </a:r>
          </a:p>
        </p:txBody>
      </p:sp>
    </p:spTree>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 id="2147484166" r:id="rId4"/>
    <p:sldLayoutId id="2147484167" r:id="rId5"/>
    <p:sldLayoutId id="2147484168" r:id="rId6"/>
    <p:sldLayoutId id="2147484169" r:id="rId7"/>
    <p:sldLayoutId id="2147484170" r:id="rId8"/>
    <p:sldLayoutId id="2147484171" r:id="rId9"/>
    <p:sldLayoutId id="2147484172" r:id="rId10"/>
    <p:sldLayoutId id="2147484173" r:id="rId11"/>
  </p:sldLayoutIdLst>
  <p:hf hdr="0" dt="0"/>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Arial Narrow" pitchFamily="34" charset="0"/>
        </a:defRPr>
      </a:lvl2pPr>
      <a:lvl3pPr algn="ctr" rtl="0" eaLnBrk="0" fontAlgn="base" hangingPunct="0">
        <a:spcBef>
          <a:spcPct val="0"/>
        </a:spcBef>
        <a:spcAft>
          <a:spcPct val="0"/>
        </a:spcAft>
        <a:defRPr sz="4000">
          <a:solidFill>
            <a:schemeClr val="bg1"/>
          </a:solidFill>
          <a:latin typeface="Arial Narrow" pitchFamily="34" charset="0"/>
        </a:defRPr>
      </a:lvl3pPr>
      <a:lvl4pPr algn="ctr" rtl="0" eaLnBrk="0" fontAlgn="base" hangingPunct="0">
        <a:spcBef>
          <a:spcPct val="0"/>
        </a:spcBef>
        <a:spcAft>
          <a:spcPct val="0"/>
        </a:spcAft>
        <a:defRPr sz="4000">
          <a:solidFill>
            <a:schemeClr val="bg1"/>
          </a:solidFill>
          <a:latin typeface="Arial Narrow" pitchFamily="34" charset="0"/>
        </a:defRPr>
      </a:lvl4pPr>
      <a:lvl5pPr algn="ctr" rtl="0" eaLnBrk="0" fontAlgn="base" hangingPunct="0">
        <a:spcBef>
          <a:spcPct val="0"/>
        </a:spcBef>
        <a:spcAft>
          <a:spcPct val="0"/>
        </a:spcAft>
        <a:defRPr sz="4000">
          <a:solidFill>
            <a:schemeClr val="bg1"/>
          </a:solidFill>
          <a:latin typeface="Arial Narrow" pitchFamily="34" charset="0"/>
        </a:defRPr>
      </a:lvl5pPr>
      <a:lvl6pPr marL="457200" algn="l" rtl="0" fontAlgn="base">
        <a:spcBef>
          <a:spcPct val="0"/>
        </a:spcBef>
        <a:spcAft>
          <a:spcPct val="0"/>
        </a:spcAft>
        <a:defRPr sz="3200">
          <a:solidFill>
            <a:schemeClr val="tx2"/>
          </a:solidFill>
          <a:latin typeface="Arial Narrow" pitchFamily="34" charset="0"/>
        </a:defRPr>
      </a:lvl6pPr>
      <a:lvl7pPr marL="914400" algn="l" rtl="0" fontAlgn="base">
        <a:spcBef>
          <a:spcPct val="0"/>
        </a:spcBef>
        <a:spcAft>
          <a:spcPct val="0"/>
        </a:spcAft>
        <a:defRPr sz="3200">
          <a:solidFill>
            <a:schemeClr val="tx2"/>
          </a:solidFill>
          <a:latin typeface="Arial Narrow" pitchFamily="34" charset="0"/>
        </a:defRPr>
      </a:lvl7pPr>
      <a:lvl8pPr marL="1371600" algn="l" rtl="0" fontAlgn="base">
        <a:spcBef>
          <a:spcPct val="0"/>
        </a:spcBef>
        <a:spcAft>
          <a:spcPct val="0"/>
        </a:spcAft>
        <a:defRPr sz="3200">
          <a:solidFill>
            <a:schemeClr val="tx2"/>
          </a:solidFill>
          <a:latin typeface="Arial Narrow" pitchFamily="34" charset="0"/>
        </a:defRPr>
      </a:lvl8pPr>
      <a:lvl9pPr marL="1828800" algn="l" rtl="0" fontAlgn="base">
        <a:spcBef>
          <a:spcPct val="0"/>
        </a:spcBef>
        <a:spcAft>
          <a:spcPct val="0"/>
        </a:spcAft>
        <a:defRPr sz="3200">
          <a:solidFill>
            <a:schemeClr val="tx2"/>
          </a:solidFill>
          <a:latin typeface="Arial Narrow" pitchFamily="34" charset="0"/>
        </a:defRPr>
      </a:lvl9pPr>
    </p:titleStyle>
    <p:bodyStyle>
      <a:lvl1pPr marL="342900" indent="-342900" algn="ctr" rtl="0" eaLnBrk="0" fontAlgn="base" hangingPunct="0">
        <a:spcBef>
          <a:spcPct val="20000"/>
        </a:spcBef>
        <a:spcAft>
          <a:spcPct val="0"/>
        </a:spcAft>
        <a:defRPr sz="2000">
          <a:solidFill>
            <a:schemeClr val="bg1"/>
          </a:solidFill>
          <a:latin typeface="Arial" pitchFamily="34" charset="0"/>
          <a:ea typeface="+mn-ea"/>
          <a:cs typeface="+mn-cs"/>
        </a:defRPr>
      </a:lvl1pPr>
      <a:lvl2pPr marL="742950" indent="-285750" algn="ctr" rtl="0" eaLnBrk="0" fontAlgn="base" hangingPunct="0">
        <a:spcBef>
          <a:spcPct val="20000"/>
        </a:spcBef>
        <a:spcAft>
          <a:spcPct val="0"/>
        </a:spcAft>
        <a:buClr>
          <a:srgbClr val="FF9900"/>
        </a:buClr>
        <a:buFont typeface="Wingdings" pitchFamily="2" charset="2"/>
        <a:buChar char="§"/>
        <a:defRPr sz="2800">
          <a:solidFill>
            <a:schemeClr val="bg1"/>
          </a:solidFill>
          <a:latin typeface="Arial" pitchFamily="34" charset="0"/>
        </a:defRPr>
      </a:lvl2pPr>
      <a:lvl3pPr marL="1143000" indent="-228600" algn="ctr" rtl="0" eaLnBrk="0" fontAlgn="base" hangingPunct="0">
        <a:spcBef>
          <a:spcPct val="20000"/>
        </a:spcBef>
        <a:spcAft>
          <a:spcPct val="0"/>
        </a:spcAft>
        <a:buClr>
          <a:srgbClr val="FF9900"/>
        </a:buClr>
        <a:buFont typeface="Wingdings" pitchFamily="2" charset="2"/>
        <a:buChar char="§"/>
        <a:defRPr sz="2400">
          <a:solidFill>
            <a:schemeClr val="bg1"/>
          </a:solidFill>
          <a:latin typeface="Arial" pitchFamily="34" charset="0"/>
        </a:defRPr>
      </a:lvl3pPr>
      <a:lvl4pPr marL="1600200" indent="-228600" algn="ctr" rtl="0" eaLnBrk="0" fontAlgn="base" hangingPunct="0">
        <a:spcBef>
          <a:spcPct val="20000"/>
        </a:spcBef>
        <a:spcAft>
          <a:spcPct val="0"/>
        </a:spcAft>
        <a:buClr>
          <a:srgbClr val="FF9900"/>
        </a:buClr>
        <a:buFont typeface="Wingdings" pitchFamily="2" charset="2"/>
        <a:buChar char="§"/>
        <a:defRPr sz="2000">
          <a:solidFill>
            <a:schemeClr val="bg1"/>
          </a:solidFill>
          <a:latin typeface="Arial" pitchFamily="34" charset="0"/>
        </a:defRPr>
      </a:lvl4pPr>
      <a:lvl5pPr marL="2057400" indent="-228600" algn="ctr" rtl="0" eaLnBrk="0" fontAlgn="base" hangingPunct="0">
        <a:spcBef>
          <a:spcPct val="20000"/>
        </a:spcBef>
        <a:spcAft>
          <a:spcPct val="0"/>
        </a:spcAft>
        <a:buClr>
          <a:srgbClr val="FF9900"/>
        </a:buClr>
        <a:buFont typeface="Wingdings" pitchFamily="2" charset="2"/>
        <a:buChar char="§"/>
        <a:defRPr sz="2000">
          <a:solidFill>
            <a:schemeClr val="bg1"/>
          </a:solidFill>
          <a:latin typeface="Arial"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6" name="Picture 3" descr="wmo_ppt_2012.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250825" y="188913"/>
            <a:ext cx="871378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4"/>
          <p:cNvSpPr>
            <a:spLocks noGrp="1" noChangeArrowheads="1"/>
          </p:cNvSpPr>
          <p:nvPr>
            <p:ph type="body" idx="1"/>
          </p:nvPr>
        </p:nvSpPr>
        <p:spPr bwMode="auto">
          <a:xfrm>
            <a:off x="250825" y="1052513"/>
            <a:ext cx="8713788"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0"/>
            <a:r>
              <a:rPr lang="en-US" altLang="en-US" smtClean="0"/>
              <a:t>First level</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582" name="Rectangle 6"/>
          <p:cNvSpPr>
            <a:spLocks noGrp="1" noChangeArrowheads="1"/>
          </p:cNvSpPr>
          <p:nvPr>
            <p:ph type="ftr" sz="quarter" idx="3"/>
          </p:nvPr>
        </p:nvSpPr>
        <p:spPr bwMode="auto">
          <a:xfrm>
            <a:off x="1042988" y="6453188"/>
            <a:ext cx="4465637"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vl1pPr>
          </a:lstStyle>
          <a:p>
            <a:r>
              <a:rPr lang="en-US" altLang="en-US" smtClean="0">
                <a:solidFill>
                  <a:srgbClr val="000000"/>
                </a:solidFill>
              </a:rPr>
              <a:t>test footer</a:t>
            </a:r>
          </a:p>
        </p:txBody>
      </p:sp>
      <p:sp>
        <p:nvSpPr>
          <p:cNvPr id="24583" name="Rectangle 7"/>
          <p:cNvSpPr>
            <a:spLocks noGrp="1" noChangeArrowheads="1"/>
          </p:cNvSpPr>
          <p:nvPr>
            <p:ph type="sldNum" sz="quarter" idx="4"/>
          </p:nvPr>
        </p:nvSpPr>
        <p:spPr bwMode="auto">
          <a:xfrm>
            <a:off x="5867400" y="6478588"/>
            <a:ext cx="1152525"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vl1pPr>
          </a:lstStyle>
          <a:p>
            <a:fld id="{E2D9FCEA-BD2D-404E-8F9D-AADBC54AF822}" type="slidenum">
              <a:rPr lang="en-US" altLang="en-US" smtClean="0">
                <a:solidFill>
                  <a:srgbClr val="000000"/>
                </a:solidFill>
              </a:rPr>
              <a:pPr/>
              <a:t>‹nº›</a:t>
            </a:fld>
            <a:endParaRPr lang="en-US" altLang="en-US" smtClean="0">
              <a:solidFill>
                <a:srgbClr val="000000"/>
              </a:solidFill>
            </a:endParaRPr>
          </a:p>
        </p:txBody>
      </p:sp>
    </p:spTree>
    <p:extLst>
      <p:ext uri="{BB962C8B-B14F-4D97-AF65-F5344CB8AC3E}">
        <p14:creationId xmlns:p14="http://schemas.microsoft.com/office/powerpoint/2010/main" val="4193745780"/>
      </p:ext>
    </p:extLst>
  </p:cSld>
  <p:clrMap bg1="lt1" tx1="dk1" bg2="lt2" tx2="dk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 id="2147484310" r:id="rId5"/>
    <p:sldLayoutId id="2147484311" r:id="rId6"/>
    <p:sldLayoutId id="2147484312" r:id="rId7"/>
    <p:sldLayoutId id="2147484313" r:id="rId8"/>
    <p:sldLayoutId id="2147484314" r:id="rId9"/>
    <p:sldLayoutId id="2147484315" r:id="rId10"/>
    <p:sldLayoutId id="2147484316" r:id="rId11"/>
    <p:sldLayoutId id="2147484317" r:id="rId12"/>
    <p:sldLayoutId id="2147484318" r:id="rId13"/>
  </p:sldLayoutIdLst>
  <p:timing>
    <p:tnLst>
      <p:par>
        <p:cTn id="1" dur="indefinite" restart="never" nodeType="tmRoot"/>
      </p:par>
    </p:tnLst>
  </p:timing>
  <p:hf hdr="0" dt="0"/>
  <p:txStyles>
    <p:titleStyle>
      <a:lvl1pPr algn="l" rtl="0" eaLnBrk="0" fontAlgn="base" hangingPunct="0">
        <a:spcBef>
          <a:spcPct val="0"/>
        </a:spcBef>
        <a:spcAft>
          <a:spcPct val="0"/>
        </a:spcAft>
        <a:defRPr sz="3000">
          <a:solidFill>
            <a:schemeClr val="tx2"/>
          </a:solidFill>
          <a:latin typeface="Arial" charset="0"/>
          <a:ea typeface="+mj-ea"/>
          <a:cs typeface="+mj-cs"/>
        </a:defRPr>
      </a:lvl1pPr>
      <a:lvl2pPr algn="l" rtl="0" eaLnBrk="0" fontAlgn="base" hangingPunct="0">
        <a:spcBef>
          <a:spcPct val="0"/>
        </a:spcBef>
        <a:spcAft>
          <a:spcPct val="0"/>
        </a:spcAft>
        <a:defRPr sz="3000">
          <a:solidFill>
            <a:schemeClr val="tx2"/>
          </a:solidFill>
          <a:latin typeface="Arial" charset="0"/>
        </a:defRPr>
      </a:lvl2pPr>
      <a:lvl3pPr algn="l" rtl="0" eaLnBrk="0" fontAlgn="base" hangingPunct="0">
        <a:spcBef>
          <a:spcPct val="0"/>
        </a:spcBef>
        <a:spcAft>
          <a:spcPct val="0"/>
        </a:spcAft>
        <a:defRPr sz="3000">
          <a:solidFill>
            <a:schemeClr val="tx2"/>
          </a:solidFill>
          <a:latin typeface="Arial" charset="0"/>
        </a:defRPr>
      </a:lvl3pPr>
      <a:lvl4pPr algn="l" rtl="0" eaLnBrk="0" fontAlgn="base" hangingPunct="0">
        <a:spcBef>
          <a:spcPct val="0"/>
        </a:spcBef>
        <a:spcAft>
          <a:spcPct val="0"/>
        </a:spcAft>
        <a:defRPr sz="3000">
          <a:solidFill>
            <a:schemeClr val="tx2"/>
          </a:solidFill>
          <a:latin typeface="Arial" charset="0"/>
        </a:defRPr>
      </a:lvl4pPr>
      <a:lvl5pPr algn="l" rtl="0" eaLnBrk="0" fontAlgn="base" hangingPunct="0">
        <a:spcBef>
          <a:spcPct val="0"/>
        </a:spcBef>
        <a:spcAft>
          <a:spcPct val="0"/>
        </a:spcAft>
        <a:defRPr sz="3000">
          <a:solidFill>
            <a:schemeClr val="tx2"/>
          </a:solidFill>
          <a:latin typeface="Arial" charset="0"/>
        </a:defRPr>
      </a:lvl5pPr>
      <a:lvl6pPr marL="457200" algn="l" rtl="0" eaLnBrk="0" fontAlgn="base" hangingPunct="0">
        <a:spcBef>
          <a:spcPct val="0"/>
        </a:spcBef>
        <a:spcAft>
          <a:spcPct val="0"/>
        </a:spcAft>
        <a:defRPr sz="3200">
          <a:solidFill>
            <a:schemeClr val="tx2"/>
          </a:solidFill>
          <a:latin typeface="Arial Narrow" pitchFamily="34" charset="0"/>
        </a:defRPr>
      </a:lvl6pPr>
      <a:lvl7pPr marL="914400" algn="l" rtl="0" eaLnBrk="0" fontAlgn="base" hangingPunct="0">
        <a:spcBef>
          <a:spcPct val="0"/>
        </a:spcBef>
        <a:spcAft>
          <a:spcPct val="0"/>
        </a:spcAft>
        <a:defRPr sz="3200">
          <a:solidFill>
            <a:schemeClr val="tx2"/>
          </a:solidFill>
          <a:latin typeface="Arial Narrow" pitchFamily="34" charset="0"/>
        </a:defRPr>
      </a:lvl7pPr>
      <a:lvl8pPr marL="1371600" algn="l" rtl="0" eaLnBrk="0" fontAlgn="base" hangingPunct="0">
        <a:spcBef>
          <a:spcPct val="0"/>
        </a:spcBef>
        <a:spcAft>
          <a:spcPct val="0"/>
        </a:spcAft>
        <a:defRPr sz="3200">
          <a:solidFill>
            <a:schemeClr val="tx2"/>
          </a:solidFill>
          <a:latin typeface="Arial Narrow" pitchFamily="34" charset="0"/>
        </a:defRPr>
      </a:lvl8pPr>
      <a:lvl9pPr marL="1828800" algn="l" rtl="0" eaLnBrk="0" fontAlgn="base" hangingPunct="0">
        <a:spcBef>
          <a:spcPct val="0"/>
        </a:spcBef>
        <a:spcAft>
          <a:spcPct val="0"/>
        </a:spcAft>
        <a:defRPr sz="3200">
          <a:solidFill>
            <a:schemeClr val="tx2"/>
          </a:solidFill>
          <a:latin typeface="Arial Narrow" pitchFamily="34" charset="0"/>
        </a:defRPr>
      </a:lvl9pPr>
    </p:titleStyle>
    <p:bodyStyle>
      <a:lvl1pPr marL="533400" indent="-533400" algn="l" rtl="0" eaLnBrk="0" fontAlgn="base" hangingPunct="0">
        <a:spcBef>
          <a:spcPct val="20000"/>
        </a:spcBef>
        <a:spcAft>
          <a:spcPct val="0"/>
        </a:spcAft>
        <a:buClr>
          <a:srgbClr val="FF9900"/>
        </a:buClr>
        <a:buFont typeface="Wingdings" pitchFamily="2" charset="2"/>
        <a:buChar char="§"/>
        <a:defRPr sz="2800">
          <a:solidFill>
            <a:schemeClr val="tx1"/>
          </a:solidFill>
          <a:latin typeface="Arial" charset="0"/>
          <a:ea typeface="+mn-ea"/>
          <a:cs typeface="+mn-cs"/>
        </a:defRPr>
      </a:lvl1pPr>
      <a:lvl2pPr marL="990600" indent="-533400" algn="l" rtl="0" eaLnBrk="0" fontAlgn="base" hangingPunct="0">
        <a:spcBef>
          <a:spcPct val="20000"/>
        </a:spcBef>
        <a:spcAft>
          <a:spcPct val="0"/>
        </a:spcAft>
        <a:buClr>
          <a:srgbClr val="FF9900"/>
        </a:buClr>
        <a:buFont typeface="Wingdings" pitchFamily="2" charset="2"/>
        <a:buChar char="§"/>
        <a:defRPr sz="2800">
          <a:solidFill>
            <a:schemeClr val="tx1"/>
          </a:solidFill>
          <a:latin typeface="Arial" charset="0"/>
        </a:defRPr>
      </a:lvl2pPr>
      <a:lvl3pPr marL="1371600" indent="-457200" algn="l" rtl="0" eaLnBrk="0" fontAlgn="base" hangingPunct="0">
        <a:spcBef>
          <a:spcPct val="20000"/>
        </a:spcBef>
        <a:spcAft>
          <a:spcPct val="0"/>
        </a:spcAft>
        <a:buClr>
          <a:srgbClr val="FF9900"/>
        </a:buClr>
        <a:buFont typeface="Wingdings" pitchFamily="2" charset="2"/>
        <a:buChar char="§"/>
        <a:defRPr sz="2400">
          <a:solidFill>
            <a:schemeClr val="tx1"/>
          </a:solidFill>
          <a:latin typeface="Arial" charset="0"/>
        </a:defRPr>
      </a:lvl3pPr>
      <a:lvl4pPr marL="1752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4pPr>
      <a:lvl5pPr marL="22098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5pPr>
      <a:lvl6pPr marL="26670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6pPr>
      <a:lvl7pPr marL="31242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7pPr>
      <a:lvl8pPr marL="35814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8pPr>
      <a:lvl9pPr marL="4038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image" Target="../media/image14.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3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9.emf"/><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 Id="rId3" Type="http://schemas.openxmlformats.org/officeDocument/2006/relationships/hyperlink" Target="http://nwp.imd.gov.in/mme/fdp-bob/login.php"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1.emf"/><Relationship Id="rId3" Type="http://schemas.openxmlformats.org/officeDocument/2006/relationships/hyperlink" Target="https://lta.cr.usgs.gov/GTOPO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a:xfrm>
            <a:off x="117475" y="2276872"/>
            <a:ext cx="8702675" cy="1872209"/>
          </a:xfrm>
        </p:spPr>
        <p:txBody>
          <a:bodyPr/>
          <a:lstStyle/>
          <a:p>
            <a:r>
              <a:rPr lang="en-GB" altLang="en-US" sz="3200" b="1" dirty="0" smtClean="0">
                <a:latin typeface="Arial" charset="0"/>
              </a:rPr>
              <a:t>Severe </a:t>
            </a:r>
            <a:r>
              <a:rPr lang="en-GB" altLang="en-US" sz="3200" b="1" dirty="0">
                <a:latin typeface="Arial" charset="0"/>
              </a:rPr>
              <a:t>Weather </a:t>
            </a:r>
            <a:r>
              <a:rPr lang="en-GB" altLang="en-US" sz="3200" b="1" dirty="0" smtClean="0">
                <a:latin typeface="Arial" charset="0"/>
              </a:rPr>
              <a:t>Forecasting</a:t>
            </a:r>
            <a:br>
              <a:rPr lang="en-GB" altLang="en-US" sz="3200" b="1" dirty="0" smtClean="0">
                <a:latin typeface="Arial" charset="0"/>
              </a:rPr>
            </a:br>
            <a:r>
              <a:rPr lang="en-GB" altLang="en-US" sz="3200" b="1" dirty="0" smtClean="0">
                <a:latin typeface="Arial" charset="0"/>
              </a:rPr>
              <a:t>Demonstration </a:t>
            </a:r>
            <a:r>
              <a:rPr lang="en-GB" altLang="en-US" sz="3200" b="1" dirty="0">
                <a:latin typeface="Arial" charset="0"/>
              </a:rPr>
              <a:t>Project  (</a:t>
            </a:r>
            <a:r>
              <a:rPr lang="en-GB" altLang="en-US" sz="3200" b="1" dirty="0" smtClean="0">
                <a:latin typeface="Arial" charset="0"/>
              </a:rPr>
              <a:t>SWFDP)</a:t>
            </a:r>
            <a:br>
              <a:rPr lang="en-GB" altLang="en-US" sz="3200" b="1" dirty="0" smtClean="0">
                <a:latin typeface="Arial" charset="0"/>
              </a:rPr>
            </a:br>
            <a:r>
              <a:rPr lang="en-GB" altLang="en-US" sz="3200" b="1" dirty="0" smtClean="0">
                <a:latin typeface="Arial" charset="0"/>
              </a:rPr>
              <a:t>Bay of Bengal</a:t>
            </a:r>
            <a:endParaRPr lang="en-US" altLang="en-US" sz="2600" b="1" dirty="0">
              <a:latin typeface="Arial" charset="0"/>
            </a:endParaRPr>
          </a:p>
        </p:txBody>
      </p:sp>
      <p:sp>
        <p:nvSpPr>
          <p:cNvPr id="5123" name="Title 9"/>
          <p:cNvSpPr txBox="1">
            <a:spLocks/>
          </p:cNvSpPr>
          <p:nvPr/>
        </p:nvSpPr>
        <p:spPr bwMode="auto">
          <a:xfrm>
            <a:off x="117475" y="6453188"/>
            <a:ext cx="24384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sz="2400">
                <a:solidFill>
                  <a:schemeClr val="tx1"/>
                </a:solidFill>
                <a:latin typeface="Arial" charset="0"/>
              </a:defRPr>
            </a:lvl1pPr>
            <a:lvl2pPr marL="742950" indent="-285750" defTabSz="457200">
              <a:defRPr sz="2400">
                <a:solidFill>
                  <a:schemeClr val="tx1"/>
                </a:solidFill>
                <a:latin typeface="Arial" charset="0"/>
              </a:defRPr>
            </a:lvl2pPr>
            <a:lvl3pPr marL="1143000" indent="-228600" defTabSz="457200">
              <a:defRPr sz="2400">
                <a:solidFill>
                  <a:schemeClr val="tx1"/>
                </a:solidFill>
                <a:latin typeface="Arial" charset="0"/>
              </a:defRPr>
            </a:lvl3pPr>
            <a:lvl4pPr marL="1600200" indent="-228600" defTabSz="457200">
              <a:defRPr sz="2400">
                <a:solidFill>
                  <a:schemeClr val="tx1"/>
                </a:solidFill>
                <a:latin typeface="Arial" charset="0"/>
              </a:defRPr>
            </a:lvl4pPr>
            <a:lvl5pPr marL="2057400" indent="-228600" defTabSz="457200">
              <a:defRPr sz="2400">
                <a:solidFill>
                  <a:schemeClr val="tx1"/>
                </a:solidFill>
                <a:latin typeface="Arial" charset="0"/>
              </a:defRPr>
            </a:lvl5pPr>
            <a:lvl6pPr marL="25146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defTabSz="4572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eaLnBrk="1" hangingPunct="1">
              <a:spcBef>
                <a:spcPct val="0"/>
              </a:spcBef>
              <a:buClrTx/>
              <a:buFontTx/>
              <a:buNone/>
            </a:pPr>
            <a:r>
              <a:rPr lang="en-US" altLang="en-US" sz="1200" dirty="0">
                <a:cs typeface="Arial" charset="0"/>
              </a:rPr>
              <a:t>WMO; WDS</a:t>
            </a:r>
          </a:p>
        </p:txBody>
      </p:sp>
      <p:sp>
        <p:nvSpPr>
          <p:cNvPr id="5124" name="Rectangle 6"/>
          <p:cNvSpPr>
            <a:spLocks noGrp="1" noChangeArrowheads="1"/>
          </p:cNvSpPr>
          <p:nvPr>
            <p:ph type="subTitle" idx="1"/>
          </p:nvPr>
        </p:nvSpPr>
        <p:spPr>
          <a:xfrm>
            <a:off x="251520" y="4365104"/>
            <a:ext cx="8713787" cy="1800200"/>
          </a:xfrm>
        </p:spPr>
        <p:txBody>
          <a:bodyPr/>
          <a:lstStyle/>
          <a:p>
            <a:pPr>
              <a:lnSpc>
                <a:spcPct val="80000"/>
              </a:lnSpc>
            </a:pPr>
            <a:r>
              <a:rPr lang="en-GB" altLang="en-US" sz="1600" dirty="0" smtClean="0">
                <a:latin typeface="Arial" charset="0"/>
              </a:rPr>
              <a:t>Alice </a:t>
            </a:r>
            <a:r>
              <a:rPr lang="en-GB" altLang="en-US" sz="1600" dirty="0" err="1" smtClean="0">
                <a:latin typeface="Arial" charset="0"/>
              </a:rPr>
              <a:t>Soares</a:t>
            </a:r>
            <a:endParaRPr lang="en-GB" altLang="en-US" sz="1600" dirty="0" smtClean="0">
              <a:latin typeface="Arial" charset="0"/>
            </a:endParaRPr>
          </a:p>
          <a:p>
            <a:pPr>
              <a:lnSpc>
                <a:spcPct val="80000"/>
              </a:lnSpc>
            </a:pPr>
            <a:r>
              <a:rPr lang="en-GB" altLang="en-US" sz="1600" dirty="0" smtClean="0">
                <a:latin typeface="Arial" charset="0"/>
              </a:rPr>
              <a:t>Scientific Officer</a:t>
            </a:r>
            <a:endParaRPr lang="en-GB" altLang="en-US" sz="1600" dirty="0">
              <a:latin typeface="Arial" charset="0"/>
            </a:endParaRPr>
          </a:p>
          <a:p>
            <a:pPr>
              <a:lnSpc>
                <a:spcPct val="80000"/>
              </a:lnSpc>
            </a:pPr>
            <a:r>
              <a:rPr lang="en-GB" altLang="en-US" sz="1600" dirty="0" smtClean="0">
                <a:latin typeface="Arial" charset="0"/>
              </a:rPr>
              <a:t>Data-Processing </a:t>
            </a:r>
            <a:r>
              <a:rPr lang="en-GB" altLang="en-US" sz="1600" dirty="0">
                <a:latin typeface="Arial" charset="0"/>
              </a:rPr>
              <a:t>and Forecasting </a:t>
            </a:r>
            <a:r>
              <a:rPr lang="en-GB" altLang="en-US" sz="1600" dirty="0" smtClean="0">
                <a:latin typeface="Arial" charset="0"/>
              </a:rPr>
              <a:t>Systems (DPFS) Division </a:t>
            </a:r>
            <a:endParaRPr lang="en-GB" altLang="en-US" sz="1600" dirty="0">
              <a:latin typeface="Arial" charset="0"/>
            </a:endParaRPr>
          </a:p>
          <a:p>
            <a:pPr>
              <a:lnSpc>
                <a:spcPct val="80000"/>
              </a:lnSpc>
            </a:pPr>
            <a:r>
              <a:rPr lang="en-GB" altLang="en-US" sz="1600" u="sng" dirty="0" err="1" smtClean="0">
                <a:latin typeface="Arial" charset="0"/>
              </a:rPr>
              <a:t>asoares@wmo.int</a:t>
            </a:r>
            <a:r>
              <a:rPr lang="en-GB" altLang="en-US" sz="1600" u="sng" dirty="0" smtClean="0">
                <a:latin typeface="Arial" charset="0"/>
              </a:rPr>
              <a:t> </a:t>
            </a:r>
          </a:p>
          <a:p>
            <a:pPr>
              <a:lnSpc>
                <a:spcPct val="80000"/>
              </a:lnSpc>
            </a:pPr>
            <a:endParaRPr lang="en-GB" altLang="en-US" sz="1600" u="sng" dirty="0">
              <a:latin typeface="Arial" charset="0"/>
            </a:endParaRPr>
          </a:p>
          <a:p>
            <a:pPr>
              <a:lnSpc>
                <a:spcPct val="80000"/>
              </a:lnSpc>
            </a:pPr>
            <a:endParaRPr lang="en-GB" altLang="en-US" sz="1600" u="sng" dirty="0" smtClean="0">
              <a:latin typeface="Arial" charset="0"/>
            </a:endParaRPr>
          </a:p>
          <a:p>
            <a:pPr>
              <a:lnSpc>
                <a:spcPct val="80000"/>
              </a:lnSpc>
            </a:pPr>
            <a:r>
              <a:rPr lang="en-GB" altLang="en-US" sz="1600" dirty="0" smtClean="0">
                <a:latin typeface="Arial" charset="0"/>
              </a:rPr>
              <a:t>Mal</a:t>
            </a:r>
            <a:r>
              <a:rPr lang="pt-PT" altLang="en-US" sz="1600" dirty="0" smtClean="0">
                <a:latin typeface="Arial" charset="0"/>
              </a:rPr>
              <a:t>é, </a:t>
            </a:r>
            <a:r>
              <a:rPr lang="pt-PT" altLang="en-US" sz="1600" dirty="0" err="1" smtClean="0">
                <a:latin typeface="Arial" charset="0"/>
              </a:rPr>
              <a:t>Maldives</a:t>
            </a:r>
            <a:r>
              <a:rPr lang="pt-PT" altLang="en-US" sz="1600" dirty="0" smtClean="0">
                <a:latin typeface="Arial" charset="0"/>
              </a:rPr>
              <a:t>, 26-28 </a:t>
            </a:r>
            <a:r>
              <a:rPr lang="pt-PT" altLang="en-US" sz="1600" dirty="0" err="1" smtClean="0">
                <a:latin typeface="Arial" charset="0"/>
              </a:rPr>
              <a:t>September</a:t>
            </a:r>
            <a:r>
              <a:rPr lang="pt-PT" altLang="en-US" sz="1600" dirty="0" smtClean="0">
                <a:latin typeface="Arial" charset="0"/>
              </a:rPr>
              <a:t> 2016</a:t>
            </a:r>
            <a:endParaRPr lang="en-GB" altLang="en-US" sz="1600" dirty="0">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1" dirty="0"/>
              <a:t>Example products: Extreme Forecast Index</a:t>
            </a:r>
          </a:p>
        </p:txBody>
      </p:sp>
      <p:sp>
        <p:nvSpPr>
          <p:cNvPr id="4" name="Slide Number Placeholder 3"/>
          <p:cNvSpPr>
            <a:spLocks noGrp="1"/>
          </p:cNvSpPr>
          <p:nvPr>
            <p:ph type="sldNum" sz="quarter" idx="10"/>
          </p:nvPr>
        </p:nvSpPr>
        <p:spPr/>
        <p:txBody>
          <a:bodyPr/>
          <a:lstStyle/>
          <a:p>
            <a:fld id="{E4AB80EA-DB86-D849-B86F-15DAF31F0474}" type="slidenum">
              <a:rPr lang="en-US" smtClean="0"/>
              <a:pPr/>
              <a:t>10</a:t>
            </a:fld>
            <a:endParaRPr lang="en-US" dirty="0"/>
          </a:p>
        </p:txBody>
      </p:sp>
      <p:sp>
        <p:nvSpPr>
          <p:cNvPr id="5" name="Footer Placeholder 4"/>
          <p:cNvSpPr>
            <a:spLocks noGrp="1"/>
          </p:cNvSpPr>
          <p:nvPr>
            <p:ph type="ftr" sz="quarter" idx="3"/>
          </p:nvPr>
        </p:nvSpPr>
        <p:spPr/>
        <p:txBody>
          <a:bodyPr/>
          <a:lstStyle/>
          <a:p>
            <a:pPr algn="ctr"/>
            <a:r>
              <a:rPr lang="en-US" smtClean="0"/>
              <a:t>European Centre for Medium-Range Weather Forecasts</a:t>
            </a:r>
            <a:endParaRPr lang="en-US" dirty="0"/>
          </a:p>
        </p:txBody>
      </p:sp>
      <p:sp>
        <p:nvSpPr>
          <p:cNvPr id="7" name="TextBox 6"/>
          <p:cNvSpPr txBox="1"/>
          <p:nvPr/>
        </p:nvSpPr>
        <p:spPr>
          <a:xfrm>
            <a:off x="395535" y="962948"/>
            <a:ext cx="3187585" cy="5355312"/>
          </a:xfrm>
          <a:prstGeom prst="rect">
            <a:avLst/>
          </a:prstGeom>
          <a:noFill/>
        </p:spPr>
        <p:txBody>
          <a:bodyPr wrap="square" rtlCol="0">
            <a:spAutoFit/>
          </a:bodyPr>
          <a:lstStyle/>
          <a:p>
            <a:r>
              <a:rPr lang="en-US" sz="1800" dirty="0"/>
              <a:t>The Extreme Forecast Index (EFI) is an integral measure of the difference between the ensemble forecast (ENS) distribution and the model climate distribution (M-climate, see below). This allows the abnormality of the forecast weather situation to be assessed without defining specific (space- and </a:t>
            </a:r>
            <a:r>
              <a:rPr lang="en-US" sz="1800" dirty="0" smtClean="0"/>
              <a:t>time-dependent</a:t>
            </a:r>
            <a:r>
              <a:rPr lang="en-US" sz="1800" dirty="0"/>
              <a:t>) thresholds. The EFI takes values from -1 to +1. If all the  ENS members forecast values above the M-climate maximum, EFI = +1; if they all forecast values below the M-climate minimum, EFI = -1. </a:t>
            </a:r>
          </a:p>
        </p:txBody>
      </p:sp>
      <p:pic>
        <p:nvPicPr>
          <p:cNvPr id="8" name="Imagem 7"/>
          <p:cNvPicPr>
            <a:picLocks noChangeAspect="1"/>
          </p:cNvPicPr>
          <p:nvPr/>
        </p:nvPicPr>
        <p:blipFill rotWithShape="1">
          <a:blip r:embed="rId3"/>
          <a:srcRect l="24012" t="28580" r="20863" b="12201"/>
          <a:stretch/>
        </p:blipFill>
        <p:spPr>
          <a:xfrm>
            <a:off x="3616217" y="1826605"/>
            <a:ext cx="5040560" cy="3384376"/>
          </a:xfrm>
          <a:prstGeom prst="rect">
            <a:avLst/>
          </a:prstGeom>
        </p:spPr>
      </p:pic>
    </p:spTree>
    <p:extLst>
      <p:ext uri="{BB962C8B-B14F-4D97-AF65-F5344CB8AC3E}">
        <p14:creationId xmlns:p14="http://schemas.microsoft.com/office/powerpoint/2010/main" val="1168676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smtClean="0"/>
              <a:t>Example</a:t>
            </a:r>
            <a:r>
              <a:rPr lang="pt-PT" dirty="0" smtClean="0"/>
              <a:t> </a:t>
            </a:r>
            <a:r>
              <a:rPr lang="pt-PT" dirty="0" err="1" smtClean="0"/>
              <a:t>products</a:t>
            </a:r>
            <a:r>
              <a:rPr lang="pt-PT" dirty="0" smtClean="0"/>
              <a:t>: </a:t>
            </a:r>
            <a:r>
              <a:rPr lang="pt-PT" dirty="0" err="1" smtClean="0"/>
              <a:t>wave</a:t>
            </a:r>
            <a:r>
              <a:rPr lang="pt-PT" dirty="0" smtClean="0"/>
              <a:t> </a:t>
            </a:r>
            <a:r>
              <a:rPr lang="pt-PT" dirty="0" err="1" smtClean="0"/>
              <a:t>products</a:t>
            </a:r>
            <a:endParaRPr lang="pt-PT" dirty="0"/>
          </a:p>
        </p:txBody>
      </p:sp>
      <p:sp>
        <p:nvSpPr>
          <p:cNvPr id="3" name="Marcador de Posição do Rodapé 2"/>
          <p:cNvSpPr>
            <a:spLocks noGrp="1"/>
          </p:cNvSpPr>
          <p:nvPr>
            <p:ph type="ftr" sz="quarter" idx="10"/>
          </p:nvPr>
        </p:nvSpPr>
        <p:spPr/>
        <p:txBody>
          <a:bodyPr/>
          <a:lstStyle/>
          <a:p>
            <a:pPr>
              <a:defRPr/>
            </a:pPr>
            <a:r>
              <a:rPr lang="en-US" smtClean="0"/>
              <a:t>test footer</a:t>
            </a:r>
            <a:endParaRPr lang="en-US"/>
          </a:p>
        </p:txBody>
      </p:sp>
      <p:sp>
        <p:nvSpPr>
          <p:cNvPr id="4" name="Marcador de Posição do Número do Diapositivo 3"/>
          <p:cNvSpPr>
            <a:spLocks noGrp="1"/>
          </p:cNvSpPr>
          <p:nvPr>
            <p:ph type="sldNum" sz="quarter" idx="11"/>
          </p:nvPr>
        </p:nvSpPr>
        <p:spPr/>
        <p:txBody>
          <a:bodyPr/>
          <a:lstStyle/>
          <a:p>
            <a:pPr>
              <a:defRPr/>
            </a:pPr>
            <a:fld id="{A8E744D9-A5F6-4E77-B635-A9FC06E7FD63}" type="slidenum">
              <a:rPr lang="en-US" altLang="en-US" smtClean="0"/>
              <a:pPr>
                <a:defRPr/>
              </a:pPr>
              <a:t>11</a:t>
            </a:fld>
            <a:endParaRPr lang="en-US" altLang="en-US"/>
          </a:p>
        </p:txBody>
      </p:sp>
      <p:pic>
        <p:nvPicPr>
          <p:cNvPr id="6" name="Imagem 5"/>
          <p:cNvPicPr>
            <a:picLocks noChangeAspect="1"/>
          </p:cNvPicPr>
          <p:nvPr/>
        </p:nvPicPr>
        <p:blipFill>
          <a:blip r:embed="rId2"/>
          <a:stretch>
            <a:fillRect/>
          </a:stretch>
        </p:blipFill>
        <p:spPr>
          <a:xfrm>
            <a:off x="467544" y="1484784"/>
            <a:ext cx="4250620" cy="3744416"/>
          </a:xfrm>
          <a:prstGeom prst="rect">
            <a:avLst/>
          </a:prstGeom>
        </p:spPr>
      </p:pic>
      <p:pic>
        <p:nvPicPr>
          <p:cNvPr id="8" name="Image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3489" y="981075"/>
            <a:ext cx="3812872" cy="5373216"/>
          </a:xfrm>
          <a:prstGeom prst="rect">
            <a:avLst/>
          </a:prstGeom>
        </p:spPr>
      </p:pic>
    </p:spTree>
    <p:extLst>
      <p:ext uri="{BB962C8B-B14F-4D97-AF65-F5344CB8AC3E}">
        <p14:creationId xmlns:p14="http://schemas.microsoft.com/office/powerpoint/2010/main" val="702614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1" dirty="0"/>
              <a:t>Example product: Tropical Cyclone genesis</a:t>
            </a:r>
          </a:p>
        </p:txBody>
      </p:sp>
      <p:sp>
        <p:nvSpPr>
          <p:cNvPr id="4" name="Slide Number Placeholder 3"/>
          <p:cNvSpPr>
            <a:spLocks noGrp="1"/>
          </p:cNvSpPr>
          <p:nvPr>
            <p:ph type="sldNum" sz="quarter" idx="10"/>
          </p:nvPr>
        </p:nvSpPr>
        <p:spPr/>
        <p:txBody>
          <a:bodyPr/>
          <a:lstStyle/>
          <a:p>
            <a:fld id="{E4AB80EA-DB86-D849-B86F-15DAF31F0474}" type="slidenum">
              <a:rPr lang="en-US" smtClean="0"/>
              <a:pPr/>
              <a:t>12</a:t>
            </a:fld>
            <a:endParaRPr lang="en-US" dirty="0"/>
          </a:p>
        </p:txBody>
      </p:sp>
      <p:sp>
        <p:nvSpPr>
          <p:cNvPr id="5" name="Footer Placeholder 4"/>
          <p:cNvSpPr>
            <a:spLocks noGrp="1"/>
          </p:cNvSpPr>
          <p:nvPr>
            <p:ph type="ftr" sz="quarter" idx="3"/>
          </p:nvPr>
        </p:nvSpPr>
        <p:spPr/>
        <p:txBody>
          <a:bodyPr/>
          <a:lstStyle/>
          <a:p>
            <a:pPr algn="ctr"/>
            <a:r>
              <a:rPr lang="en-US" smtClean="0"/>
              <a:t>European Centre for Medium-Range Weather Forecasts</a:t>
            </a:r>
            <a:endParaRPr lang="en-US" dirty="0"/>
          </a:p>
        </p:txBody>
      </p:sp>
      <p:sp>
        <p:nvSpPr>
          <p:cNvPr id="7" name="TextBox 6"/>
          <p:cNvSpPr txBox="1"/>
          <p:nvPr/>
        </p:nvSpPr>
        <p:spPr>
          <a:xfrm>
            <a:off x="395537" y="932939"/>
            <a:ext cx="3196710" cy="4108817"/>
          </a:xfrm>
          <a:prstGeom prst="rect">
            <a:avLst/>
          </a:prstGeom>
          <a:noFill/>
        </p:spPr>
        <p:txBody>
          <a:bodyPr wrap="square" rtlCol="0">
            <a:spAutoFit/>
          </a:bodyPr>
          <a:lstStyle/>
          <a:p>
            <a:r>
              <a:rPr lang="en-US" sz="1800" dirty="0"/>
              <a:t>This product shows the potential tropical cyclone activity at different time ranges during the forecast. It includes both tropical cyclones that are present at analysis time and those which may develop during the forecast. The maps show the "strike probability" based on the number of ENS members that predict a </a:t>
            </a:r>
          </a:p>
          <a:p>
            <a:r>
              <a:rPr lang="en-US" sz="1800" dirty="0"/>
              <a:t>tropical cyclone, each member having equal weight. </a:t>
            </a:r>
          </a:p>
        </p:txBody>
      </p:sp>
      <p:sp>
        <p:nvSpPr>
          <p:cNvPr id="8" name="TextBox 7"/>
          <p:cNvSpPr txBox="1"/>
          <p:nvPr/>
        </p:nvSpPr>
        <p:spPr>
          <a:xfrm>
            <a:off x="192630" y="5206418"/>
            <a:ext cx="9036448" cy="230832"/>
          </a:xfrm>
          <a:prstGeom prst="rect">
            <a:avLst/>
          </a:prstGeom>
          <a:noFill/>
        </p:spPr>
        <p:txBody>
          <a:bodyPr wrap="none" rtlCol="0">
            <a:spAutoFit/>
          </a:bodyPr>
          <a:lstStyle/>
          <a:p>
            <a:r>
              <a:rPr lang="en-US" sz="900" dirty="0"/>
              <a:t>http://</a:t>
            </a:r>
            <a:r>
              <a:rPr lang="en-US" sz="900" dirty="0" err="1"/>
              <a:t>www.ecmwf.int</a:t>
            </a:r>
            <a:r>
              <a:rPr lang="en-US" sz="900" dirty="0"/>
              <a:t>/en/forecasts/charts/medium/</a:t>
            </a:r>
            <a:r>
              <a:rPr lang="en-US" sz="900" dirty="0" err="1"/>
              <a:t>tropical-cyclone-activity-including-genesis?time</a:t>
            </a:r>
            <a:r>
              <a:rPr lang="en-US" sz="900" dirty="0"/>
              <a:t>=2016071300,72,2016071600&amp;intensity=Tropical%20cyclones&amp;area=Global</a:t>
            </a:r>
          </a:p>
        </p:txBody>
      </p:sp>
      <p:pic>
        <p:nvPicPr>
          <p:cNvPr id="9" name="Imagem 8"/>
          <p:cNvPicPr>
            <a:picLocks noChangeAspect="1"/>
          </p:cNvPicPr>
          <p:nvPr/>
        </p:nvPicPr>
        <p:blipFill>
          <a:blip r:embed="rId3"/>
          <a:stretch>
            <a:fillRect/>
          </a:stretch>
        </p:blipFill>
        <p:spPr>
          <a:xfrm>
            <a:off x="3535348" y="1264617"/>
            <a:ext cx="5608652" cy="3506298"/>
          </a:xfrm>
          <a:prstGeom prst="rect">
            <a:avLst/>
          </a:prstGeom>
        </p:spPr>
      </p:pic>
    </p:spTree>
    <p:extLst>
      <p:ext uri="{BB962C8B-B14F-4D97-AF65-F5344CB8AC3E}">
        <p14:creationId xmlns:p14="http://schemas.microsoft.com/office/powerpoint/2010/main" val="795277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o Número do Diapositivo 2"/>
          <p:cNvSpPr>
            <a:spLocks noGrp="1"/>
          </p:cNvSpPr>
          <p:nvPr>
            <p:ph type="sldNum" sz="quarter" idx="11"/>
          </p:nvPr>
        </p:nvSpPr>
        <p:spPr/>
        <p:txBody>
          <a:bodyPr/>
          <a:lstStyle/>
          <a:p>
            <a:pPr>
              <a:defRPr/>
            </a:pPr>
            <a:fld id="{EE2C1E56-0FD5-47C1-9984-AC4DB87FC817}" type="slidenum">
              <a:rPr lang="en-US" altLang="en-US" smtClean="0"/>
              <a:pPr>
                <a:defRPr/>
              </a:pPr>
              <a:t>13</a:t>
            </a:fld>
            <a:endParaRPr lang="en-US" altLang="en-US"/>
          </a:p>
        </p:txBody>
      </p:sp>
      <p:pic>
        <p:nvPicPr>
          <p:cNvPr id="5" name="Imagem 4"/>
          <p:cNvPicPr>
            <a:picLocks noChangeAspect="1"/>
          </p:cNvPicPr>
          <p:nvPr/>
        </p:nvPicPr>
        <p:blipFill>
          <a:blip r:embed="rId2"/>
          <a:stretch>
            <a:fillRect/>
          </a:stretch>
        </p:blipFill>
        <p:spPr>
          <a:xfrm>
            <a:off x="0" y="764704"/>
            <a:ext cx="9144000" cy="4941262"/>
          </a:xfrm>
          <a:prstGeom prst="rect">
            <a:avLst/>
          </a:prstGeom>
        </p:spPr>
      </p:pic>
    </p:spTree>
    <p:extLst>
      <p:ext uri="{BB962C8B-B14F-4D97-AF65-F5344CB8AC3E}">
        <p14:creationId xmlns:p14="http://schemas.microsoft.com/office/powerpoint/2010/main" val="1448427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ctrTitle"/>
          </p:nvPr>
        </p:nvSpPr>
        <p:spPr>
          <a:xfrm>
            <a:off x="107504" y="1772816"/>
            <a:ext cx="8785225" cy="2520280"/>
          </a:xfrm>
        </p:spPr>
        <p:txBody>
          <a:bodyPr/>
          <a:lstStyle/>
          <a:p>
            <a:r>
              <a:rPr lang="en-GB" altLang="en-US" sz="2200" b="1" dirty="0">
                <a:latin typeface="Arial" charset="0"/>
              </a:rPr>
              <a:t/>
            </a:r>
            <a:br>
              <a:rPr lang="en-GB" altLang="en-US" sz="2200" b="1" dirty="0">
                <a:latin typeface="Arial" charset="0"/>
              </a:rPr>
            </a:br>
            <a:r>
              <a:rPr lang="en-GB" altLang="en-US" sz="2200" b="1" dirty="0">
                <a:latin typeface="Arial" charset="0"/>
              </a:rPr>
              <a:t/>
            </a:r>
            <a:br>
              <a:rPr lang="en-GB" altLang="en-US" sz="2200" b="1" dirty="0">
                <a:latin typeface="Arial" charset="0"/>
              </a:rPr>
            </a:br>
            <a:r>
              <a:rPr lang="en-GB" altLang="en-US" sz="8000" b="1" dirty="0" smtClean="0">
                <a:latin typeface="Arial" charset="0"/>
              </a:rPr>
              <a:t>Thank You</a:t>
            </a:r>
            <a:r>
              <a:rPr lang="en-GB" altLang="en-US" sz="6000" dirty="0">
                <a:latin typeface="Arial" charset="0"/>
              </a:rPr>
              <a:t/>
            </a:r>
            <a:br>
              <a:rPr lang="en-GB" altLang="en-US" sz="6000" dirty="0">
                <a:latin typeface="Arial" charset="0"/>
              </a:rPr>
            </a:br>
            <a:r>
              <a:rPr lang="en-GB" altLang="en-US" sz="2800" dirty="0">
                <a:latin typeface="Arial" charset="0"/>
              </a:rPr>
              <a:t/>
            </a:r>
            <a:br>
              <a:rPr lang="en-GB" altLang="en-US" sz="2800" dirty="0">
                <a:latin typeface="Arial" charset="0"/>
              </a:rPr>
            </a:br>
            <a:endParaRPr lang="en-US" altLang="en-US" sz="2800" dirty="0">
              <a:latin typeface="Arial" charset="0"/>
            </a:endParaRPr>
          </a:p>
        </p:txBody>
      </p:sp>
      <p:sp>
        <p:nvSpPr>
          <p:cNvPr id="2" name="TextBox 1"/>
          <p:cNvSpPr txBox="1"/>
          <p:nvPr/>
        </p:nvSpPr>
        <p:spPr>
          <a:xfrm>
            <a:off x="3172669" y="4077072"/>
            <a:ext cx="2654894" cy="1015663"/>
          </a:xfrm>
          <a:prstGeom prst="rect">
            <a:avLst/>
          </a:prstGeom>
          <a:noFill/>
        </p:spPr>
        <p:txBody>
          <a:bodyPr wrap="none" rtlCol="0">
            <a:spAutoFit/>
          </a:bodyPr>
          <a:lstStyle/>
          <a:p>
            <a:pPr algn="ctr"/>
            <a:r>
              <a:rPr lang="fr-CH" smtClean="0"/>
              <a:t>Alice Soares</a:t>
            </a:r>
          </a:p>
          <a:p>
            <a:pPr algn="ctr"/>
            <a:r>
              <a:rPr lang="fr-CH" dirty="0" err="1" smtClean="0">
                <a:solidFill>
                  <a:srgbClr val="000099"/>
                </a:solidFill>
              </a:rPr>
              <a:t>asoares@wmo.int</a:t>
            </a:r>
            <a:endParaRPr lang="fr-CH" dirty="0">
              <a:solidFill>
                <a:srgbClr val="000099"/>
              </a:solidFill>
            </a:endParaRPr>
          </a:p>
        </p:txBody>
      </p:sp>
    </p:spTree>
    <p:extLst>
      <p:ext uri="{BB962C8B-B14F-4D97-AF65-F5344CB8AC3E}">
        <p14:creationId xmlns:p14="http://schemas.microsoft.com/office/powerpoint/2010/main" val="3265540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9388" y="1341438"/>
            <a:ext cx="4032250" cy="4824412"/>
          </a:xfrm>
        </p:spPr>
        <p:txBody>
          <a:bodyPr/>
          <a:lstStyle/>
          <a:p>
            <a:pPr marL="0" indent="-273050">
              <a:lnSpc>
                <a:spcPct val="90000"/>
              </a:lnSpc>
              <a:spcBef>
                <a:spcPct val="0"/>
              </a:spcBef>
            </a:pPr>
            <a:r>
              <a:rPr lang="en-US" altLang="en-US" sz="1800" dirty="0" smtClean="0">
                <a:solidFill>
                  <a:srgbClr val="002060"/>
                </a:solidFill>
              </a:rPr>
              <a:t>Dramatic developments in weather and climate prediction science </a:t>
            </a:r>
          </a:p>
          <a:p>
            <a:pPr marL="0" indent="-273050">
              <a:lnSpc>
                <a:spcPct val="90000"/>
              </a:lnSpc>
              <a:spcBef>
                <a:spcPct val="0"/>
              </a:spcBef>
            </a:pPr>
            <a:endParaRPr lang="en-US" altLang="en-US" sz="1800" dirty="0" smtClean="0">
              <a:solidFill>
                <a:srgbClr val="002060"/>
              </a:solidFill>
            </a:endParaRPr>
          </a:p>
          <a:p>
            <a:pPr marL="0" indent="-273050">
              <a:lnSpc>
                <a:spcPct val="90000"/>
              </a:lnSpc>
              <a:spcBef>
                <a:spcPct val="0"/>
              </a:spcBef>
            </a:pPr>
            <a:r>
              <a:rPr lang="en-US" altLang="en-US" sz="1800" dirty="0" smtClean="0">
                <a:solidFill>
                  <a:srgbClr val="002060"/>
                </a:solidFill>
              </a:rPr>
              <a:t>Leading to improved alerting of hydro-meteorological hazards, at ever-increased precision, reliability, and lead-times of warnings</a:t>
            </a:r>
          </a:p>
          <a:p>
            <a:pPr marL="0" indent="-273050">
              <a:lnSpc>
                <a:spcPct val="90000"/>
              </a:lnSpc>
              <a:spcBef>
                <a:spcPct val="0"/>
              </a:spcBef>
              <a:buFont typeface="Wingdings" pitchFamily="2" charset="2"/>
              <a:buNone/>
            </a:pPr>
            <a:endParaRPr lang="en-US" altLang="en-US" sz="1800" dirty="0" smtClean="0">
              <a:solidFill>
                <a:srgbClr val="002060"/>
              </a:solidFill>
            </a:endParaRPr>
          </a:p>
          <a:p>
            <a:pPr marL="0" indent="-273050">
              <a:lnSpc>
                <a:spcPct val="90000"/>
              </a:lnSpc>
              <a:spcBef>
                <a:spcPct val="0"/>
              </a:spcBef>
            </a:pPr>
            <a:r>
              <a:rPr lang="en-US" altLang="en-US" sz="1800" dirty="0" smtClean="0">
                <a:solidFill>
                  <a:srgbClr val="FF0000"/>
                </a:solidFill>
              </a:rPr>
              <a:t>Developing countries, including LDCs and SIDSs, saw little progress</a:t>
            </a:r>
          </a:p>
          <a:p>
            <a:pPr marL="0" indent="-273050">
              <a:lnSpc>
                <a:spcPct val="90000"/>
              </a:lnSpc>
              <a:spcBef>
                <a:spcPct val="0"/>
              </a:spcBef>
            </a:pPr>
            <a:endParaRPr lang="en-US" altLang="en-US" sz="1800" dirty="0" smtClean="0">
              <a:solidFill>
                <a:srgbClr val="FF0000"/>
              </a:solidFill>
            </a:endParaRPr>
          </a:p>
          <a:p>
            <a:pPr marL="0" indent="-273050">
              <a:lnSpc>
                <a:spcPct val="90000"/>
              </a:lnSpc>
              <a:spcBef>
                <a:spcPct val="0"/>
              </a:spcBef>
            </a:pPr>
            <a:r>
              <a:rPr lang="en-US" altLang="en-US" sz="1800" dirty="0" smtClean="0">
                <a:solidFill>
                  <a:srgbClr val="FF0000"/>
                </a:solidFill>
              </a:rPr>
              <a:t>Increasing gap in application of advanced tools and technology in forecasting and early warnings </a:t>
            </a:r>
          </a:p>
          <a:p>
            <a:pPr marL="0" indent="-273050">
              <a:lnSpc>
                <a:spcPct val="90000"/>
              </a:lnSpc>
              <a:spcBef>
                <a:spcPct val="0"/>
              </a:spcBef>
            </a:pPr>
            <a:endParaRPr lang="en-US" altLang="en-US" sz="1800" dirty="0" smtClean="0">
              <a:solidFill>
                <a:srgbClr val="001D58"/>
              </a:solidFill>
            </a:endParaRPr>
          </a:p>
          <a:p>
            <a:pPr marL="0" indent="-273050">
              <a:lnSpc>
                <a:spcPct val="90000"/>
              </a:lnSpc>
              <a:spcBef>
                <a:spcPct val="0"/>
              </a:spcBef>
            </a:pPr>
            <a:r>
              <a:rPr lang="en-US" altLang="en-US" sz="1800" dirty="0" smtClean="0">
                <a:solidFill>
                  <a:srgbClr val="001D58"/>
                </a:solidFill>
              </a:rPr>
              <a:t>WMO SWFDP attempts to close this gap, by applying the </a:t>
            </a:r>
            <a:r>
              <a:rPr lang="en-US" altLang="en-US" sz="1800" i="1" dirty="0" smtClean="0">
                <a:solidFill>
                  <a:srgbClr val="001D58"/>
                </a:solidFill>
              </a:rPr>
              <a:t>‘Cascading Forecasting Process’</a:t>
            </a:r>
            <a:endParaRPr lang="en-US" altLang="en-US" sz="1800" dirty="0" smtClean="0">
              <a:solidFill>
                <a:srgbClr val="001D58"/>
              </a:solidFill>
            </a:endParaRPr>
          </a:p>
        </p:txBody>
      </p:sp>
      <p:sp>
        <p:nvSpPr>
          <p:cNvPr id="17411"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lgn="r" eaLnBrk="1" hangingPunct="1">
              <a:spcBef>
                <a:spcPct val="0"/>
              </a:spcBef>
              <a:buClrTx/>
              <a:buFontTx/>
              <a:buNone/>
            </a:pPr>
            <a:fld id="{17FDD80A-258A-4014-AD06-690500D7D04C}" type="slidenum">
              <a:rPr lang="en-US" altLang="en-US" sz="1200">
                <a:solidFill>
                  <a:srgbClr val="898989"/>
                </a:solidFill>
                <a:latin typeface="Times New Roman" pitchFamily="18" charset="0"/>
              </a:rPr>
              <a:pPr algn="r" eaLnBrk="1" hangingPunct="1">
                <a:spcBef>
                  <a:spcPct val="0"/>
                </a:spcBef>
                <a:buClrTx/>
                <a:buFontTx/>
                <a:buNone/>
              </a:pPr>
              <a:t>2</a:t>
            </a:fld>
            <a:endParaRPr lang="en-US" altLang="en-US" sz="1200">
              <a:solidFill>
                <a:srgbClr val="898989"/>
              </a:solidFill>
              <a:latin typeface="Times New Roman" pitchFamily="18" charset="0"/>
            </a:endParaRPr>
          </a:p>
        </p:txBody>
      </p:sp>
      <p:sp>
        <p:nvSpPr>
          <p:cNvPr id="5" name="Rectangle 4"/>
          <p:cNvSpPr/>
          <p:nvPr/>
        </p:nvSpPr>
        <p:spPr>
          <a:xfrm>
            <a:off x="4284663" y="2012950"/>
            <a:ext cx="4751387" cy="314483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lgn="ctr" eaLnBrk="1" hangingPunct="1">
              <a:spcBef>
                <a:spcPct val="0"/>
              </a:spcBef>
              <a:buClrTx/>
              <a:buFontTx/>
              <a:buNone/>
              <a:defRPr/>
            </a:pPr>
            <a:endParaRPr lang="en-US" altLang="en-US" sz="1400" smtClean="0">
              <a:solidFill>
                <a:srgbClr val="FFFFFF"/>
              </a:solidFill>
              <a:latin typeface="Arial Narrow" pitchFamily="34" charset="0"/>
            </a:endParaRPr>
          </a:p>
        </p:txBody>
      </p:sp>
      <p:cxnSp>
        <p:nvCxnSpPr>
          <p:cNvPr id="7" name="Straight Connector 6"/>
          <p:cNvCxnSpPr/>
          <p:nvPr/>
        </p:nvCxnSpPr>
        <p:spPr>
          <a:xfrm>
            <a:off x="4535488" y="4370388"/>
            <a:ext cx="4357687" cy="15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535488" y="2084388"/>
            <a:ext cx="4214812" cy="2286000"/>
          </a:xfrm>
          <a:prstGeom prst="straightConnector1">
            <a:avLst/>
          </a:prstGeom>
          <a:ln w="25400">
            <a:tailEnd type="stealt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606925" y="4084638"/>
            <a:ext cx="2143125" cy="285750"/>
          </a:xfrm>
          <a:prstGeom prst="line">
            <a:avLst/>
          </a:pr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750050" y="3798888"/>
            <a:ext cx="2000250" cy="285750"/>
          </a:xfrm>
          <a:prstGeom prst="straightConnector1">
            <a:avLst/>
          </a:prstGeom>
          <a:ln w="25400">
            <a:solidFill>
              <a:schemeClr val="accent3">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6535738" y="3513138"/>
            <a:ext cx="857250" cy="285750"/>
          </a:xfrm>
          <a:prstGeom prst="line">
            <a:avLst/>
          </a:pr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7107238" y="2513013"/>
            <a:ext cx="1571625" cy="714375"/>
          </a:xfrm>
          <a:prstGeom prst="straightConnector1">
            <a:avLst/>
          </a:prstGeom>
          <a:ln w="254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8397186" y="2441571"/>
            <a:ext cx="530914" cy="923330"/>
          </a:xfrm>
          <a:prstGeom prst="rect">
            <a:avLst/>
          </a:prstGeom>
          <a:noFill/>
        </p:spPr>
        <p:txBody>
          <a:bodyPr wrap="none">
            <a:spAutoFit/>
          </a:bodyPr>
          <a:lstStyle/>
          <a:p>
            <a:pPr algn="ctr" eaLnBrk="1" hangingPunct="1">
              <a:spcBef>
                <a:spcPct val="0"/>
              </a:spcBef>
              <a:buClrTx/>
              <a:buFontTx/>
              <a:buNone/>
              <a:defRPr/>
            </a:pPr>
            <a:r>
              <a:rPr lang="en-US" sz="5400" b="1" dirty="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latin typeface="Times New Roman" pitchFamily="18" charset="0"/>
              </a:rPr>
              <a:t>?</a:t>
            </a:r>
          </a:p>
        </p:txBody>
      </p:sp>
      <p:cxnSp>
        <p:nvCxnSpPr>
          <p:cNvPr id="29" name="Straight Arrow Connector 28"/>
          <p:cNvCxnSpPr/>
          <p:nvPr/>
        </p:nvCxnSpPr>
        <p:spPr>
          <a:xfrm rot="5400000" flipH="1" flipV="1">
            <a:off x="8499476" y="2333625"/>
            <a:ext cx="500062" cy="1587"/>
          </a:xfrm>
          <a:prstGeom prst="straightConnector1">
            <a:avLst/>
          </a:prstGeom>
          <a:ln w="254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8535194" y="3512344"/>
            <a:ext cx="428625" cy="1587"/>
          </a:xfrm>
          <a:prstGeom prst="straightConnector1">
            <a:avLst/>
          </a:prstGeom>
          <a:ln w="254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7422" name="Rectangle 9"/>
          <p:cNvSpPr>
            <a:spLocks noChangeArrowheads="1"/>
          </p:cNvSpPr>
          <p:nvPr/>
        </p:nvSpPr>
        <p:spPr bwMode="auto">
          <a:xfrm>
            <a:off x="1403350" y="188913"/>
            <a:ext cx="7885113"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spcBef>
                <a:spcPct val="0"/>
              </a:spcBef>
              <a:buClrTx/>
              <a:buFontTx/>
              <a:buNone/>
            </a:pPr>
            <a:r>
              <a:rPr lang="en-GB" altLang="en-US" sz="2600" b="1" dirty="0">
                <a:solidFill>
                  <a:schemeClr val="accent2"/>
                </a:solidFill>
              </a:rPr>
              <a:t>Why a </a:t>
            </a:r>
            <a:r>
              <a:rPr lang="en-GB" altLang="en-US" sz="2600" b="1" u="sng" dirty="0">
                <a:solidFill>
                  <a:schemeClr val="accent2"/>
                </a:solidFill>
              </a:rPr>
              <a:t>project on severe weather forecasting</a:t>
            </a:r>
            <a:r>
              <a:rPr lang="en-GB" altLang="en-US" sz="2600" b="1" dirty="0">
                <a:solidFill>
                  <a:schemeClr val="accent2"/>
                </a:solidFill>
              </a:rPr>
              <a:t>?</a:t>
            </a:r>
            <a:endParaRPr lang="en-US" altLang="en-US" sz="2600" b="1" dirty="0">
              <a:solidFill>
                <a:schemeClr val="accent2"/>
              </a:solidFill>
            </a:endParaRPr>
          </a:p>
        </p:txBody>
      </p:sp>
      <p:pic>
        <p:nvPicPr>
          <p:cNvPr id="17423" name="Picture 16" descr="wmo2012_en_acronym_whitegold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26988"/>
            <a:ext cx="1222376" cy="122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92655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blinds(horizontal)">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blinds(horizontal)">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xit" presetSubtype="0" fill="hold" nodeType="withEffect">
                                  <p:stCondLst>
                                    <p:cond delay="0"/>
                                  </p:stCondLst>
                                  <p:childTnLst>
                                    <p:animEffect transition="out" filter="fade">
                                      <p:cBhvr>
                                        <p:cTn id="38" dur="500"/>
                                        <p:tgtEl>
                                          <p:spTgt spid="29"/>
                                        </p:tgtEl>
                                      </p:cBhvr>
                                    </p:animEffect>
                                    <p:set>
                                      <p:cBhvr>
                                        <p:cTn id="39" dur="1" fill="hold">
                                          <p:stCondLst>
                                            <p:cond delay="499"/>
                                          </p:stCondLst>
                                        </p:cTn>
                                        <p:tgtEl>
                                          <p:spTgt spid="29"/>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24"/>
                                        </p:tgtEl>
                                      </p:cBhvr>
                                    </p:animEffect>
                                    <p:set>
                                      <p:cBhvr>
                                        <p:cTn id="42" dur="1" fill="hold">
                                          <p:stCondLst>
                                            <p:cond delay="499"/>
                                          </p:stCondLst>
                                        </p:cTn>
                                        <p:tgtEl>
                                          <p:spTgt spid="24"/>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30"/>
                                        </p:tgtEl>
                                      </p:cBhvr>
                                    </p:animEffect>
                                    <p:set>
                                      <p:cBhvr>
                                        <p:cTn id="45"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bwMode="auto">
          <a:xfrm>
            <a:off x="-4" y="4440904"/>
            <a:ext cx="9137658" cy="2418328"/>
          </a:xfrm>
          <a:prstGeom prst="rect">
            <a:avLst/>
          </a:prstGeom>
          <a:solidFill>
            <a:schemeClr val="accent2">
              <a:lumMod val="20000"/>
              <a:lumOff val="80000"/>
            </a:schemeClr>
          </a:solidFill>
          <a:ln w="9525" cap="flat" cmpd="sng" algn="ctr">
            <a:noFill/>
            <a:prstDash val="solid"/>
            <a:round/>
            <a:headEnd type="none" w="med" len="med"/>
            <a:tailEnd type="none" w="med" len="med"/>
          </a:ln>
          <a:effectLst>
            <a:softEdge rad="63500"/>
          </a:effectLst>
        </p:spPr>
        <p:txBody>
          <a:bodyPr/>
          <a:lstStyle>
            <a:lvl1pPr>
              <a:spcBef>
                <a:spcPct val="0"/>
              </a:spcBef>
              <a:defRPr sz="2400">
                <a:solidFill>
                  <a:schemeClr val="tx1"/>
                </a:solidFill>
                <a:latin typeface="Times" pitchFamily="18" charset="0"/>
              </a:defRPr>
            </a:lvl1pPr>
            <a:lvl2pPr marL="742950" indent="-285750">
              <a:spcBef>
                <a:spcPct val="0"/>
              </a:spcBef>
              <a:defRPr sz="2400">
                <a:solidFill>
                  <a:schemeClr val="tx1"/>
                </a:solidFill>
                <a:latin typeface="Times" pitchFamily="18" charset="0"/>
              </a:defRPr>
            </a:lvl2pPr>
            <a:lvl3pPr marL="1143000" indent="-228600">
              <a:spcBef>
                <a:spcPct val="0"/>
              </a:spcBef>
              <a:defRPr sz="2400">
                <a:solidFill>
                  <a:schemeClr val="tx1"/>
                </a:solidFill>
                <a:latin typeface="Times" pitchFamily="18" charset="0"/>
              </a:defRPr>
            </a:lvl3pPr>
            <a:lvl4pPr marL="1600200" indent="-228600">
              <a:spcBef>
                <a:spcPct val="0"/>
              </a:spcBef>
              <a:defRPr sz="2400">
                <a:solidFill>
                  <a:schemeClr val="tx1"/>
                </a:solidFill>
                <a:latin typeface="Times" pitchFamily="18" charset="0"/>
              </a:defRPr>
            </a:lvl4pPr>
            <a:lvl5pPr marL="2057400" indent="-22860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buClrTx/>
              <a:buFontTx/>
              <a:buNone/>
            </a:pPr>
            <a:endParaRPr lang="en-GB" altLang="en-US" sz="1400" smtClean="0">
              <a:solidFill>
                <a:srgbClr val="000000"/>
              </a:solidFill>
              <a:latin typeface="Times New Roman" pitchFamily="18" charset="0"/>
            </a:endParaRPr>
          </a:p>
        </p:txBody>
      </p:sp>
      <p:sp>
        <p:nvSpPr>
          <p:cNvPr id="139269" name="Content Placeholder 2"/>
          <p:cNvSpPr>
            <a:spLocks noGrp="1"/>
          </p:cNvSpPr>
          <p:nvPr>
            <p:ph idx="4294967295"/>
          </p:nvPr>
        </p:nvSpPr>
        <p:spPr>
          <a:xfrm>
            <a:off x="323850" y="1052513"/>
            <a:ext cx="8501063" cy="2857500"/>
          </a:xfrm>
        </p:spPr>
        <p:txBody>
          <a:bodyPr/>
          <a:lstStyle/>
          <a:p>
            <a:r>
              <a:rPr lang="en-GB" altLang="en-US" sz="1700" i="1" u="sng" dirty="0" smtClean="0"/>
              <a:t>Global NWP</a:t>
            </a:r>
            <a:r>
              <a:rPr lang="en-GB" altLang="en-US" sz="1700" i="1" dirty="0" smtClean="0"/>
              <a:t> </a:t>
            </a:r>
            <a:r>
              <a:rPr lang="en-GB" altLang="en-US" sz="1700" dirty="0" smtClean="0"/>
              <a:t>centres to provide available NWP/EPS and sat-based products, including in the form of probabilities, cut to the project window frame;</a:t>
            </a:r>
            <a:endParaRPr lang="en-US" altLang="en-US" sz="1700" dirty="0" smtClean="0"/>
          </a:p>
          <a:p>
            <a:r>
              <a:rPr lang="en-GB" altLang="en-US" sz="1700" i="1" u="sng" dirty="0" smtClean="0">
                <a:solidFill>
                  <a:schemeClr val="accent2"/>
                </a:solidFill>
              </a:rPr>
              <a:t>Regional centres</a:t>
            </a:r>
            <a:r>
              <a:rPr lang="en-GB" altLang="en-US" sz="1700" dirty="0" smtClean="0">
                <a:solidFill>
                  <a:schemeClr val="accent2"/>
                </a:solidFill>
              </a:rPr>
              <a:t> to interpret information received from global centres, prepare daily guidance products (out to day-5) for NMCs, run limited-area model to refine products, maintain RSMC Web site, liaise with the participating NMCs; </a:t>
            </a:r>
            <a:endParaRPr lang="en-US" altLang="en-US" sz="1700" dirty="0" smtClean="0">
              <a:solidFill>
                <a:schemeClr val="accent2"/>
              </a:solidFill>
            </a:endParaRPr>
          </a:p>
          <a:p>
            <a:r>
              <a:rPr lang="en-GB" altLang="en-US" sz="1700" b="1" i="1" u="sng" dirty="0" smtClean="0">
                <a:solidFill>
                  <a:srgbClr val="00B050"/>
                </a:solidFill>
              </a:rPr>
              <a:t>NMCs</a:t>
            </a:r>
            <a:r>
              <a:rPr lang="en-GB" altLang="en-US" sz="1700" b="1" dirty="0" smtClean="0">
                <a:solidFill>
                  <a:srgbClr val="00B050"/>
                </a:solidFill>
              </a:rPr>
              <a:t> to issue alerts, advisories, severe weather warnings; to liaise with user communities, and to contribute feedback and evaluation of the project;</a:t>
            </a:r>
          </a:p>
          <a:p>
            <a:r>
              <a:rPr lang="en-GB" altLang="en-US" sz="1700" b="1" i="1" u="sng" dirty="0" smtClean="0">
                <a:solidFill>
                  <a:srgbClr val="00B050"/>
                </a:solidFill>
              </a:rPr>
              <a:t>NMCs</a:t>
            </a:r>
            <a:r>
              <a:rPr lang="en-GB" altLang="en-US" sz="1700" b="1" dirty="0" smtClean="0">
                <a:solidFill>
                  <a:srgbClr val="00B050"/>
                </a:solidFill>
              </a:rPr>
              <a:t> have access to all products, and maintained responsibility and authority over national warnings and services</a:t>
            </a:r>
            <a:r>
              <a:rPr lang="en-GB" altLang="en-US" sz="1700" dirty="0" smtClean="0"/>
              <a:t>.</a:t>
            </a:r>
            <a:r>
              <a:rPr lang="en-GB" altLang="en-US" sz="1800" dirty="0" smtClean="0"/>
              <a:t> </a:t>
            </a:r>
          </a:p>
        </p:txBody>
      </p:sp>
      <p:sp>
        <p:nvSpPr>
          <p:cNvPr id="7175" name="Slide Number Placeholder 3"/>
          <p:cNvSpPr txBox="1">
            <a:spLocks noGrp="1"/>
          </p:cNvSpPr>
          <p:nvPr/>
        </p:nvSpPr>
        <p:spPr>
          <a:xfrm>
            <a:off x="457200" y="6356350"/>
            <a:ext cx="2133600" cy="365125"/>
          </a:xfrm>
          <a:prstGeom prst="rect">
            <a:avLst/>
          </a:prstGeom>
          <a:noFill/>
        </p:spPr>
        <p:txBody>
          <a:bodyPr anchor="ctr"/>
          <a:lstStyle>
            <a:lvl1pPr>
              <a:spcBef>
                <a:spcPct val="0"/>
              </a:spcBef>
              <a:defRPr sz="2400">
                <a:solidFill>
                  <a:schemeClr val="tx1"/>
                </a:solidFill>
                <a:latin typeface="Times" pitchFamily="18" charset="0"/>
              </a:defRPr>
            </a:lvl1pPr>
            <a:lvl2pPr marL="742950" indent="-285750">
              <a:spcBef>
                <a:spcPct val="0"/>
              </a:spcBef>
              <a:defRPr sz="2400">
                <a:solidFill>
                  <a:schemeClr val="tx1"/>
                </a:solidFill>
                <a:latin typeface="Times" pitchFamily="18" charset="0"/>
              </a:defRPr>
            </a:lvl2pPr>
            <a:lvl3pPr marL="1143000" indent="-228600">
              <a:spcBef>
                <a:spcPct val="0"/>
              </a:spcBef>
              <a:defRPr sz="2400">
                <a:solidFill>
                  <a:schemeClr val="tx1"/>
                </a:solidFill>
                <a:latin typeface="Times" pitchFamily="18" charset="0"/>
              </a:defRPr>
            </a:lvl3pPr>
            <a:lvl4pPr marL="1600200" indent="-228600">
              <a:spcBef>
                <a:spcPct val="0"/>
              </a:spcBef>
              <a:defRPr sz="2400">
                <a:solidFill>
                  <a:schemeClr val="tx1"/>
                </a:solidFill>
                <a:latin typeface="Times" pitchFamily="18" charset="0"/>
              </a:defRPr>
            </a:lvl4pPr>
            <a:lvl5pPr marL="2057400" indent="-22860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buClrTx/>
              <a:buFontTx/>
              <a:buNone/>
            </a:pPr>
            <a:fld id="{D8E2F4B2-00BB-4B6F-9044-EFB46CEC2B24}" type="slidenum">
              <a:rPr lang="en-US" altLang="en-US" sz="1200" smtClean="0">
                <a:solidFill>
                  <a:srgbClr val="898989"/>
                </a:solidFill>
                <a:latin typeface="Times New Roman" pitchFamily="18" charset="0"/>
                <a:ea typeface="ＭＳ Ｐゴシック" pitchFamily="34" charset="-128"/>
              </a:rPr>
              <a:pPr>
                <a:buClrTx/>
                <a:buFontTx/>
                <a:buNone/>
              </a:pPr>
              <a:t>3</a:t>
            </a:fld>
            <a:endParaRPr lang="en-US" altLang="en-US" sz="1200" smtClean="0">
              <a:solidFill>
                <a:srgbClr val="898989"/>
              </a:solidFill>
              <a:latin typeface="Times New Roman" pitchFamily="18" charset="0"/>
              <a:ea typeface="ＭＳ Ｐゴシック" pitchFamily="34" charset="-128"/>
            </a:endParaRPr>
          </a:p>
        </p:txBody>
      </p:sp>
      <p:pic>
        <p:nvPicPr>
          <p:cNvPr id="139271" name="Picture 2" descr="1"/>
          <p:cNvPicPr>
            <a:picLocks noChangeAspect="1" noChangeArrowheads="1"/>
          </p:cNvPicPr>
          <p:nvPr/>
        </p:nvPicPr>
        <p:blipFill>
          <a:blip r:embed="rId3">
            <a:extLst>
              <a:ext uri="{28A0092B-C50C-407E-A947-70E740481C1C}">
                <a14:useLocalDpi xmlns:a14="http://schemas.microsoft.com/office/drawing/2010/main" val="0"/>
              </a:ext>
            </a:extLst>
          </a:blip>
          <a:srcRect l="16193" r="30275" b="14246"/>
          <a:stretch>
            <a:fillRect/>
          </a:stretch>
        </p:blipFill>
        <p:spPr bwMode="auto">
          <a:xfrm>
            <a:off x="71438" y="4429125"/>
            <a:ext cx="3214687" cy="228600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39272" name="Picture 2" descr="1"/>
          <p:cNvPicPr>
            <a:picLocks noChangeAspect="1" noChangeArrowheads="1"/>
          </p:cNvPicPr>
          <p:nvPr/>
        </p:nvPicPr>
        <p:blipFill>
          <a:blip r:embed="rId3">
            <a:extLst>
              <a:ext uri="{28A0092B-C50C-407E-A947-70E740481C1C}">
                <a14:useLocalDpi xmlns:a14="http://schemas.microsoft.com/office/drawing/2010/main" val="0"/>
              </a:ext>
            </a:extLst>
          </a:blip>
          <a:srcRect l="51732" t="49895" r="32352" b="18922"/>
          <a:stretch>
            <a:fillRect/>
          </a:stretch>
        </p:blipFill>
        <p:spPr bwMode="auto">
          <a:xfrm>
            <a:off x="3429000" y="4786313"/>
            <a:ext cx="1971675" cy="171450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39273" name="Picture 2" descr="1"/>
          <p:cNvPicPr>
            <a:picLocks noChangeAspect="1" noChangeArrowheads="1"/>
          </p:cNvPicPr>
          <p:nvPr/>
        </p:nvPicPr>
        <p:blipFill>
          <a:blip r:embed="rId3">
            <a:extLst>
              <a:ext uri="{28A0092B-C50C-407E-A947-70E740481C1C}">
                <a14:useLocalDpi xmlns:a14="http://schemas.microsoft.com/office/drawing/2010/main" val="0"/>
              </a:ext>
            </a:extLst>
          </a:blip>
          <a:srcRect l="52921" t="64693" r="41737" b="23273"/>
          <a:stretch>
            <a:fillRect/>
          </a:stretch>
        </p:blipFill>
        <p:spPr bwMode="auto">
          <a:xfrm>
            <a:off x="5508625" y="6143625"/>
            <a:ext cx="714375" cy="71437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39274" name="Picture 2" descr="1"/>
          <p:cNvPicPr>
            <a:picLocks noChangeAspect="1" noChangeArrowheads="1"/>
          </p:cNvPicPr>
          <p:nvPr/>
        </p:nvPicPr>
        <p:blipFill>
          <a:blip r:embed="rId3">
            <a:extLst>
              <a:ext uri="{28A0092B-C50C-407E-A947-70E740481C1C}">
                <a14:useLocalDpi xmlns:a14="http://schemas.microsoft.com/office/drawing/2010/main" val="0"/>
              </a:ext>
            </a:extLst>
          </a:blip>
          <a:srcRect l="57047" t="57187" r="38547" b="27205"/>
          <a:stretch>
            <a:fillRect/>
          </a:stretch>
        </p:blipFill>
        <p:spPr bwMode="auto">
          <a:xfrm>
            <a:off x="5572125" y="4387850"/>
            <a:ext cx="571500" cy="89852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39275" name="Picture 2" descr="1"/>
          <p:cNvPicPr>
            <a:picLocks noChangeAspect="1" noChangeArrowheads="1"/>
          </p:cNvPicPr>
          <p:nvPr/>
        </p:nvPicPr>
        <p:blipFill>
          <a:blip r:embed="rId3">
            <a:extLst>
              <a:ext uri="{28A0092B-C50C-407E-A947-70E740481C1C}">
                <a14:useLocalDpi xmlns:a14="http://schemas.microsoft.com/office/drawing/2010/main" val="0"/>
              </a:ext>
            </a:extLst>
          </a:blip>
          <a:srcRect l="53181" t="45648" r="40520" b="33069"/>
          <a:stretch>
            <a:fillRect/>
          </a:stretch>
        </p:blipFill>
        <p:spPr bwMode="auto">
          <a:xfrm>
            <a:off x="6357938" y="4714875"/>
            <a:ext cx="642937" cy="96520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39276" name="Picture 2" descr="1"/>
          <p:cNvPicPr>
            <a:picLocks noChangeAspect="1" noChangeArrowheads="1"/>
          </p:cNvPicPr>
          <p:nvPr/>
        </p:nvPicPr>
        <p:blipFill>
          <a:blip r:embed="rId3">
            <a:extLst>
              <a:ext uri="{28A0092B-C50C-407E-A947-70E740481C1C}">
                <a14:useLocalDpi xmlns:a14="http://schemas.microsoft.com/office/drawing/2010/main" val="0"/>
              </a:ext>
            </a:extLst>
          </a:blip>
          <a:srcRect l="61285" t="58228" r="33046" b="26164"/>
          <a:stretch>
            <a:fillRect/>
          </a:stretch>
        </p:blipFill>
        <p:spPr bwMode="auto">
          <a:xfrm>
            <a:off x="6357938" y="5786438"/>
            <a:ext cx="642937" cy="785812"/>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2" name="Left-Right Arrow 11"/>
          <p:cNvSpPr/>
          <p:nvPr/>
        </p:nvSpPr>
        <p:spPr bwMode="auto">
          <a:xfrm rot="1030336">
            <a:off x="1763084" y="5100587"/>
            <a:ext cx="2535238" cy="263525"/>
          </a:xfrm>
          <a:prstGeom prst="leftRightArrow">
            <a:avLst/>
          </a:prstGeom>
          <a:solidFill>
            <a:schemeClr val="accent3"/>
          </a:solidFill>
          <a:ln w="38100" cap="flat" cmpd="sng" algn="ctr">
            <a:solidFill>
              <a:schemeClr val="accent6">
                <a:lumMod val="75000"/>
              </a:schemeClr>
            </a:solidFill>
            <a:prstDash val="solid"/>
            <a:round/>
            <a:headEnd type="none" w="med" len="med"/>
            <a:tailEnd type="none" w="med" len="med"/>
          </a:ln>
          <a:effectLst/>
        </p:spPr>
        <p:txBody>
          <a:bodyPr/>
          <a:lstStyle>
            <a:lvl1pPr>
              <a:spcBef>
                <a:spcPct val="0"/>
              </a:spcBef>
              <a:defRPr sz="2400">
                <a:solidFill>
                  <a:schemeClr val="tx1"/>
                </a:solidFill>
                <a:latin typeface="Times" pitchFamily="18" charset="0"/>
              </a:defRPr>
            </a:lvl1pPr>
            <a:lvl2pPr marL="742950" indent="-285750">
              <a:spcBef>
                <a:spcPct val="0"/>
              </a:spcBef>
              <a:defRPr sz="2400">
                <a:solidFill>
                  <a:schemeClr val="tx1"/>
                </a:solidFill>
                <a:latin typeface="Times" pitchFamily="18" charset="0"/>
              </a:defRPr>
            </a:lvl2pPr>
            <a:lvl3pPr marL="1143000" indent="-228600">
              <a:spcBef>
                <a:spcPct val="0"/>
              </a:spcBef>
              <a:defRPr sz="2400">
                <a:solidFill>
                  <a:schemeClr val="tx1"/>
                </a:solidFill>
                <a:latin typeface="Times" pitchFamily="18" charset="0"/>
              </a:defRPr>
            </a:lvl3pPr>
            <a:lvl4pPr marL="1600200" indent="-228600">
              <a:spcBef>
                <a:spcPct val="0"/>
              </a:spcBef>
              <a:defRPr sz="2400">
                <a:solidFill>
                  <a:schemeClr val="tx1"/>
                </a:solidFill>
                <a:latin typeface="Times" pitchFamily="18" charset="0"/>
              </a:defRPr>
            </a:lvl4pPr>
            <a:lvl5pPr marL="2057400" indent="-22860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buClrTx/>
              <a:buFontTx/>
              <a:buNone/>
            </a:pPr>
            <a:endParaRPr lang="en-GB" altLang="en-US" sz="1400" smtClean="0">
              <a:solidFill>
                <a:srgbClr val="000000"/>
              </a:solidFill>
              <a:latin typeface="Times New Roman" pitchFamily="18" charset="0"/>
            </a:endParaRPr>
          </a:p>
        </p:txBody>
      </p:sp>
      <p:sp>
        <p:nvSpPr>
          <p:cNvPr id="13" name="Left-Right Arrow 12"/>
          <p:cNvSpPr/>
          <p:nvPr/>
        </p:nvSpPr>
        <p:spPr bwMode="auto">
          <a:xfrm rot="20314368">
            <a:off x="4432300" y="5129213"/>
            <a:ext cx="1135063" cy="230187"/>
          </a:xfrm>
          <a:prstGeom prst="leftRightArrow">
            <a:avLst/>
          </a:prstGeom>
          <a:solidFill>
            <a:schemeClr val="accent3"/>
          </a:solidFill>
          <a:ln w="38100" cap="flat" cmpd="sng" algn="ctr">
            <a:solidFill>
              <a:schemeClr val="accent6">
                <a:lumMod val="75000"/>
              </a:schemeClr>
            </a:solidFill>
            <a:prstDash val="solid"/>
            <a:round/>
            <a:headEnd type="none" w="med" len="med"/>
            <a:tailEnd type="none" w="med" len="med"/>
          </a:ln>
          <a:effectLst/>
        </p:spPr>
        <p:txBody>
          <a:bodyPr/>
          <a:lstStyle>
            <a:lvl1pPr>
              <a:spcBef>
                <a:spcPct val="0"/>
              </a:spcBef>
              <a:defRPr sz="2400">
                <a:solidFill>
                  <a:schemeClr val="tx1"/>
                </a:solidFill>
                <a:latin typeface="Times" pitchFamily="18" charset="0"/>
              </a:defRPr>
            </a:lvl1pPr>
            <a:lvl2pPr marL="742950" indent="-285750">
              <a:spcBef>
                <a:spcPct val="0"/>
              </a:spcBef>
              <a:defRPr sz="2400">
                <a:solidFill>
                  <a:schemeClr val="tx1"/>
                </a:solidFill>
                <a:latin typeface="Times" pitchFamily="18" charset="0"/>
              </a:defRPr>
            </a:lvl2pPr>
            <a:lvl3pPr marL="1143000" indent="-228600">
              <a:spcBef>
                <a:spcPct val="0"/>
              </a:spcBef>
              <a:defRPr sz="2400">
                <a:solidFill>
                  <a:schemeClr val="tx1"/>
                </a:solidFill>
                <a:latin typeface="Times" pitchFamily="18" charset="0"/>
              </a:defRPr>
            </a:lvl3pPr>
            <a:lvl4pPr marL="1600200" indent="-228600">
              <a:spcBef>
                <a:spcPct val="0"/>
              </a:spcBef>
              <a:defRPr sz="2400">
                <a:solidFill>
                  <a:schemeClr val="tx1"/>
                </a:solidFill>
                <a:latin typeface="Times" pitchFamily="18" charset="0"/>
              </a:defRPr>
            </a:lvl4pPr>
            <a:lvl5pPr marL="2057400" indent="-22860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buClrTx/>
              <a:buFontTx/>
              <a:buNone/>
            </a:pPr>
            <a:endParaRPr lang="en-GB" altLang="en-US" sz="1400" smtClean="0">
              <a:solidFill>
                <a:srgbClr val="000000"/>
              </a:solidFill>
              <a:latin typeface="Times New Roman" pitchFamily="18" charset="0"/>
            </a:endParaRPr>
          </a:p>
        </p:txBody>
      </p:sp>
      <p:sp>
        <p:nvSpPr>
          <p:cNvPr id="14" name="Left-Right Arrow 13"/>
          <p:cNvSpPr/>
          <p:nvPr/>
        </p:nvSpPr>
        <p:spPr bwMode="auto">
          <a:xfrm rot="21335673">
            <a:off x="4506913" y="5422900"/>
            <a:ext cx="1704975" cy="244475"/>
          </a:xfrm>
          <a:prstGeom prst="leftRightArrow">
            <a:avLst/>
          </a:prstGeom>
          <a:solidFill>
            <a:schemeClr val="accent3"/>
          </a:solidFill>
          <a:ln w="38100" cap="flat" cmpd="sng" algn="ctr">
            <a:solidFill>
              <a:schemeClr val="accent6">
                <a:lumMod val="75000"/>
              </a:schemeClr>
            </a:solidFill>
            <a:prstDash val="solid"/>
            <a:round/>
            <a:headEnd type="none" w="med" len="med"/>
            <a:tailEnd type="none" w="med" len="med"/>
          </a:ln>
          <a:effectLst/>
        </p:spPr>
        <p:txBody>
          <a:bodyPr/>
          <a:lstStyle>
            <a:lvl1pPr>
              <a:spcBef>
                <a:spcPct val="0"/>
              </a:spcBef>
              <a:defRPr sz="2400">
                <a:solidFill>
                  <a:schemeClr val="tx1"/>
                </a:solidFill>
                <a:latin typeface="Times" pitchFamily="18" charset="0"/>
              </a:defRPr>
            </a:lvl1pPr>
            <a:lvl2pPr marL="742950" indent="-285750">
              <a:spcBef>
                <a:spcPct val="0"/>
              </a:spcBef>
              <a:defRPr sz="2400">
                <a:solidFill>
                  <a:schemeClr val="tx1"/>
                </a:solidFill>
                <a:latin typeface="Times" pitchFamily="18" charset="0"/>
              </a:defRPr>
            </a:lvl2pPr>
            <a:lvl3pPr marL="1143000" indent="-228600">
              <a:spcBef>
                <a:spcPct val="0"/>
              </a:spcBef>
              <a:defRPr sz="2400">
                <a:solidFill>
                  <a:schemeClr val="tx1"/>
                </a:solidFill>
                <a:latin typeface="Times" pitchFamily="18" charset="0"/>
              </a:defRPr>
            </a:lvl3pPr>
            <a:lvl4pPr marL="1600200" indent="-228600">
              <a:spcBef>
                <a:spcPct val="0"/>
              </a:spcBef>
              <a:defRPr sz="2400">
                <a:solidFill>
                  <a:schemeClr val="tx1"/>
                </a:solidFill>
                <a:latin typeface="Times" pitchFamily="18" charset="0"/>
              </a:defRPr>
            </a:lvl4pPr>
            <a:lvl5pPr marL="2057400" indent="-22860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buClrTx/>
              <a:buFontTx/>
              <a:buNone/>
            </a:pPr>
            <a:endParaRPr lang="en-GB" altLang="en-US" sz="1400" smtClean="0">
              <a:solidFill>
                <a:srgbClr val="000000"/>
              </a:solidFill>
              <a:latin typeface="Times New Roman" pitchFamily="18" charset="0"/>
            </a:endParaRPr>
          </a:p>
        </p:txBody>
      </p:sp>
      <p:sp>
        <p:nvSpPr>
          <p:cNvPr id="15" name="Left-Right Arrow 14"/>
          <p:cNvSpPr/>
          <p:nvPr/>
        </p:nvSpPr>
        <p:spPr bwMode="auto">
          <a:xfrm>
            <a:off x="4500563" y="5715000"/>
            <a:ext cx="1711325" cy="219075"/>
          </a:xfrm>
          <a:prstGeom prst="leftRightArrow">
            <a:avLst/>
          </a:prstGeom>
          <a:solidFill>
            <a:schemeClr val="accent3"/>
          </a:solidFill>
          <a:ln w="38100" cap="flat" cmpd="sng" algn="ctr">
            <a:solidFill>
              <a:schemeClr val="accent6">
                <a:lumMod val="75000"/>
              </a:schemeClr>
            </a:solidFill>
            <a:prstDash val="solid"/>
            <a:round/>
            <a:headEnd type="none" w="med" len="med"/>
            <a:tailEnd type="none" w="med" len="med"/>
          </a:ln>
          <a:effectLst/>
        </p:spPr>
        <p:txBody>
          <a:bodyPr/>
          <a:lstStyle>
            <a:lvl1pPr>
              <a:spcBef>
                <a:spcPct val="0"/>
              </a:spcBef>
              <a:defRPr sz="2400">
                <a:solidFill>
                  <a:schemeClr val="tx1"/>
                </a:solidFill>
                <a:latin typeface="Times" pitchFamily="18" charset="0"/>
              </a:defRPr>
            </a:lvl1pPr>
            <a:lvl2pPr marL="742950" indent="-285750">
              <a:spcBef>
                <a:spcPct val="0"/>
              </a:spcBef>
              <a:defRPr sz="2400">
                <a:solidFill>
                  <a:schemeClr val="tx1"/>
                </a:solidFill>
                <a:latin typeface="Times" pitchFamily="18" charset="0"/>
              </a:defRPr>
            </a:lvl2pPr>
            <a:lvl3pPr marL="1143000" indent="-228600">
              <a:spcBef>
                <a:spcPct val="0"/>
              </a:spcBef>
              <a:defRPr sz="2400">
                <a:solidFill>
                  <a:schemeClr val="tx1"/>
                </a:solidFill>
                <a:latin typeface="Times" pitchFamily="18" charset="0"/>
              </a:defRPr>
            </a:lvl3pPr>
            <a:lvl4pPr marL="1600200" indent="-228600">
              <a:spcBef>
                <a:spcPct val="0"/>
              </a:spcBef>
              <a:defRPr sz="2400">
                <a:solidFill>
                  <a:schemeClr val="tx1"/>
                </a:solidFill>
                <a:latin typeface="Times" pitchFamily="18" charset="0"/>
              </a:defRPr>
            </a:lvl4pPr>
            <a:lvl5pPr marL="2057400" indent="-22860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buClrTx/>
              <a:buFontTx/>
              <a:buNone/>
            </a:pPr>
            <a:endParaRPr lang="en-GB" altLang="en-US" sz="1400" smtClean="0">
              <a:solidFill>
                <a:srgbClr val="000000"/>
              </a:solidFill>
              <a:latin typeface="Times New Roman" pitchFamily="18" charset="0"/>
            </a:endParaRPr>
          </a:p>
        </p:txBody>
      </p:sp>
      <p:sp>
        <p:nvSpPr>
          <p:cNvPr id="16" name="Left-Right Arrow 15"/>
          <p:cNvSpPr/>
          <p:nvPr/>
        </p:nvSpPr>
        <p:spPr bwMode="auto">
          <a:xfrm rot="393868">
            <a:off x="4438650" y="5992813"/>
            <a:ext cx="1135063" cy="230187"/>
          </a:xfrm>
          <a:prstGeom prst="leftRightArrow">
            <a:avLst/>
          </a:prstGeom>
          <a:solidFill>
            <a:schemeClr val="accent3"/>
          </a:solidFill>
          <a:ln w="38100" cap="flat" cmpd="sng" algn="ctr">
            <a:solidFill>
              <a:schemeClr val="accent6">
                <a:lumMod val="75000"/>
              </a:schemeClr>
            </a:solidFill>
            <a:prstDash val="solid"/>
            <a:round/>
            <a:headEnd type="none" w="med" len="med"/>
            <a:tailEnd type="none" w="med" len="med"/>
          </a:ln>
          <a:effectLst/>
        </p:spPr>
        <p:txBody>
          <a:bodyPr/>
          <a:lstStyle>
            <a:lvl1pPr>
              <a:spcBef>
                <a:spcPct val="0"/>
              </a:spcBef>
              <a:defRPr sz="2400">
                <a:solidFill>
                  <a:schemeClr val="tx1"/>
                </a:solidFill>
                <a:latin typeface="Times" pitchFamily="18" charset="0"/>
              </a:defRPr>
            </a:lvl1pPr>
            <a:lvl2pPr marL="742950" indent="-285750">
              <a:spcBef>
                <a:spcPct val="0"/>
              </a:spcBef>
              <a:defRPr sz="2400">
                <a:solidFill>
                  <a:schemeClr val="tx1"/>
                </a:solidFill>
                <a:latin typeface="Times" pitchFamily="18" charset="0"/>
              </a:defRPr>
            </a:lvl2pPr>
            <a:lvl3pPr marL="1143000" indent="-228600">
              <a:spcBef>
                <a:spcPct val="0"/>
              </a:spcBef>
              <a:defRPr sz="2400">
                <a:solidFill>
                  <a:schemeClr val="tx1"/>
                </a:solidFill>
                <a:latin typeface="Times" pitchFamily="18" charset="0"/>
              </a:defRPr>
            </a:lvl3pPr>
            <a:lvl4pPr marL="1600200" indent="-228600">
              <a:spcBef>
                <a:spcPct val="0"/>
              </a:spcBef>
              <a:defRPr sz="2400">
                <a:solidFill>
                  <a:schemeClr val="tx1"/>
                </a:solidFill>
                <a:latin typeface="Times" pitchFamily="18" charset="0"/>
              </a:defRPr>
            </a:lvl4pPr>
            <a:lvl5pPr marL="2057400" indent="-22860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buClrTx/>
              <a:buFontTx/>
              <a:buNone/>
            </a:pPr>
            <a:endParaRPr lang="en-GB" altLang="en-US" sz="1400" smtClean="0">
              <a:solidFill>
                <a:srgbClr val="000000"/>
              </a:solidFill>
              <a:latin typeface="Times New Roman" pitchFamily="18" charset="0"/>
            </a:endParaRPr>
          </a:p>
        </p:txBody>
      </p:sp>
      <p:pic>
        <p:nvPicPr>
          <p:cNvPr id="139282" name="Picture 15" descr="Spruit langs Kentuck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25" y="4872038"/>
            <a:ext cx="1123950"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Left-Right Arrow 17"/>
          <p:cNvSpPr/>
          <p:nvPr/>
        </p:nvSpPr>
        <p:spPr bwMode="auto">
          <a:xfrm>
            <a:off x="6934200" y="5446713"/>
            <a:ext cx="1066800" cy="244475"/>
          </a:xfrm>
          <a:prstGeom prst="leftRightArrow">
            <a:avLst/>
          </a:prstGeom>
          <a:solidFill>
            <a:schemeClr val="accent3"/>
          </a:solidFill>
          <a:ln w="38100" cap="flat" cmpd="sng" algn="ctr">
            <a:solidFill>
              <a:schemeClr val="accent6">
                <a:lumMod val="75000"/>
              </a:schemeClr>
            </a:solidFill>
            <a:prstDash val="solid"/>
            <a:round/>
            <a:headEnd type="none" w="med" len="med"/>
            <a:tailEnd type="none" w="med" len="med"/>
          </a:ln>
          <a:effectLst/>
        </p:spPr>
        <p:txBody>
          <a:bodyPr/>
          <a:lstStyle>
            <a:lvl1pPr>
              <a:spcBef>
                <a:spcPct val="0"/>
              </a:spcBef>
              <a:defRPr sz="2400">
                <a:solidFill>
                  <a:schemeClr val="tx1"/>
                </a:solidFill>
                <a:latin typeface="Times" pitchFamily="18" charset="0"/>
              </a:defRPr>
            </a:lvl1pPr>
            <a:lvl2pPr marL="742950" indent="-285750">
              <a:spcBef>
                <a:spcPct val="0"/>
              </a:spcBef>
              <a:defRPr sz="2400">
                <a:solidFill>
                  <a:schemeClr val="tx1"/>
                </a:solidFill>
                <a:latin typeface="Times" pitchFamily="18" charset="0"/>
              </a:defRPr>
            </a:lvl2pPr>
            <a:lvl3pPr marL="1143000" indent="-228600">
              <a:spcBef>
                <a:spcPct val="0"/>
              </a:spcBef>
              <a:defRPr sz="2400">
                <a:solidFill>
                  <a:schemeClr val="tx1"/>
                </a:solidFill>
                <a:latin typeface="Times" pitchFamily="18" charset="0"/>
              </a:defRPr>
            </a:lvl3pPr>
            <a:lvl4pPr marL="1600200" indent="-228600">
              <a:spcBef>
                <a:spcPct val="0"/>
              </a:spcBef>
              <a:defRPr sz="2400">
                <a:solidFill>
                  <a:schemeClr val="tx1"/>
                </a:solidFill>
                <a:latin typeface="Times" pitchFamily="18" charset="0"/>
              </a:defRPr>
            </a:lvl4pPr>
            <a:lvl5pPr marL="2057400" indent="-22860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buClrTx/>
              <a:buFontTx/>
              <a:buNone/>
            </a:pPr>
            <a:endParaRPr lang="en-GB" altLang="en-US" sz="1400" smtClean="0">
              <a:solidFill>
                <a:srgbClr val="000000"/>
              </a:solidFill>
              <a:latin typeface="Times New Roman" pitchFamily="18" charset="0"/>
            </a:endParaRPr>
          </a:p>
        </p:txBody>
      </p:sp>
      <p:pic>
        <p:nvPicPr>
          <p:cNvPr id="139284" name="Picture 14" descr="Fish River tar road intac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8125" y="5751513"/>
            <a:ext cx="1093788"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692123" y="4084641"/>
            <a:ext cx="2028852" cy="342897"/>
          </a:xfrm>
          <a:prstGeom prst="rect">
            <a:avLst/>
          </a:prstGeom>
          <a:solidFill>
            <a:srgbClr val="FFFF00"/>
          </a:solidFill>
          <a:effectLst>
            <a:softEdge rad="31750"/>
          </a:effectLst>
        </p:spPr>
        <p:txBody>
          <a:bodyPr>
            <a:spAutoFit/>
          </a:bodyPr>
          <a:lstStyle>
            <a:lvl1pPr>
              <a:spcBef>
                <a:spcPct val="0"/>
              </a:spcBef>
              <a:defRPr sz="2400">
                <a:solidFill>
                  <a:schemeClr val="tx1"/>
                </a:solidFill>
                <a:latin typeface="Times" pitchFamily="18" charset="0"/>
              </a:defRPr>
            </a:lvl1pPr>
            <a:lvl2pPr marL="742950" indent="-285750">
              <a:spcBef>
                <a:spcPct val="0"/>
              </a:spcBef>
              <a:defRPr sz="2400">
                <a:solidFill>
                  <a:schemeClr val="tx1"/>
                </a:solidFill>
                <a:latin typeface="Times" pitchFamily="18" charset="0"/>
              </a:defRPr>
            </a:lvl2pPr>
            <a:lvl3pPr marL="1143000" indent="-228600">
              <a:spcBef>
                <a:spcPct val="0"/>
              </a:spcBef>
              <a:defRPr sz="2400">
                <a:solidFill>
                  <a:schemeClr val="tx1"/>
                </a:solidFill>
                <a:latin typeface="Times" pitchFamily="18" charset="0"/>
              </a:defRPr>
            </a:lvl3pPr>
            <a:lvl4pPr marL="1600200" indent="-228600">
              <a:spcBef>
                <a:spcPct val="0"/>
              </a:spcBef>
              <a:defRPr sz="2400">
                <a:solidFill>
                  <a:schemeClr val="tx1"/>
                </a:solidFill>
                <a:latin typeface="Times" pitchFamily="18" charset="0"/>
              </a:defRPr>
            </a:lvl4pPr>
            <a:lvl5pPr marL="2057400" indent="-22860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buClrTx/>
              <a:buFontTx/>
              <a:buNone/>
            </a:pPr>
            <a:r>
              <a:rPr lang="en-US" altLang="en-US" sz="1400" smtClean="0">
                <a:solidFill>
                  <a:srgbClr val="760000"/>
                </a:solidFill>
                <a:latin typeface="Arial" charset="0"/>
              </a:rPr>
              <a:t>Global Centres</a:t>
            </a:r>
          </a:p>
        </p:txBody>
      </p:sp>
      <p:sp>
        <p:nvSpPr>
          <p:cNvPr id="21" name="TextBox 20"/>
          <p:cNvSpPr txBox="1"/>
          <p:nvPr/>
        </p:nvSpPr>
        <p:spPr>
          <a:xfrm>
            <a:off x="7689850" y="3795868"/>
            <a:ext cx="1447800" cy="816912"/>
          </a:xfrm>
          <a:prstGeom prst="rect">
            <a:avLst/>
          </a:prstGeom>
          <a:solidFill>
            <a:srgbClr val="FFFF00"/>
          </a:solidFill>
          <a:effectLst>
            <a:softEdge rad="31750"/>
          </a:effectLst>
        </p:spPr>
        <p:txBody>
          <a:bodyPr>
            <a:spAutoFit/>
          </a:bodyPr>
          <a:lstStyle>
            <a:lvl1pPr>
              <a:spcBef>
                <a:spcPct val="0"/>
              </a:spcBef>
              <a:defRPr sz="2400">
                <a:solidFill>
                  <a:schemeClr val="tx1"/>
                </a:solidFill>
                <a:latin typeface="Times" pitchFamily="18" charset="0"/>
              </a:defRPr>
            </a:lvl1pPr>
            <a:lvl2pPr marL="742950" indent="-285750">
              <a:spcBef>
                <a:spcPct val="0"/>
              </a:spcBef>
              <a:defRPr sz="2400">
                <a:solidFill>
                  <a:schemeClr val="tx1"/>
                </a:solidFill>
                <a:latin typeface="Times" pitchFamily="18" charset="0"/>
              </a:defRPr>
            </a:lvl2pPr>
            <a:lvl3pPr marL="1143000" indent="-228600">
              <a:spcBef>
                <a:spcPct val="0"/>
              </a:spcBef>
              <a:defRPr sz="2400">
                <a:solidFill>
                  <a:schemeClr val="tx1"/>
                </a:solidFill>
                <a:latin typeface="Times" pitchFamily="18" charset="0"/>
              </a:defRPr>
            </a:lvl3pPr>
            <a:lvl4pPr marL="1600200" indent="-228600">
              <a:spcBef>
                <a:spcPct val="0"/>
              </a:spcBef>
              <a:defRPr sz="2400">
                <a:solidFill>
                  <a:schemeClr val="tx1"/>
                </a:solidFill>
                <a:latin typeface="Times" pitchFamily="18" charset="0"/>
              </a:defRPr>
            </a:lvl4pPr>
            <a:lvl5pPr marL="2057400" indent="-22860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buClrTx/>
              <a:buFontTx/>
              <a:buNone/>
            </a:pPr>
            <a:r>
              <a:rPr lang="en-US" altLang="en-US" sz="1200" b="1" dirty="0" smtClean="0">
                <a:solidFill>
                  <a:srgbClr val="760000"/>
                </a:solidFill>
                <a:latin typeface="Calibri" pitchFamily="34" charset="0"/>
              </a:rPr>
              <a:t>User communities, including Disaster Management authorities</a:t>
            </a:r>
          </a:p>
        </p:txBody>
      </p:sp>
      <p:sp>
        <p:nvSpPr>
          <p:cNvPr id="22" name="TextBox 21"/>
          <p:cNvSpPr txBox="1"/>
          <p:nvPr/>
        </p:nvSpPr>
        <p:spPr>
          <a:xfrm>
            <a:off x="5656270" y="4084641"/>
            <a:ext cx="1357322" cy="307777"/>
          </a:xfrm>
          <a:prstGeom prst="rect">
            <a:avLst/>
          </a:prstGeom>
          <a:solidFill>
            <a:srgbClr val="FFFF00"/>
          </a:solidFill>
          <a:effectLst>
            <a:softEdge rad="31750"/>
          </a:effectLst>
        </p:spPr>
        <p:txBody>
          <a:bodyPr>
            <a:spAutoFit/>
          </a:bodyPr>
          <a:lstStyle>
            <a:lvl1pPr>
              <a:spcBef>
                <a:spcPct val="0"/>
              </a:spcBef>
              <a:defRPr sz="2400">
                <a:solidFill>
                  <a:schemeClr val="tx1"/>
                </a:solidFill>
                <a:latin typeface="Times" pitchFamily="18" charset="0"/>
              </a:defRPr>
            </a:lvl1pPr>
            <a:lvl2pPr marL="742950" indent="-285750">
              <a:spcBef>
                <a:spcPct val="0"/>
              </a:spcBef>
              <a:defRPr sz="2400">
                <a:solidFill>
                  <a:schemeClr val="tx1"/>
                </a:solidFill>
                <a:latin typeface="Times" pitchFamily="18" charset="0"/>
              </a:defRPr>
            </a:lvl2pPr>
            <a:lvl3pPr marL="1143000" indent="-228600">
              <a:spcBef>
                <a:spcPct val="0"/>
              </a:spcBef>
              <a:defRPr sz="2400">
                <a:solidFill>
                  <a:schemeClr val="tx1"/>
                </a:solidFill>
                <a:latin typeface="Times" pitchFamily="18" charset="0"/>
              </a:defRPr>
            </a:lvl3pPr>
            <a:lvl4pPr marL="1600200" indent="-228600">
              <a:spcBef>
                <a:spcPct val="0"/>
              </a:spcBef>
              <a:defRPr sz="2400">
                <a:solidFill>
                  <a:schemeClr val="tx1"/>
                </a:solidFill>
                <a:latin typeface="Times" pitchFamily="18" charset="0"/>
              </a:defRPr>
            </a:lvl4pPr>
            <a:lvl5pPr marL="2057400" indent="-22860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buClrTx/>
              <a:buFontTx/>
              <a:buNone/>
            </a:pPr>
            <a:r>
              <a:rPr lang="en-US" altLang="en-US" sz="1400" smtClean="0">
                <a:solidFill>
                  <a:srgbClr val="760000"/>
                </a:solidFill>
                <a:latin typeface="Arial" charset="0"/>
              </a:rPr>
              <a:t>NMCs</a:t>
            </a:r>
          </a:p>
        </p:txBody>
      </p:sp>
      <p:sp>
        <p:nvSpPr>
          <p:cNvPr id="23" name="TextBox 22"/>
          <p:cNvSpPr txBox="1"/>
          <p:nvPr/>
        </p:nvSpPr>
        <p:spPr>
          <a:xfrm>
            <a:off x="3570281" y="4084641"/>
            <a:ext cx="1643073" cy="307777"/>
          </a:xfrm>
          <a:prstGeom prst="rect">
            <a:avLst/>
          </a:prstGeom>
          <a:solidFill>
            <a:srgbClr val="FFFF00"/>
          </a:solidFill>
          <a:effectLst>
            <a:softEdge rad="31750"/>
          </a:effectLst>
        </p:spPr>
        <p:txBody>
          <a:bodyPr>
            <a:spAutoFit/>
          </a:bodyPr>
          <a:lstStyle>
            <a:lvl1pPr>
              <a:spcBef>
                <a:spcPct val="0"/>
              </a:spcBef>
              <a:defRPr sz="2400">
                <a:solidFill>
                  <a:schemeClr val="tx1"/>
                </a:solidFill>
                <a:latin typeface="Times" pitchFamily="18" charset="0"/>
              </a:defRPr>
            </a:lvl1pPr>
            <a:lvl2pPr marL="742950" indent="-285750">
              <a:spcBef>
                <a:spcPct val="0"/>
              </a:spcBef>
              <a:defRPr sz="2400">
                <a:solidFill>
                  <a:schemeClr val="tx1"/>
                </a:solidFill>
                <a:latin typeface="Times" pitchFamily="18" charset="0"/>
              </a:defRPr>
            </a:lvl2pPr>
            <a:lvl3pPr marL="1143000" indent="-228600">
              <a:spcBef>
                <a:spcPct val="0"/>
              </a:spcBef>
              <a:defRPr sz="2400">
                <a:solidFill>
                  <a:schemeClr val="tx1"/>
                </a:solidFill>
                <a:latin typeface="Times" pitchFamily="18" charset="0"/>
              </a:defRPr>
            </a:lvl3pPr>
            <a:lvl4pPr marL="1600200" indent="-228600">
              <a:spcBef>
                <a:spcPct val="0"/>
              </a:spcBef>
              <a:defRPr sz="2400">
                <a:solidFill>
                  <a:schemeClr val="tx1"/>
                </a:solidFill>
                <a:latin typeface="Times" pitchFamily="18" charset="0"/>
              </a:defRPr>
            </a:lvl4pPr>
            <a:lvl5pPr marL="2057400" indent="-228600">
              <a:spcBef>
                <a:spcPct val="0"/>
              </a:spcBef>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buClrTx/>
              <a:buFontTx/>
              <a:buNone/>
            </a:pPr>
            <a:r>
              <a:rPr lang="en-US" altLang="en-US" sz="1400" smtClean="0">
                <a:solidFill>
                  <a:srgbClr val="760000"/>
                </a:solidFill>
                <a:latin typeface="Arial" charset="0"/>
              </a:rPr>
              <a:t>RSMC Pretoria</a:t>
            </a:r>
          </a:p>
        </p:txBody>
      </p:sp>
      <p:sp>
        <p:nvSpPr>
          <p:cNvPr id="139297" name="Rectangle 33"/>
          <p:cNvSpPr>
            <a:spLocks noChangeArrowheads="1"/>
          </p:cNvSpPr>
          <p:nvPr/>
        </p:nvSpPr>
        <p:spPr bwMode="auto">
          <a:xfrm>
            <a:off x="250825" y="188913"/>
            <a:ext cx="871378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0"/>
              </a:spcBef>
              <a:defRPr sz="3000">
                <a:solidFill>
                  <a:schemeClr val="tx2"/>
                </a:solidFill>
                <a:latin typeface="Arial" charset="0"/>
              </a:defRPr>
            </a:lvl1pPr>
            <a:lvl2pPr>
              <a:spcBef>
                <a:spcPct val="0"/>
              </a:spcBef>
              <a:defRPr sz="3000">
                <a:solidFill>
                  <a:schemeClr val="tx2"/>
                </a:solidFill>
                <a:latin typeface="Arial" charset="0"/>
              </a:defRPr>
            </a:lvl2pPr>
            <a:lvl3pPr>
              <a:spcBef>
                <a:spcPct val="0"/>
              </a:spcBef>
              <a:defRPr sz="3000">
                <a:solidFill>
                  <a:schemeClr val="tx2"/>
                </a:solidFill>
                <a:latin typeface="Arial" charset="0"/>
              </a:defRPr>
            </a:lvl3pPr>
            <a:lvl4pPr>
              <a:spcBef>
                <a:spcPct val="0"/>
              </a:spcBef>
              <a:defRPr sz="3000">
                <a:solidFill>
                  <a:schemeClr val="tx2"/>
                </a:solidFill>
                <a:latin typeface="Arial" charset="0"/>
              </a:defRPr>
            </a:lvl4pPr>
            <a:lvl5pPr>
              <a:spcBef>
                <a:spcPct val="0"/>
              </a:spcBef>
              <a:defRPr sz="3000">
                <a:solidFill>
                  <a:schemeClr val="tx2"/>
                </a:solidFill>
                <a:latin typeface="Arial" charset="0"/>
              </a:defRPr>
            </a:lvl5pPr>
            <a:lvl6pPr marL="457200" eaLnBrk="0" fontAlgn="base" hangingPunct="0">
              <a:spcBef>
                <a:spcPct val="0"/>
              </a:spcBef>
              <a:spcAft>
                <a:spcPct val="0"/>
              </a:spcAft>
              <a:defRPr sz="3000">
                <a:solidFill>
                  <a:schemeClr val="tx2"/>
                </a:solidFill>
                <a:latin typeface="Arial" charset="0"/>
              </a:defRPr>
            </a:lvl6pPr>
            <a:lvl7pPr marL="914400" eaLnBrk="0" fontAlgn="base" hangingPunct="0">
              <a:spcBef>
                <a:spcPct val="0"/>
              </a:spcBef>
              <a:spcAft>
                <a:spcPct val="0"/>
              </a:spcAft>
              <a:defRPr sz="3000">
                <a:solidFill>
                  <a:schemeClr val="tx2"/>
                </a:solidFill>
                <a:latin typeface="Arial" charset="0"/>
              </a:defRPr>
            </a:lvl7pPr>
            <a:lvl8pPr marL="1371600" eaLnBrk="0" fontAlgn="base" hangingPunct="0">
              <a:spcBef>
                <a:spcPct val="0"/>
              </a:spcBef>
              <a:spcAft>
                <a:spcPct val="0"/>
              </a:spcAft>
              <a:defRPr sz="3000">
                <a:solidFill>
                  <a:schemeClr val="tx2"/>
                </a:solidFill>
                <a:latin typeface="Arial" charset="0"/>
              </a:defRPr>
            </a:lvl8pPr>
            <a:lvl9pPr marL="1828800" eaLnBrk="0" fontAlgn="base" hangingPunct="0">
              <a:spcBef>
                <a:spcPct val="0"/>
              </a:spcBef>
              <a:spcAft>
                <a:spcPct val="0"/>
              </a:spcAft>
              <a:defRPr sz="3000">
                <a:solidFill>
                  <a:schemeClr val="tx2"/>
                </a:solidFill>
                <a:latin typeface="Arial" charset="0"/>
              </a:defRPr>
            </a:lvl9pPr>
          </a:lstStyle>
          <a:p>
            <a:pPr>
              <a:buClrTx/>
              <a:buFontTx/>
              <a:buNone/>
            </a:pPr>
            <a:r>
              <a:rPr lang="en-US" altLang="en-US" sz="2800" b="1" smtClean="0">
                <a:solidFill>
                  <a:srgbClr val="000000"/>
                </a:solidFill>
              </a:rPr>
              <a:t>SWFDP Cascading Forecasting Process </a:t>
            </a:r>
            <a:r>
              <a:rPr lang="en-GB" altLang="en-US" b="1" smtClean="0">
                <a:solidFill>
                  <a:srgbClr val="000000"/>
                </a:solidFill>
              </a:rPr>
              <a:t>–</a:t>
            </a:r>
            <a:r>
              <a:rPr lang="en-GB" altLang="en-US" b="1" smtClean="0">
                <a:solidFill>
                  <a:srgbClr val="333399"/>
                </a:solidFill>
              </a:rPr>
              <a:t> </a:t>
            </a:r>
            <a:br>
              <a:rPr lang="en-GB" altLang="en-US" b="1" smtClean="0">
                <a:solidFill>
                  <a:srgbClr val="333399"/>
                </a:solidFill>
              </a:rPr>
            </a:br>
            <a:r>
              <a:rPr lang="en-GB" altLang="en-US" sz="2600" b="1" smtClean="0">
                <a:solidFill>
                  <a:srgbClr val="333399"/>
                </a:solidFill>
              </a:rPr>
              <a:t>efficient delivery of GDPFS</a:t>
            </a:r>
            <a:endParaRPr lang="en-US" altLang="en-US" sz="2600" b="1" smtClean="0">
              <a:solidFill>
                <a:srgbClr val="333399"/>
              </a:solidFill>
            </a:endParaRPr>
          </a:p>
        </p:txBody>
      </p:sp>
    </p:spTree>
    <p:extLst>
      <p:ext uri="{BB962C8B-B14F-4D97-AF65-F5344CB8AC3E}">
        <p14:creationId xmlns:p14="http://schemas.microsoft.com/office/powerpoint/2010/main" val="6042093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10492" y="24475"/>
            <a:ext cx="8713788" cy="11709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342900" indent="-342900" algn="ctr">
              <a:spcBef>
                <a:spcPct val="20000"/>
              </a:spcBef>
              <a:buClr>
                <a:srgbClr val="FF9900"/>
              </a:buClr>
              <a:buFont typeface="Wingdings" pitchFamily="2" charset="2"/>
            </a:pPr>
            <a:r>
              <a:rPr lang="en-GB" altLang="en-US" sz="4400" b="1" kern="1200" dirty="0" smtClean="0">
                <a:solidFill>
                  <a:srgbClr val="000066"/>
                </a:solidFill>
                <a:latin typeface="Arial" charset="0"/>
                <a:ea typeface="+mn-ea"/>
                <a:cs typeface="Arial" charset="0"/>
              </a:rPr>
              <a:t>SWFDP </a:t>
            </a:r>
            <a:r>
              <a:rPr lang="en-GB" altLang="en-US" sz="4400" b="1" kern="1200" dirty="0">
                <a:solidFill>
                  <a:srgbClr val="000066"/>
                </a:solidFill>
                <a:latin typeface="Arial" charset="0"/>
                <a:ea typeface="+mn-ea"/>
                <a:cs typeface="Arial" charset="0"/>
              </a:rPr>
              <a:t>Main </a:t>
            </a:r>
            <a:r>
              <a:rPr lang="en-GB" altLang="en-US" sz="4400" b="1" kern="1200" dirty="0" smtClean="0">
                <a:solidFill>
                  <a:srgbClr val="000066"/>
                </a:solidFill>
                <a:latin typeface="Arial" charset="0"/>
                <a:ea typeface="+mn-ea"/>
                <a:cs typeface="Arial" charset="0"/>
              </a:rPr>
              <a:t>Goals</a:t>
            </a:r>
            <a:endParaRPr lang="en-US" altLang="en-US" sz="4400" b="1" kern="1200" dirty="0">
              <a:solidFill>
                <a:srgbClr val="000066"/>
              </a:solidFill>
              <a:latin typeface="Arial" charset="0"/>
              <a:ea typeface="+mn-ea"/>
              <a:cs typeface="Arial" charset="0"/>
            </a:endParaRPr>
          </a:p>
        </p:txBody>
      </p:sp>
      <p:sp>
        <p:nvSpPr>
          <p:cNvPr id="10243" name="Rectangle 5"/>
          <p:cNvSpPr>
            <a:spLocks noChangeArrowheads="1"/>
          </p:cNvSpPr>
          <p:nvPr/>
        </p:nvSpPr>
        <p:spPr bwMode="auto">
          <a:xfrm>
            <a:off x="498508" y="1314450"/>
            <a:ext cx="8280921" cy="554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33400" indent="-533400">
              <a:spcBef>
                <a:spcPct val="20000"/>
              </a:spcBef>
              <a:buChar char="§"/>
              <a:defRPr sz="2800">
                <a:solidFill>
                  <a:schemeClr val="tx1"/>
                </a:solidFill>
                <a:latin typeface="Arial" charset="0"/>
              </a:defRPr>
            </a:lvl1pPr>
            <a:lvl2pPr marL="990600" indent="-533400">
              <a:spcBef>
                <a:spcPct val="20000"/>
              </a:spcBef>
              <a:buChar char="§"/>
              <a:defRPr sz="2800">
                <a:solidFill>
                  <a:schemeClr val="tx1"/>
                </a:solidFill>
                <a:latin typeface="Arial" charset="0"/>
              </a:defRPr>
            </a:lvl2pPr>
            <a:lvl3pPr marL="1371600" indent="-457200">
              <a:spcBef>
                <a:spcPct val="20000"/>
              </a:spcBef>
              <a:buChar char="§"/>
              <a:defRPr sz="2400">
                <a:solidFill>
                  <a:schemeClr val="tx1"/>
                </a:solidFill>
                <a:latin typeface="Arial" charset="0"/>
              </a:defRPr>
            </a:lvl3pPr>
            <a:lvl4pPr marL="1752600" indent="-381000">
              <a:spcBef>
                <a:spcPct val="20000"/>
              </a:spcBef>
              <a:buChar char="§"/>
              <a:defRPr sz="2000">
                <a:solidFill>
                  <a:schemeClr val="tx1"/>
                </a:solidFill>
                <a:latin typeface="Arial" charset="0"/>
              </a:defRPr>
            </a:lvl4pPr>
            <a:lvl5pPr marL="2209800" indent="-381000">
              <a:spcBef>
                <a:spcPct val="20000"/>
              </a:spcBef>
              <a:buChar char="§"/>
              <a:defRPr sz="2000">
                <a:solidFill>
                  <a:schemeClr val="tx1"/>
                </a:solidFill>
                <a:latin typeface="Arial" charset="0"/>
              </a:defRPr>
            </a:lvl5pPr>
            <a:lvl6pPr marL="2667000" indent="-38100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6pPr>
            <a:lvl7pPr marL="3124200" indent="-38100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7pPr>
            <a:lvl8pPr marL="3581400" indent="-38100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8pPr>
            <a:lvl9pPr marL="4038600" indent="-381000" eaLnBrk="0" fontAlgn="base" hangingPunct="0">
              <a:spcBef>
                <a:spcPct val="20000"/>
              </a:spcBef>
              <a:spcAft>
                <a:spcPct val="0"/>
              </a:spcAft>
              <a:buClr>
                <a:srgbClr val="FF9900"/>
              </a:buClr>
              <a:buFont typeface="Wingdings" pitchFamily="2" charset="2"/>
              <a:buChar char="§"/>
              <a:defRPr sz="2000">
                <a:solidFill>
                  <a:schemeClr val="tx1"/>
                </a:solidFill>
                <a:latin typeface="Arial" charset="0"/>
              </a:defRPr>
            </a:lvl9pPr>
          </a:lstStyle>
          <a:p>
            <a:pPr>
              <a:lnSpc>
                <a:spcPct val="90000"/>
              </a:lnSpc>
            </a:pPr>
            <a:r>
              <a:rPr lang="en-GB" altLang="zh-CN" sz="2400" dirty="0">
                <a:ea typeface="SimSun" pitchFamily="2" charset="-122"/>
              </a:rPr>
              <a:t>Implement the WMO</a:t>
            </a:r>
            <a:r>
              <a:rPr lang="en-GB" altLang="zh-CN" sz="2400" dirty="0">
                <a:latin typeface="Times" pitchFamily="18" charset="0"/>
                <a:ea typeface="SimSun" pitchFamily="2" charset="-122"/>
              </a:rPr>
              <a:t>’</a:t>
            </a:r>
            <a:r>
              <a:rPr lang="en-GB" altLang="zh-CN" sz="2400" dirty="0">
                <a:ea typeface="SimSun" pitchFamily="2" charset="-122"/>
              </a:rPr>
              <a:t>s GDPFS three-level system </a:t>
            </a:r>
            <a:r>
              <a:rPr lang="en-GB" altLang="zh-CN" sz="2400" dirty="0">
                <a:latin typeface="Times" pitchFamily="18" charset="0"/>
                <a:ea typeface="SimSun" pitchFamily="2" charset="-122"/>
              </a:rPr>
              <a:t>–</a:t>
            </a:r>
            <a:r>
              <a:rPr lang="en-GB" altLang="zh-CN" sz="2400" dirty="0">
                <a:ea typeface="SimSun" pitchFamily="2" charset="-122"/>
              </a:rPr>
              <a:t> the </a:t>
            </a:r>
            <a:r>
              <a:rPr lang="en-GB" altLang="zh-CN" sz="2400" i="1" dirty="0">
                <a:latin typeface="Times" pitchFamily="18" charset="0"/>
                <a:ea typeface="SimSun" pitchFamily="2" charset="-122"/>
              </a:rPr>
              <a:t>‘</a:t>
            </a:r>
            <a:r>
              <a:rPr lang="en-GB" altLang="zh-CN" sz="2400" i="1" dirty="0">
                <a:ea typeface="SimSun" pitchFamily="2" charset="-122"/>
              </a:rPr>
              <a:t>Cascading Forecasting Process</a:t>
            </a:r>
            <a:r>
              <a:rPr lang="en-GB" altLang="zh-CN" sz="2400" i="1" dirty="0">
                <a:latin typeface="Times" pitchFamily="18" charset="0"/>
                <a:ea typeface="SimSun" pitchFamily="2" charset="-122"/>
              </a:rPr>
              <a:t>’</a:t>
            </a:r>
            <a:r>
              <a:rPr lang="en-GB" altLang="zh-CN" sz="2400" dirty="0">
                <a:ea typeface="SimSun" pitchFamily="2" charset="-122"/>
              </a:rPr>
              <a:t> </a:t>
            </a:r>
          </a:p>
          <a:p>
            <a:pPr lvl="1">
              <a:lnSpc>
                <a:spcPct val="90000"/>
              </a:lnSpc>
              <a:buFont typeface="Wingdings" pitchFamily="2" charset="2"/>
              <a:buChar char="ü"/>
            </a:pPr>
            <a:r>
              <a:rPr lang="en-GB" altLang="zh-CN" sz="2000" dirty="0">
                <a:ea typeface="SimSun" pitchFamily="2" charset="-122"/>
              </a:rPr>
              <a:t>International collaboration among operational centres at global, regional and national levels </a:t>
            </a:r>
          </a:p>
          <a:p>
            <a:pPr lvl="1">
              <a:lnSpc>
                <a:spcPct val="90000"/>
              </a:lnSpc>
              <a:buFont typeface="Wingdings" pitchFamily="2" charset="2"/>
              <a:buChar char="ü"/>
            </a:pPr>
            <a:r>
              <a:rPr lang="en-GB" altLang="zh-CN" sz="2000" dirty="0">
                <a:ea typeface="SimSun" pitchFamily="2" charset="-122"/>
              </a:rPr>
              <a:t>Improve the skill of products from WMO operational centres through feedback and forecast verification </a:t>
            </a:r>
          </a:p>
          <a:p>
            <a:pPr lvl="1">
              <a:lnSpc>
                <a:spcPct val="90000"/>
              </a:lnSpc>
              <a:buFont typeface="Wingdings" pitchFamily="2" charset="2"/>
              <a:buChar char="ü"/>
            </a:pPr>
            <a:r>
              <a:rPr lang="en-GB" altLang="zh-CN" sz="2000" dirty="0">
                <a:ea typeface="SimSun" pitchFamily="2" charset="-122"/>
              </a:rPr>
              <a:t>Continuous learning and modernization </a:t>
            </a:r>
          </a:p>
          <a:p>
            <a:pPr lvl="1">
              <a:lnSpc>
                <a:spcPct val="90000"/>
              </a:lnSpc>
              <a:buFont typeface="Wingdings" pitchFamily="2" charset="2"/>
              <a:buChar char="ü"/>
            </a:pPr>
            <a:r>
              <a:rPr lang="en-GB" altLang="zh-CN" sz="2000" dirty="0">
                <a:ea typeface="SimSun" pitchFamily="2" charset="-122"/>
              </a:rPr>
              <a:t>Address the needs of groups of </a:t>
            </a:r>
            <a:r>
              <a:rPr lang="en-GB" altLang="zh-CN" sz="2000" dirty="0">
                <a:latin typeface="Times" pitchFamily="18" charset="0"/>
                <a:ea typeface="SimSun" pitchFamily="2" charset="-122"/>
              </a:rPr>
              <a:t>“</a:t>
            </a:r>
            <a:r>
              <a:rPr lang="en-GB" altLang="zh-CN" sz="2000" dirty="0">
                <a:ea typeface="SimSun" pitchFamily="2" charset="-122"/>
              </a:rPr>
              <a:t>like-countries</a:t>
            </a:r>
            <a:r>
              <a:rPr lang="en-GB" altLang="zh-CN" sz="2000" dirty="0">
                <a:latin typeface="Times" pitchFamily="18" charset="0"/>
                <a:ea typeface="SimSun" pitchFamily="2" charset="-122"/>
              </a:rPr>
              <a:t>”</a:t>
            </a:r>
            <a:r>
              <a:rPr lang="en-GB" altLang="zh-CN" sz="2000" dirty="0">
                <a:ea typeface="SimSun" pitchFamily="2" charset="-122"/>
              </a:rPr>
              <a:t> </a:t>
            </a:r>
          </a:p>
          <a:p>
            <a:pPr>
              <a:lnSpc>
                <a:spcPct val="90000"/>
              </a:lnSpc>
              <a:buFont typeface="Wingdings" pitchFamily="2" charset="2"/>
              <a:buNone/>
            </a:pPr>
            <a:endParaRPr lang="en-GB" altLang="zh-CN" sz="2000" dirty="0">
              <a:ea typeface="SimSun" pitchFamily="2" charset="-122"/>
            </a:endParaRPr>
          </a:p>
          <a:p>
            <a:pPr>
              <a:lnSpc>
                <a:spcPct val="90000"/>
              </a:lnSpc>
            </a:pPr>
            <a:r>
              <a:rPr lang="en-GB" altLang="zh-CN" sz="2400" dirty="0">
                <a:ea typeface="SimSun" pitchFamily="2" charset="-122"/>
              </a:rPr>
              <a:t>Improve lead-time of Warnings</a:t>
            </a:r>
          </a:p>
          <a:p>
            <a:pPr>
              <a:lnSpc>
                <a:spcPct val="90000"/>
              </a:lnSpc>
            </a:pPr>
            <a:r>
              <a:rPr lang="en-GB" altLang="zh-CN" sz="2400" dirty="0" smtClean="0">
                <a:ea typeface="SimSun" pitchFamily="2" charset="-122"/>
              </a:rPr>
              <a:t>Improve </a:t>
            </a:r>
            <a:r>
              <a:rPr lang="en-GB" altLang="zh-CN" sz="2400" dirty="0">
                <a:ea typeface="SimSun" pitchFamily="2" charset="-122"/>
              </a:rPr>
              <a:t>interaction of NMHSs with their users</a:t>
            </a:r>
          </a:p>
          <a:p>
            <a:pPr>
              <a:lnSpc>
                <a:spcPct val="90000"/>
              </a:lnSpc>
            </a:pPr>
            <a:r>
              <a:rPr lang="en-GB" altLang="zh-CN" sz="2400" dirty="0" smtClean="0">
                <a:ea typeface="SimSun" pitchFamily="2" charset="-122"/>
              </a:rPr>
              <a:t>Identify </a:t>
            </a:r>
            <a:r>
              <a:rPr lang="en-GB" altLang="zh-CN" sz="2400" dirty="0">
                <a:ea typeface="SimSun" pitchFamily="2" charset="-122"/>
              </a:rPr>
              <a:t>areas for improvement and requirements for the WMO Basic Systems</a:t>
            </a:r>
            <a:endParaRPr lang="en-GB" altLang="en-US" sz="2400" dirty="0">
              <a:ea typeface="SimSun" pitchFamily="2" charset="-122"/>
            </a:endParaRPr>
          </a:p>
        </p:txBody>
      </p:sp>
      <p:pic>
        <p:nvPicPr>
          <p:cNvPr id="4" name="Picture 5" descr="wmo2012_en_acronym_whitegold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26988"/>
            <a:ext cx="1222376" cy="122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fld id="{6C8753E8-E3EE-4E79-B06B-8CD0D59CE9C6}" type="slidenum">
              <a:rPr lang="en-US" altLang="en-US" sz="1200" smtClean="0"/>
              <a:pPr/>
              <a:t>5</a:t>
            </a:fld>
            <a:endParaRPr lang="en-US" altLang="en-US" sz="1200" dirty="0" smtClean="0"/>
          </a:p>
        </p:txBody>
      </p:sp>
      <p:sp>
        <p:nvSpPr>
          <p:cNvPr id="11267" name="Text Box 8"/>
          <p:cNvSpPr txBox="1">
            <a:spLocks noChangeArrowheads="1"/>
          </p:cNvSpPr>
          <p:nvPr/>
        </p:nvSpPr>
        <p:spPr bwMode="auto">
          <a:xfrm>
            <a:off x="322139" y="1482952"/>
            <a:ext cx="8821861" cy="4610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5750" indent="-28575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spcBef>
                <a:spcPct val="0"/>
              </a:spcBef>
              <a:spcAft>
                <a:spcPts val="900"/>
              </a:spcAft>
              <a:buFont typeface="Arial" charset="0"/>
              <a:buChar char="•"/>
            </a:pPr>
            <a:r>
              <a:rPr lang="en-US" altLang="en-US" sz="3200" dirty="0">
                <a:solidFill>
                  <a:srgbClr val="0000FF"/>
                </a:solidFill>
                <a:ea typeface="PMingLiU" pitchFamily="18" charset="-120"/>
                <a:cs typeface="Arial" charset="0"/>
              </a:rPr>
              <a:t>Cost effectiveness;</a:t>
            </a:r>
          </a:p>
          <a:p>
            <a:pPr>
              <a:spcBef>
                <a:spcPct val="0"/>
              </a:spcBef>
              <a:spcAft>
                <a:spcPts val="900"/>
              </a:spcAft>
              <a:buFont typeface="Arial" charset="0"/>
              <a:buChar char="•"/>
            </a:pPr>
            <a:r>
              <a:rPr lang="en-US" altLang="en-US" sz="3200" dirty="0">
                <a:solidFill>
                  <a:srgbClr val="0000FF"/>
                </a:solidFill>
                <a:ea typeface="PMingLiU" pitchFamily="18" charset="-120"/>
                <a:cs typeface="Arial" charset="0"/>
              </a:rPr>
              <a:t>Simplicity; </a:t>
            </a:r>
          </a:p>
          <a:p>
            <a:pPr>
              <a:spcBef>
                <a:spcPct val="0"/>
              </a:spcBef>
              <a:spcAft>
                <a:spcPts val="900"/>
              </a:spcAft>
              <a:buFont typeface="Arial" charset="0"/>
              <a:buChar char="•"/>
            </a:pPr>
            <a:r>
              <a:rPr lang="en-US" altLang="en-US" sz="3200" dirty="0">
                <a:solidFill>
                  <a:srgbClr val="0000FF"/>
                </a:solidFill>
                <a:ea typeface="PMingLiU" pitchFamily="18" charset="-120"/>
                <a:cs typeface="Arial" charset="0"/>
              </a:rPr>
              <a:t>NMHSs need </a:t>
            </a:r>
            <a:r>
              <a:rPr lang="en-US" altLang="en-US" sz="3200" dirty="0" smtClean="0">
                <a:solidFill>
                  <a:srgbClr val="0000FF"/>
                </a:solidFill>
                <a:ea typeface="PMingLiU" pitchFamily="18" charset="-120"/>
                <a:cs typeface="Arial" charset="0"/>
              </a:rPr>
              <a:t>good internet </a:t>
            </a:r>
            <a:r>
              <a:rPr lang="en-US" altLang="en-US" sz="3200" dirty="0">
                <a:solidFill>
                  <a:srgbClr val="0000FF"/>
                </a:solidFill>
                <a:ea typeface="PMingLiU" pitchFamily="18" charset="-120"/>
                <a:cs typeface="Arial" charset="0"/>
              </a:rPr>
              <a:t>only; </a:t>
            </a:r>
          </a:p>
          <a:p>
            <a:pPr>
              <a:spcBef>
                <a:spcPct val="0"/>
              </a:spcBef>
              <a:spcAft>
                <a:spcPts val="900"/>
              </a:spcAft>
              <a:buFont typeface="Arial" charset="0"/>
              <a:buChar char="•"/>
            </a:pPr>
            <a:r>
              <a:rPr lang="en-US" altLang="en-US" sz="3200" dirty="0">
                <a:solidFill>
                  <a:srgbClr val="0000FF"/>
                </a:solidFill>
                <a:ea typeface="PMingLiU" pitchFamily="18" charset="-120"/>
                <a:cs typeface="Arial" charset="0"/>
              </a:rPr>
              <a:t>Highly </a:t>
            </a:r>
            <a:r>
              <a:rPr lang="en-US" altLang="en-US" sz="3200" dirty="0" smtClean="0">
                <a:solidFill>
                  <a:srgbClr val="0000FF"/>
                </a:solidFill>
                <a:ea typeface="PMingLiU" pitchFamily="18" charset="-120"/>
                <a:cs typeface="Arial" charset="0"/>
              </a:rPr>
              <a:t>operational; </a:t>
            </a:r>
            <a:endParaRPr lang="en-US" altLang="en-US" sz="3200" dirty="0">
              <a:solidFill>
                <a:srgbClr val="0000FF"/>
              </a:solidFill>
              <a:ea typeface="PMingLiU" pitchFamily="18" charset="-120"/>
              <a:cs typeface="Arial" charset="0"/>
            </a:endParaRPr>
          </a:p>
          <a:p>
            <a:pPr>
              <a:spcBef>
                <a:spcPct val="0"/>
              </a:spcBef>
              <a:spcAft>
                <a:spcPts val="900"/>
              </a:spcAft>
              <a:buFont typeface="Arial" charset="0"/>
              <a:buChar char="•"/>
            </a:pPr>
            <a:r>
              <a:rPr lang="en-US" altLang="en-US" sz="3200" dirty="0">
                <a:solidFill>
                  <a:srgbClr val="0000FF"/>
                </a:solidFill>
                <a:ea typeface="PMingLiU" pitchFamily="18" charset="-120"/>
                <a:cs typeface="Arial" charset="0"/>
              </a:rPr>
              <a:t>Capacity development </a:t>
            </a:r>
            <a:r>
              <a:rPr lang="en-US" altLang="en-US" sz="3200" dirty="0" smtClean="0">
                <a:solidFill>
                  <a:srgbClr val="0000FF"/>
                </a:solidFill>
                <a:ea typeface="PMingLiU" pitchFamily="18" charset="-120"/>
                <a:cs typeface="Arial" charset="0"/>
              </a:rPr>
              <a:t>through specialized training </a:t>
            </a:r>
            <a:r>
              <a:rPr lang="en-US" altLang="en-US" sz="3200" dirty="0" err="1" smtClean="0">
                <a:solidFill>
                  <a:srgbClr val="0000FF"/>
                </a:solidFill>
                <a:ea typeface="PMingLiU" pitchFamily="18" charset="-120"/>
                <a:cs typeface="Arial" charset="0"/>
              </a:rPr>
              <a:t>programme</a:t>
            </a:r>
            <a:endParaRPr lang="en-US" altLang="en-US" sz="3200" dirty="0" smtClean="0">
              <a:solidFill>
                <a:srgbClr val="0000FF"/>
              </a:solidFill>
              <a:ea typeface="PMingLiU" pitchFamily="18" charset="-120"/>
              <a:cs typeface="Arial" charset="0"/>
            </a:endParaRPr>
          </a:p>
          <a:p>
            <a:pPr>
              <a:spcBef>
                <a:spcPct val="0"/>
              </a:spcBef>
              <a:spcAft>
                <a:spcPts val="900"/>
              </a:spcAft>
              <a:buFont typeface="Arial" charset="0"/>
              <a:buChar char="•"/>
            </a:pPr>
            <a:r>
              <a:rPr lang="en-US" altLang="en-US" sz="3200" dirty="0" smtClean="0">
                <a:solidFill>
                  <a:srgbClr val="0000FF"/>
                </a:solidFill>
                <a:ea typeface="PMingLiU" pitchFamily="18" charset="-120"/>
                <a:cs typeface="Arial" charset="0"/>
              </a:rPr>
              <a:t>improved </a:t>
            </a:r>
            <a:r>
              <a:rPr lang="en-US" altLang="en-US" sz="3200" dirty="0">
                <a:solidFill>
                  <a:srgbClr val="0000FF"/>
                </a:solidFill>
                <a:ea typeface="PMingLiU" pitchFamily="18" charset="-120"/>
                <a:cs typeface="Arial" charset="0"/>
              </a:rPr>
              <a:t>forecasts and lead-time of </a:t>
            </a:r>
            <a:r>
              <a:rPr lang="en-US" altLang="en-US" sz="3200" dirty="0" smtClean="0">
                <a:solidFill>
                  <a:srgbClr val="0000FF"/>
                </a:solidFill>
                <a:ea typeface="PMingLiU" pitchFamily="18" charset="-120"/>
                <a:cs typeface="Arial" charset="0"/>
              </a:rPr>
              <a:t>warnings</a:t>
            </a:r>
            <a:endParaRPr lang="en-US" altLang="en-US" sz="3200" dirty="0">
              <a:solidFill>
                <a:srgbClr val="0000FF"/>
              </a:solidFill>
              <a:ea typeface="PMingLiU" pitchFamily="18" charset="-120"/>
              <a:cs typeface="Arial" charset="0"/>
            </a:endParaRPr>
          </a:p>
          <a:p>
            <a:pPr marL="0" indent="0">
              <a:spcBef>
                <a:spcPct val="0"/>
              </a:spcBef>
            </a:pPr>
            <a:endParaRPr lang="en-US" altLang="en-US" sz="3200" dirty="0">
              <a:solidFill>
                <a:srgbClr val="0000FF"/>
              </a:solidFill>
              <a:ea typeface="PMingLiU" pitchFamily="18" charset="-120"/>
              <a:cs typeface="Arial" charset="0"/>
            </a:endParaRPr>
          </a:p>
        </p:txBody>
      </p:sp>
      <p:sp>
        <p:nvSpPr>
          <p:cNvPr id="11268" name="Rectangle 11"/>
          <p:cNvSpPr>
            <a:spLocks noChangeArrowheads="1"/>
          </p:cNvSpPr>
          <p:nvPr/>
        </p:nvSpPr>
        <p:spPr bwMode="auto">
          <a:xfrm>
            <a:off x="1120774" y="-26988"/>
            <a:ext cx="7915721" cy="122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lgn="ctr">
              <a:spcBef>
                <a:spcPct val="20000"/>
              </a:spcBef>
            </a:pPr>
            <a:r>
              <a:rPr lang="en-US" altLang="en-US" sz="4400" b="1" dirty="0">
                <a:solidFill>
                  <a:srgbClr val="000066"/>
                </a:solidFill>
                <a:cs typeface="Arial" charset="0"/>
              </a:rPr>
              <a:t>SWFDP Strengths</a:t>
            </a:r>
          </a:p>
        </p:txBody>
      </p:sp>
      <p:pic>
        <p:nvPicPr>
          <p:cNvPr id="11269" name="Picture 5" descr="wmo2012_en_acronym_whitegold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26988"/>
            <a:ext cx="1222376" cy="122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fld id="{056635B1-9B49-4049-A9BB-B2D5F47F207C}" type="slidenum">
              <a:rPr lang="en-US" altLang="en-US" sz="1200" smtClean="0"/>
              <a:pPr/>
              <a:t>6</a:t>
            </a:fld>
            <a:endParaRPr lang="en-US" altLang="en-US" sz="1200" smtClean="0"/>
          </a:p>
        </p:txBody>
      </p:sp>
      <p:pic>
        <p:nvPicPr>
          <p:cNvPr id="15364" name="Picture 16" descr="wmo2012_en_acronym_whitegold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3" y="-26988"/>
            <a:ext cx="1222376" cy="122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8"/>
          <p:cNvSpPr txBox="1">
            <a:spLocks noChangeArrowheads="1"/>
          </p:cNvSpPr>
          <p:nvPr/>
        </p:nvSpPr>
        <p:spPr bwMode="auto">
          <a:xfrm>
            <a:off x="1405391" y="183243"/>
            <a:ext cx="74977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spcBef>
                <a:spcPct val="0"/>
              </a:spcBef>
            </a:pPr>
            <a:r>
              <a:rPr lang="en-US" altLang="en-US" sz="2200" b="1" dirty="0">
                <a:solidFill>
                  <a:srgbClr val="000099"/>
                </a:solidFill>
                <a:latin typeface="Arial Black" pitchFamily="34" charset="0"/>
                <a:ea typeface="PMingLiU" pitchFamily="18" charset="-120"/>
              </a:rPr>
              <a:t>SWFDP: Existing projects and Future directions</a:t>
            </a:r>
            <a:endParaRPr lang="en-US" altLang="en-US" sz="2200" dirty="0">
              <a:latin typeface="Arial Black" pitchFamily="34" charset="0"/>
              <a:ea typeface="PMingLiU" pitchFamily="18" charset="-120"/>
            </a:endParaRPr>
          </a:p>
        </p:txBody>
      </p:sp>
      <p:sp>
        <p:nvSpPr>
          <p:cNvPr id="15366" name="Text Box 8"/>
          <p:cNvSpPr txBox="1">
            <a:spLocks noChangeArrowheads="1"/>
          </p:cNvSpPr>
          <p:nvPr/>
        </p:nvSpPr>
        <p:spPr bwMode="auto">
          <a:xfrm>
            <a:off x="1633538" y="2065338"/>
            <a:ext cx="6010275"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lgn="ctr">
              <a:spcBef>
                <a:spcPct val="0"/>
              </a:spcBef>
            </a:pPr>
            <a:endParaRPr lang="en-US" altLang="en-US" sz="1600" dirty="0">
              <a:latin typeface="Times New Roman" pitchFamily="18" charset="0"/>
              <a:ea typeface="PMingLiU" pitchFamily="18" charset="-120"/>
            </a:endParaRPr>
          </a:p>
        </p:txBody>
      </p:sp>
      <p:sp>
        <p:nvSpPr>
          <p:cNvPr id="67" name="Text Box 8"/>
          <p:cNvSpPr txBox="1">
            <a:spLocks noChangeArrowheads="1"/>
          </p:cNvSpPr>
          <p:nvPr/>
        </p:nvSpPr>
        <p:spPr bwMode="auto">
          <a:xfrm>
            <a:off x="29796" y="1340768"/>
            <a:ext cx="1900127" cy="4743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15000"/>
              </a:lnSpc>
              <a:spcBef>
                <a:spcPts val="0"/>
              </a:spcBef>
              <a:spcAft>
                <a:spcPts val="0"/>
              </a:spcAft>
              <a:defRPr/>
            </a:pPr>
            <a:r>
              <a:rPr lang="en-US" sz="1400" b="1" dirty="0">
                <a:solidFill>
                  <a:srgbClr val="008000"/>
                </a:solidFill>
                <a:highlight>
                  <a:srgbClr val="FFFF00"/>
                </a:highlight>
                <a:latin typeface="Arial"/>
                <a:ea typeface="PMingLiU"/>
              </a:rPr>
              <a:t>Green</a:t>
            </a:r>
            <a:r>
              <a:rPr lang="en-US" sz="1400" b="1" dirty="0">
                <a:solidFill>
                  <a:srgbClr val="008000"/>
                </a:solidFill>
                <a:latin typeface="Arial"/>
                <a:ea typeface="PMingLiU"/>
              </a:rPr>
              <a:t> </a:t>
            </a:r>
            <a:r>
              <a:rPr lang="en-US" sz="1400" dirty="0">
                <a:solidFill>
                  <a:srgbClr val="000000"/>
                </a:solidFill>
                <a:latin typeface="Arial"/>
                <a:ea typeface="PMingLiU"/>
              </a:rPr>
              <a:t>color boxes represent </a:t>
            </a:r>
            <a:r>
              <a:rPr lang="en-US" sz="1400" dirty="0">
                <a:latin typeface="Arial"/>
                <a:ea typeface="PMingLiU"/>
              </a:rPr>
              <a:t>the domains of existing SWFDP regional subprojects. </a:t>
            </a:r>
            <a:r>
              <a:rPr lang="en-US" sz="1400" b="1" dirty="0">
                <a:solidFill>
                  <a:srgbClr val="CC00CC"/>
                </a:solidFill>
                <a:highlight>
                  <a:srgbClr val="FFFF00"/>
                </a:highlight>
                <a:latin typeface="Arial"/>
                <a:ea typeface="PMingLiU"/>
              </a:rPr>
              <a:t>Pink</a:t>
            </a:r>
            <a:r>
              <a:rPr lang="en-US" sz="1400" b="1" dirty="0">
                <a:solidFill>
                  <a:srgbClr val="CC00CC"/>
                </a:solidFill>
                <a:latin typeface="Arial"/>
                <a:ea typeface="PMingLiU"/>
              </a:rPr>
              <a:t> </a:t>
            </a:r>
            <a:r>
              <a:rPr lang="en-US" sz="1400" dirty="0">
                <a:solidFill>
                  <a:srgbClr val="000000"/>
                </a:solidFill>
                <a:latin typeface="Arial"/>
                <a:ea typeface="PMingLiU"/>
              </a:rPr>
              <a:t>and </a:t>
            </a:r>
            <a:r>
              <a:rPr lang="en-US" sz="1400" b="1" dirty="0">
                <a:solidFill>
                  <a:srgbClr val="F88608"/>
                </a:solidFill>
                <a:highlight>
                  <a:srgbClr val="FFFF00"/>
                </a:highlight>
                <a:latin typeface="Arial"/>
                <a:ea typeface="PMingLiU"/>
              </a:rPr>
              <a:t>Orange</a:t>
            </a:r>
            <a:r>
              <a:rPr lang="en-US" sz="1400" b="1" dirty="0">
                <a:solidFill>
                  <a:srgbClr val="F88608"/>
                </a:solidFill>
                <a:latin typeface="Arial"/>
                <a:ea typeface="PMingLiU"/>
              </a:rPr>
              <a:t> </a:t>
            </a:r>
            <a:r>
              <a:rPr lang="en-US" sz="1400" dirty="0">
                <a:solidFill>
                  <a:srgbClr val="000000"/>
                </a:solidFill>
                <a:latin typeface="Arial"/>
                <a:ea typeface="PMingLiU"/>
              </a:rPr>
              <a:t>color boxes signify the </a:t>
            </a:r>
            <a:r>
              <a:rPr lang="en-US" sz="1400" dirty="0">
                <a:latin typeface="Arial"/>
                <a:ea typeface="PMingLiU"/>
              </a:rPr>
              <a:t>regions for future SWFDP subprojects which will be developed within next 1-2 years and 3-5 years respectively. Contributing Global </a:t>
            </a:r>
            <a:r>
              <a:rPr lang="en-US" sz="1400" dirty="0" err="1">
                <a:latin typeface="Arial"/>
                <a:ea typeface="PMingLiU"/>
              </a:rPr>
              <a:t>Centres</a:t>
            </a:r>
            <a:r>
              <a:rPr lang="en-US" sz="1400" dirty="0">
                <a:latin typeface="Arial"/>
                <a:ea typeface="PMingLiU"/>
              </a:rPr>
              <a:t> and RSMCs /RFSCs are also shown for each of the SWFDP regional subprojects.</a:t>
            </a:r>
            <a:endParaRPr lang="en-US" sz="1400" dirty="0">
              <a:latin typeface="Times New Roman"/>
              <a:ea typeface="PMingLiU"/>
            </a:endParaRPr>
          </a:p>
        </p:txBody>
      </p:sp>
      <p:sp>
        <p:nvSpPr>
          <p:cNvPr id="68" name="Text Box 8"/>
          <p:cNvSpPr txBox="1">
            <a:spLocks noChangeArrowheads="1"/>
          </p:cNvSpPr>
          <p:nvPr/>
        </p:nvSpPr>
        <p:spPr bwMode="auto">
          <a:xfrm>
            <a:off x="1979613" y="4797425"/>
            <a:ext cx="1755775" cy="742950"/>
          </a:xfrm>
          <a:prstGeom prst="rect">
            <a:avLst/>
          </a:prstGeom>
          <a:noFill/>
          <a:ln w="254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ts val="0"/>
              </a:spcBef>
              <a:spcAft>
                <a:spcPts val="0"/>
              </a:spcAft>
              <a:defRPr/>
            </a:pPr>
            <a:r>
              <a:rPr lang="en-US" sz="1300" b="1" dirty="0">
                <a:solidFill>
                  <a:srgbClr val="000099"/>
                </a:solidFill>
                <a:latin typeface="Arial"/>
                <a:ea typeface="PMingLiU"/>
              </a:rPr>
              <a:t>SWFDP Strengths: </a:t>
            </a:r>
          </a:p>
          <a:p>
            <a:pPr marL="285750" indent="-285750">
              <a:spcBef>
                <a:spcPts val="0"/>
              </a:spcBef>
              <a:spcAft>
                <a:spcPts val="0"/>
              </a:spcAft>
              <a:buFont typeface="Arial" panose="020B0604020202020204" pitchFamily="34" charset="0"/>
              <a:buChar char="•"/>
              <a:defRPr/>
            </a:pPr>
            <a:r>
              <a:rPr lang="en-US" sz="1300" dirty="0">
                <a:solidFill>
                  <a:srgbClr val="C00000"/>
                </a:solidFill>
                <a:latin typeface="Arial"/>
                <a:ea typeface="PMingLiU"/>
              </a:rPr>
              <a:t>Cost effective;</a:t>
            </a:r>
          </a:p>
          <a:p>
            <a:pPr marL="285750" indent="-285750">
              <a:spcBef>
                <a:spcPts val="0"/>
              </a:spcBef>
              <a:spcAft>
                <a:spcPts val="0"/>
              </a:spcAft>
              <a:buFont typeface="Arial" panose="020B0604020202020204" pitchFamily="34" charset="0"/>
              <a:buChar char="•"/>
              <a:defRPr/>
            </a:pPr>
            <a:r>
              <a:rPr lang="en-US" sz="1300" dirty="0">
                <a:solidFill>
                  <a:srgbClr val="C00000"/>
                </a:solidFill>
                <a:latin typeface="Arial"/>
                <a:ea typeface="PMingLiU"/>
              </a:rPr>
              <a:t>Simplicity; </a:t>
            </a:r>
          </a:p>
        </p:txBody>
      </p:sp>
      <p:sp>
        <p:nvSpPr>
          <p:cNvPr id="15369" name="Rectangle 60"/>
          <p:cNvSpPr>
            <a:spLocks noChangeArrowheads="1"/>
          </p:cNvSpPr>
          <p:nvPr/>
        </p:nvSpPr>
        <p:spPr bwMode="auto">
          <a:xfrm>
            <a:off x="1979613" y="5400675"/>
            <a:ext cx="62484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spcBef>
                <a:spcPct val="0"/>
              </a:spcBef>
              <a:buFont typeface="Arial" charset="0"/>
              <a:buChar char="•"/>
            </a:pPr>
            <a:r>
              <a:rPr lang="en-US" altLang="en-US" sz="1300" dirty="0">
                <a:solidFill>
                  <a:srgbClr val="C00000"/>
                </a:solidFill>
                <a:ea typeface="PMingLiU" pitchFamily="18" charset="-120"/>
              </a:rPr>
              <a:t>NMHSs need internet only; </a:t>
            </a:r>
          </a:p>
          <a:p>
            <a:pPr>
              <a:spcBef>
                <a:spcPct val="0"/>
              </a:spcBef>
              <a:buFont typeface="Arial" charset="0"/>
              <a:buChar char="•"/>
            </a:pPr>
            <a:r>
              <a:rPr lang="en-US" altLang="en-US" sz="1300" dirty="0">
                <a:solidFill>
                  <a:srgbClr val="C00000"/>
                </a:solidFill>
                <a:ea typeface="PMingLiU" pitchFamily="18" charset="-120"/>
              </a:rPr>
              <a:t>Highly operational focus; </a:t>
            </a:r>
          </a:p>
          <a:p>
            <a:pPr>
              <a:spcBef>
                <a:spcPct val="0"/>
              </a:spcBef>
              <a:buFont typeface="Arial" charset="0"/>
              <a:buChar char="•"/>
            </a:pPr>
            <a:r>
              <a:rPr lang="en-US" altLang="en-US" sz="1300" dirty="0">
                <a:solidFill>
                  <a:srgbClr val="C00000"/>
                </a:solidFill>
                <a:ea typeface="PMingLiU" pitchFamily="18" charset="-120"/>
              </a:rPr>
              <a:t>Capacity development with improved forecasts and lead-time of warnings</a:t>
            </a:r>
            <a:endParaRPr lang="en-US" altLang="en-US" sz="1300" dirty="0">
              <a:latin typeface="Times New Roman" pitchFamily="18" charset="0"/>
              <a:ea typeface="PMingLiU" pitchFamily="18" charset="-120"/>
            </a:endParaRPr>
          </a:p>
        </p:txBody>
      </p:sp>
      <p:pic>
        <p:nvPicPr>
          <p:cNvPr id="58" name="Picture 57"/>
          <p:cNvPicPr/>
          <p:nvPr/>
        </p:nvPicPr>
        <p:blipFill>
          <a:blip r:embed="rId4">
            <a:extLst>
              <a:ext uri="{28A0092B-C50C-407E-A947-70E740481C1C}">
                <a14:useLocalDpi xmlns:a14="http://schemas.microsoft.com/office/drawing/2010/main" val="0"/>
              </a:ext>
            </a:extLst>
          </a:blip>
          <a:srcRect/>
          <a:stretch>
            <a:fillRect/>
          </a:stretch>
        </p:blipFill>
        <p:spPr bwMode="auto">
          <a:xfrm>
            <a:off x="1954394" y="584200"/>
            <a:ext cx="6904947" cy="4442460"/>
          </a:xfrm>
          <a:prstGeom prst="rect">
            <a:avLst/>
          </a:prstGeom>
          <a:noFill/>
          <a:ln>
            <a:noFill/>
          </a:ln>
        </p:spPr>
      </p:pic>
      <p:sp>
        <p:nvSpPr>
          <p:cNvPr id="2" name="Rectangle 1"/>
          <p:cNvSpPr/>
          <p:nvPr/>
        </p:nvSpPr>
        <p:spPr>
          <a:xfrm>
            <a:off x="2489976" y="747544"/>
            <a:ext cx="5328592" cy="923330"/>
          </a:xfrm>
          <a:prstGeom prst="rect">
            <a:avLst/>
          </a:prstGeom>
        </p:spPr>
        <p:txBody>
          <a:bodyPr wrap="square">
            <a:spAutoFit/>
          </a:bodyPr>
          <a:lstStyle/>
          <a:p>
            <a:pPr algn="ctr">
              <a:spcBef>
                <a:spcPct val="0"/>
              </a:spcBef>
            </a:pPr>
            <a:r>
              <a:rPr lang="en-US" altLang="en-US" sz="1800" dirty="0">
                <a:solidFill>
                  <a:srgbClr val="000099"/>
                </a:solidFill>
                <a:ea typeface="PMingLiU" pitchFamily="18" charset="-120"/>
              </a:rPr>
              <a:t>Depending upon the resources, the number of developing countries and LDCs to benefit from the SWFDP may grow to over 100 in next 5 years</a:t>
            </a:r>
            <a:endParaRPr lang="en-US" altLang="en-US" sz="1800" dirty="0">
              <a:latin typeface="Times New Roman" pitchFamily="18" charset="0"/>
              <a:ea typeface="PMingLiU" pitchFamily="18" charset="-12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test footer</a:t>
            </a:r>
            <a:endParaRPr lang="en-US"/>
          </a:p>
        </p:txBody>
      </p:sp>
      <p:sp>
        <p:nvSpPr>
          <p:cNvPr id="5" name="Slide Number Placeholder 4"/>
          <p:cNvSpPr>
            <a:spLocks noGrp="1"/>
          </p:cNvSpPr>
          <p:nvPr>
            <p:ph type="sldNum" sz="quarter" idx="11"/>
          </p:nvPr>
        </p:nvSpPr>
        <p:spPr/>
        <p:txBody>
          <a:bodyPr/>
          <a:lstStyle/>
          <a:p>
            <a:pPr>
              <a:defRPr/>
            </a:pPr>
            <a:fld id="{43D076D9-4D5C-4688-92B7-6D74A6C9DB17}" type="slidenum">
              <a:rPr lang="en-US" altLang="en-US" smtClean="0"/>
              <a:pPr>
                <a:defRPr/>
              </a:pPr>
              <a:t>7</a:t>
            </a:fld>
            <a:endParaRPr lang="en-US"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990600"/>
            <a:ext cx="14869885" cy="792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13"/>
          <p:cNvSpPr>
            <a:spLocks noChangeArrowheads="1"/>
          </p:cNvSpPr>
          <p:nvPr/>
        </p:nvSpPr>
        <p:spPr bwMode="auto">
          <a:xfrm>
            <a:off x="2522220" y="1266645"/>
            <a:ext cx="5859780"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marL="0" lvl="2" eaLnBrk="0" fontAlgn="base" hangingPunct="0">
              <a:spcBef>
                <a:spcPct val="0"/>
              </a:spcBef>
              <a:spcAft>
                <a:spcPct val="0"/>
              </a:spcAft>
            </a:pPr>
            <a:r>
              <a:rPr lang="en-GB" altLang="zh-CN" sz="1600" dirty="0" smtClean="0">
                <a:solidFill>
                  <a:srgbClr val="000000"/>
                </a:solidFill>
                <a:ea typeface="宋体" pitchFamily="2" charset="-122"/>
                <a:cs typeface="Arial" charset="0"/>
              </a:rPr>
              <a:t>Global Centres: </a:t>
            </a:r>
            <a:r>
              <a:rPr lang="en-GB" altLang="zh-CN" sz="1600" dirty="0" smtClean="0">
                <a:solidFill>
                  <a:srgbClr val="FF0000"/>
                </a:solidFill>
                <a:ea typeface="宋体" pitchFamily="2" charset="-122"/>
                <a:cs typeface="Arial" charset="0"/>
              </a:rPr>
              <a:t>IMD (supported by NCMRWF, INCOIS, IITM) ECMWF</a:t>
            </a:r>
            <a:r>
              <a:rPr lang="en-GB" altLang="zh-CN" sz="1600" dirty="0">
                <a:solidFill>
                  <a:srgbClr val="FF0000"/>
                </a:solidFill>
                <a:ea typeface="宋体" pitchFamily="2" charset="-122"/>
                <a:cs typeface="Arial" charset="0"/>
              </a:rPr>
              <a:t>, JMA</a:t>
            </a:r>
            <a:r>
              <a:rPr lang="en-GB" altLang="zh-CN" sz="1600" dirty="0" smtClean="0">
                <a:solidFill>
                  <a:srgbClr val="FF0000"/>
                </a:solidFill>
                <a:ea typeface="宋体" pitchFamily="2" charset="-122"/>
                <a:cs typeface="Arial" charset="0"/>
              </a:rPr>
              <a:t>, NOAA/NCEP, UKMO</a:t>
            </a:r>
          </a:p>
        </p:txBody>
      </p:sp>
      <p:sp>
        <p:nvSpPr>
          <p:cNvPr id="8" name="Rectangle 14"/>
          <p:cNvSpPr>
            <a:spLocks noChangeArrowheads="1"/>
          </p:cNvSpPr>
          <p:nvPr/>
        </p:nvSpPr>
        <p:spPr bwMode="auto">
          <a:xfrm>
            <a:off x="-152400" y="2259745"/>
            <a:ext cx="2895600" cy="3877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91440" bIns="91440">
            <a:spAutoFit/>
          </a:bodyPr>
          <a:lstStyle/>
          <a:p>
            <a:pPr marL="182880" lvl="2" eaLnBrk="0" fontAlgn="base" hangingPunct="0">
              <a:spcBef>
                <a:spcPts val="0"/>
              </a:spcBef>
              <a:spcAft>
                <a:spcPts val="0"/>
              </a:spcAft>
              <a:buClr>
                <a:srgbClr val="000000"/>
              </a:buClr>
              <a:buFont typeface="Wingdings" pitchFamily="2" charset="2"/>
              <a:buNone/>
              <a:defRPr/>
            </a:pPr>
            <a:r>
              <a:rPr lang="en-GB" altLang="zh-CN" sz="1600" kern="100" dirty="0">
                <a:solidFill>
                  <a:srgbClr val="000000"/>
                </a:solidFill>
                <a:latin typeface="Arial" charset="0"/>
                <a:ea typeface="宋体" pitchFamily="2" charset="-122"/>
              </a:rPr>
              <a:t>Focus on: </a:t>
            </a:r>
            <a:r>
              <a:rPr lang="en-GB" altLang="zh-CN" sz="1600" kern="100" dirty="0">
                <a:solidFill>
                  <a:srgbClr val="0000FF"/>
                </a:solidFill>
                <a:latin typeface="Arial" charset="0"/>
                <a:ea typeface="宋体" pitchFamily="2" charset="-122"/>
              </a:rPr>
              <a:t>strong winds, thunderstorm, monsoon, heavy precipitation (mainly TC-related) and associated hazards (e.g. flooding, landslides, storm surges, swell)</a:t>
            </a:r>
          </a:p>
          <a:p>
            <a:pPr marL="182880" lvl="2" eaLnBrk="0" fontAlgn="base" hangingPunct="0">
              <a:spcBef>
                <a:spcPts val="0"/>
              </a:spcBef>
              <a:spcAft>
                <a:spcPts val="0"/>
              </a:spcAft>
              <a:buClr>
                <a:srgbClr val="000000"/>
              </a:buClr>
              <a:buFont typeface="Wingdings" pitchFamily="2" charset="2"/>
              <a:buNone/>
              <a:defRPr/>
            </a:pPr>
            <a:r>
              <a:rPr lang="en-GB" altLang="zh-CN" sz="1600" kern="100" dirty="0">
                <a:solidFill>
                  <a:srgbClr val="000000"/>
                </a:solidFill>
                <a:latin typeface="Arial" charset="0"/>
                <a:ea typeface="宋体" pitchFamily="2" charset="-122"/>
              </a:rPr>
              <a:t>Domain: </a:t>
            </a:r>
            <a:endParaRPr lang="en-GB" altLang="zh-CN" sz="1600" kern="100" dirty="0" smtClean="0">
              <a:solidFill>
                <a:srgbClr val="000000"/>
              </a:solidFill>
              <a:latin typeface="Arial" charset="0"/>
              <a:ea typeface="宋体" pitchFamily="2" charset="-122"/>
            </a:endParaRPr>
          </a:p>
          <a:p>
            <a:pPr marL="182880" lvl="2" eaLnBrk="0" fontAlgn="base" hangingPunct="0">
              <a:spcBef>
                <a:spcPts val="0"/>
              </a:spcBef>
              <a:spcAft>
                <a:spcPts val="0"/>
              </a:spcAft>
              <a:buClr>
                <a:srgbClr val="000000"/>
              </a:buClr>
              <a:buFont typeface="Wingdings" pitchFamily="2" charset="2"/>
              <a:buNone/>
              <a:defRPr/>
            </a:pPr>
            <a:r>
              <a:rPr lang="en-GB" altLang="zh-CN" sz="1600" kern="100" dirty="0" smtClean="0">
                <a:solidFill>
                  <a:srgbClr val="0000FF"/>
                </a:solidFill>
                <a:latin typeface="Arial" charset="0"/>
                <a:ea typeface="宋体" pitchFamily="2" charset="-122"/>
              </a:rPr>
              <a:t>10°S, 35°N</a:t>
            </a:r>
            <a:r>
              <a:rPr lang="en-GB" altLang="zh-CN" sz="1600" kern="100" dirty="0">
                <a:solidFill>
                  <a:srgbClr val="0000FF"/>
                </a:solidFill>
                <a:latin typeface="Arial" charset="0"/>
                <a:ea typeface="宋体" pitchFamily="2" charset="-122"/>
              </a:rPr>
              <a:t>, </a:t>
            </a:r>
            <a:endParaRPr lang="en-GB" altLang="zh-CN" sz="1600" kern="100" dirty="0" smtClean="0">
              <a:solidFill>
                <a:srgbClr val="0000FF"/>
              </a:solidFill>
              <a:latin typeface="Arial" charset="0"/>
              <a:ea typeface="宋体" pitchFamily="2" charset="-122"/>
            </a:endParaRPr>
          </a:p>
          <a:p>
            <a:pPr marL="182880" lvl="2" eaLnBrk="0" fontAlgn="base" hangingPunct="0">
              <a:spcBef>
                <a:spcPts val="0"/>
              </a:spcBef>
              <a:spcAft>
                <a:spcPts val="0"/>
              </a:spcAft>
              <a:buClr>
                <a:srgbClr val="000000"/>
              </a:buClr>
              <a:buFont typeface="Wingdings" pitchFamily="2" charset="2"/>
              <a:buNone/>
              <a:defRPr/>
            </a:pPr>
            <a:r>
              <a:rPr lang="en-GB" altLang="zh-CN" sz="1600" kern="100" dirty="0" smtClean="0">
                <a:solidFill>
                  <a:srgbClr val="0000FF"/>
                </a:solidFill>
                <a:latin typeface="Arial" charset="0"/>
                <a:ea typeface="宋体" pitchFamily="2" charset="-122"/>
              </a:rPr>
              <a:t>45°E, 110°E</a:t>
            </a:r>
            <a:r>
              <a:rPr lang="en-US" altLang="zh-CN" sz="1600" kern="100" dirty="0" smtClean="0">
                <a:solidFill>
                  <a:srgbClr val="0000FF"/>
                </a:solidFill>
                <a:latin typeface="Arial" charset="0"/>
                <a:ea typeface="宋体" pitchFamily="2" charset="-122"/>
              </a:rPr>
              <a:t> </a:t>
            </a:r>
            <a:endParaRPr lang="en-US" altLang="zh-CN" sz="1600" kern="100" dirty="0">
              <a:solidFill>
                <a:srgbClr val="0000FF"/>
              </a:solidFill>
              <a:latin typeface="Arial" charset="0"/>
              <a:ea typeface="宋体" pitchFamily="2" charset="-122"/>
            </a:endParaRPr>
          </a:p>
          <a:p>
            <a:pPr marL="182880" lvl="2" eaLnBrk="0" fontAlgn="base" hangingPunct="0">
              <a:spcBef>
                <a:spcPts val="0"/>
              </a:spcBef>
              <a:spcAft>
                <a:spcPts val="0"/>
              </a:spcAft>
              <a:buClr>
                <a:srgbClr val="000000"/>
              </a:buClr>
              <a:buFont typeface="Wingdings" pitchFamily="2" charset="2"/>
              <a:buNone/>
              <a:defRPr/>
            </a:pPr>
            <a:r>
              <a:rPr lang="en-GB" altLang="zh-CN" sz="1600" kern="100" dirty="0">
                <a:solidFill>
                  <a:srgbClr val="000000"/>
                </a:solidFill>
                <a:latin typeface="Arial" charset="0"/>
                <a:ea typeface="宋体" pitchFamily="2" charset="-122"/>
              </a:rPr>
              <a:t>Global Centres: </a:t>
            </a:r>
          </a:p>
          <a:p>
            <a:pPr marL="182880" lvl="2" eaLnBrk="0" fontAlgn="base" hangingPunct="0">
              <a:spcBef>
                <a:spcPts val="0"/>
              </a:spcBef>
              <a:spcAft>
                <a:spcPts val="0"/>
              </a:spcAft>
              <a:buClr>
                <a:srgbClr val="000000"/>
              </a:buClr>
              <a:buFont typeface="Wingdings" pitchFamily="2" charset="2"/>
              <a:buNone/>
              <a:defRPr/>
            </a:pPr>
            <a:r>
              <a:rPr lang="en-GB" altLang="zh-CN" sz="1600" kern="100" dirty="0">
                <a:solidFill>
                  <a:srgbClr val="0000FF"/>
                </a:solidFill>
                <a:latin typeface="Arial" charset="0"/>
                <a:ea typeface="宋体" pitchFamily="2" charset="-122"/>
              </a:rPr>
              <a:t>IMD, ECMWF, UKMO, NOAA/NCEP </a:t>
            </a:r>
            <a:endParaRPr lang="en-GB" altLang="zh-CN" sz="1600" kern="100" dirty="0" smtClean="0">
              <a:solidFill>
                <a:srgbClr val="0000FF"/>
              </a:solidFill>
              <a:latin typeface="Arial" charset="0"/>
              <a:ea typeface="宋体" pitchFamily="2" charset="-122"/>
            </a:endParaRPr>
          </a:p>
          <a:p>
            <a:pPr marL="182880" lvl="2" eaLnBrk="0" fontAlgn="base" hangingPunct="0">
              <a:spcBef>
                <a:spcPts val="0"/>
              </a:spcBef>
              <a:spcAft>
                <a:spcPts val="0"/>
              </a:spcAft>
              <a:buClr>
                <a:srgbClr val="000000"/>
              </a:buClr>
              <a:buFont typeface="Wingdings" pitchFamily="2" charset="2"/>
              <a:buNone/>
              <a:defRPr/>
            </a:pPr>
            <a:r>
              <a:rPr lang="en-GB" altLang="zh-CN" sz="1600" kern="100" dirty="0" smtClean="0">
                <a:solidFill>
                  <a:srgbClr val="000000"/>
                </a:solidFill>
                <a:latin typeface="Arial" charset="0"/>
                <a:ea typeface="宋体" pitchFamily="2" charset="-122"/>
              </a:rPr>
              <a:t>Regional Centre: </a:t>
            </a:r>
          </a:p>
          <a:p>
            <a:pPr marL="182880" lvl="2" eaLnBrk="0" fontAlgn="base" hangingPunct="0">
              <a:spcBef>
                <a:spcPts val="0"/>
              </a:spcBef>
              <a:spcAft>
                <a:spcPts val="0"/>
              </a:spcAft>
              <a:buClr>
                <a:srgbClr val="000000"/>
              </a:buClr>
              <a:buFont typeface="Wingdings" pitchFamily="2" charset="2"/>
              <a:buNone/>
              <a:defRPr/>
            </a:pPr>
            <a:r>
              <a:rPr lang="en-GB" altLang="zh-CN" sz="1600" kern="100" dirty="0" smtClean="0">
                <a:solidFill>
                  <a:srgbClr val="0000FF"/>
                </a:solidFill>
                <a:latin typeface="Arial" charset="0"/>
                <a:ea typeface="宋体" pitchFamily="2" charset="-122"/>
              </a:rPr>
              <a:t>RSMC </a:t>
            </a:r>
            <a:r>
              <a:rPr lang="en-GB" altLang="zh-CN" sz="1600" kern="100" dirty="0">
                <a:solidFill>
                  <a:srgbClr val="0000FF"/>
                </a:solidFill>
                <a:latin typeface="Arial" charset="0"/>
                <a:ea typeface="宋体" pitchFamily="2" charset="-122"/>
              </a:rPr>
              <a:t>New Delhi </a:t>
            </a:r>
            <a:endParaRPr lang="en-GB" altLang="en-US" sz="1600" dirty="0">
              <a:solidFill>
                <a:srgbClr val="000000"/>
              </a:solidFill>
              <a:latin typeface="Arial" charset="0"/>
            </a:endParaRPr>
          </a:p>
        </p:txBody>
      </p:sp>
      <p:sp>
        <p:nvSpPr>
          <p:cNvPr id="2" name="TextBox 1"/>
          <p:cNvSpPr txBox="1"/>
          <p:nvPr/>
        </p:nvSpPr>
        <p:spPr>
          <a:xfrm>
            <a:off x="-94532" y="1257060"/>
            <a:ext cx="2818144" cy="669414"/>
          </a:xfrm>
          <a:prstGeom prst="rect">
            <a:avLst/>
          </a:prstGeom>
          <a:noFill/>
        </p:spPr>
        <p:txBody>
          <a:bodyPr wrap="none" rtlCol="0">
            <a:spAutoFit/>
          </a:bodyPr>
          <a:lstStyle/>
          <a:p>
            <a:r>
              <a:rPr lang="en-US" sz="1500" b="1" dirty="0" smtClean="0">
                <a:solidFill>
                  <a:srgbClr val="00B050"/>
                </a:solidFill>
              </a:rPr>
              <a:t>RSMC New Delhi Web portal </a:t>
            </a:r>
          </a:p>
          <a:p>
            <a:r>
              <a:rPr lang="en-US" sz="1500" b="1" dirty="0" smtClean="0">
                <a:solidFill>
                  <a:srgbClr val="00B050"/>
                </a:solidFill>
              </a:rPr>
              <a:t>since September 2015</a:t>
            </a:r>
            <a:endParaRPr lang="en-US" sz="1500" b="1" dirty="0">
              <a:solidFill>
                <a:srgbClr val="00B050"/>
              </a:solidFill>
            </a:endParaRPr>
          </a:p>
        </p:txBody>
      </p:sp>
      <p:sp>
        <p:nvSpPr>
          <p:cNvPr id="9" name="Rectangle 5"/>
          <p:cNvSpPr>
            <a:spLocks noChangeArrowheads="1"/>
          </p:cNvSpPr>
          <p:nvPr/>
        </p:nvSpPr>
        <p:spPr bwMode="auto">
          <a:xfrm>
            <a:off x="-685800" y="123645"/>
            <a:ext cx="4953000"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defRPr>
            </a:lvl9pPr>
          </a:lstStyle>
          <a:p>
            <a:pPr algn="ctr" fontAlgn="base">
              <a:spcBef>
                <a:spcPct val="20000"/>
              </a:spcBef>
              <a:spcAft>
                <a:spcPct val="0"/>
              </a:spcAft>
            </a:pPr>
            <a:r>
              <a:rPr lang="en-US" altLang="en-US" sz="2600" b="1" dirty="0" smtClean="0">
                <a:solidFill>
                  <a:srgbClr val="000099"/>
                </a:solidFill>
                <a:ea typeface="PMingLiU" pitchFamily="18" charset="-120"/>
                <a:cs typeface="Arial" charset="0"/>
              </a:rPr>
              <a:t>SWFDP-Bay of Bengal</a:t>
            </a:r>
            <a:endParaRPr lang="en-US" altLang="en-US" sz="2600" b="1" dirty="0">
              <a:solidFill>
                <a:srgbClr val="000099"/>
              </a:solidFill>
              <a:ea typeface="PMingLiU" pitchFamily="18" charset="-120"/>
              <a:cs typeface="Arial" charset="0"/>
            </a:endParaRPr>
          </a:p>
        </p:txBody>
      </p:sp>
      <p:sp>
        <p:nvSpPr>
          <p:cNvPr id="3" name="CaixaDeTexto 2"/>
          <p:cNvSpPr txBox="1"/>
          <p:nvPr/>
        </p:nvSpPr>
        <p:spPr>
          <a:xfrm>
            <a:off x="3785870" y="548680"/>
            <a:ext cx="4707314" cy="369332"/>
          </a:xfrm>
          <a:prstGeom prst="rect">
            <a:avLst/>
          </a:prstGeom>
          <a:noFill/>
        </p:spPr>
        <p:txBody>
          <a:bodyPr wrap="none" rtlCol="0">
            <a:spAutoFit/>
          </a:bodyPr>
          <a:lstStyle/>
          <a:p>
            <a:r>
              <a:rPr lang="pt-PT" sz="1800" u="sng" dirty="0">
                <a:hlinkClick r:id="rId3"/>
              </a:rPr>
              <a:t>http://nwp.imd.gov.in/mme/fdp-bob/login.php</a:t>
            </a:r>
            <a:endParaRPr lang="pt-PT" sz="1800" dirty="0"/>
          </a:p>
        </p:txBody>
      </p:sp>
    </p:spTree>
    <p:extLst>
      <p:ext uri="{BB962C8B-B14F-4D97-AF65-F5344CB8AC3E}">
        <p14:creationId xmlns:p14="http://schemas.microsoft.com/office/powerpoint/2010/main" val="5803735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ln w="9525"/>
        </p:spPr>
        <p:txBody>
          <a:bodyPr>
            <a:normAutofit/>
          </a:bodyPr>
          <a:lstStyle/>
          <a:p>
            <a:r>
              <a:rPr lang="en-GB" sz="2401" dirty="0">
                <a:ea typeface="ＭＳ Ｐゴシック" charset="0"/>
                <a:cs typeface="Helvetica"/>
              </a:rPr>
              <a:t> ECMWF operational forecasting system</a:t>
            </a:r>
          </a:p>
        </p:txBody>
      </p:sp>
      <p:sp>
        <p:nvSpPr>
          <p:cNvPr id="15362" name="Rectangle 3"/>
          <p:cNvSpPr>
            <a:spLocks noGrp="1" noChangeArrowheads="1"/>
          </p:cNvSpPr>
          <p:nvPr>
            <p:ph sz="quarter" idx="14"/>
          </p:nvPr>
        </p:nvSpPr>
        <p:spPr>
          <a:xfrm>
            <a:off x="917571" y="1558763"/>
            <a:ext cx="7524159" cy="3740474"/>
          </a:xfrm>
          <a:prstGeom prst="rect">
            <a:avLst/>
          </a:prstGeom>
          <a:ln w="9525"/>
          <a:extLst>
            <a:ext uri="{91240B29-F687-4f45-9708-019B960494DF}">
              <a14:hiddenLine xmlns:a14="http://schemas.microsoft.com/office/drawing/2010/main" xmlns="" w="12700">
                <a:solidFill>
                  <a:srgbClr val="000000"/>
                </a:solidFill>
                <a:miter lim="800000"/>
                <a:headEnd/>
                <a:tailEnd/>
              </a14:hiddenLine>
            </a:ext>
          </a:extLst>
        </p:spPr>
        <p:txBody>
          <a:bodyPr>
            <a:normAutofit fontScale="92500" lnSpcReduction="10000"/>
          </a:bodyPr>
          <a:lstStyle/>
          <a:p>
            <a:pPr indent="0">
              <a:buClr>
                <a:schemeClr val="tx1">
                  <a:lumMod val="50000"/>
                  <a:lumOff val="50000"/>
                </a:schemeClr>
              </a:buClr>
              <a:buNone/>
            </a:pPr>
            <a:endParaRPr lang="en-GB" sz="1800" b="1" dirty="0">
              <a:solidFill>
                <a:srgbClr val="0F3692"/>
              </a:solidFill>
              <a:ea typeface="ＭＳ Ｐゴシック" charset="0"/>
              <a:cs typeface="Helvetica"/>
            </a:endParaRPr>
          </a:p>
          <a:p>
            <a:pPr indent="0">
              <a:buClr>
                <a:schemeClr val="tx1">
                  <a:lumMod val="50000"/>
                  <a:lumOff val="50000"/>
                </a:schemeClr>
              </a:buClr>
              <a:buNone/>
            </a:pPr>
            <a:r>
              <a:rPr lang="en-GB" sz="1800" b="1" dirty="0">
                <a:solidFill>
                  <a:srgbClr val="0F3692"/>
                </a:solidFill>
                <a:ea typeface="ＭＳ Ｐゴシック" charset="0"/>
                <a:cs typeface="Helvetica"/>
              </a:rPr>
              <a:t>High resolution deterministic forecast (HRES) :</a:t>
            </a:r>
            <a:r>
              <a:rPr lang="en-GB" sz="1800" b="1" dirty="0">
                <a:ea typeface="ＭＳ Ｐゴシック" charset="0"/>
                <a:cs typeface="Helvetica"/>
              </a:rPr>
              <a:t> </a:t>
            </a:r>
          </a:p>
          <a:p>
            <a:pPr lvl="1">
              <a:buClr>
                <a:schemeClr val="tx1">
                  <a:lumMod val="50000"/>
                  <a:lumOff val="50000"/>
                </a:schemeClr>
              </a:buClr>
              <a:buFont typeface="Lucida Grande" charset="0"/>
              <a:buChar char="–"/>
            </a:pPr>
            <a:r>
              <a:rPr lang="en-GB" sz="1800" dirty="0">
                <a:ea typeface="ＭＳ Ｐゴシック" charset="0"/>
                <a:cs typeface="Helvetica"/>
              </a:rPr>
              <a:t>twice per day </a:t>
            </a:r>
            <a:r>
              <a:rPr lang="en-GB" sz="1800" b="1" dirty="0">
                <a:solidFill>
                  <a:srgbClr val="660066"/>
                </a:solidFill>
                <a:ea typeface="ＭＳ Ｐゴシック" charset="0"/>
                <a:cs typeface="Helvetica"/>
              </a:rPr>
              <a:t>9 km </a:t>
            </a:r>
            <a:r>
              <a:rPr lang="en-GB" sz="1800" dirty="0">
                <a:ea typeface="ＭＳ Ｐゴシック" charset="0"/>
                <a:cs typeface="Helvetica"/>
              </a:rPr>
              <a:t>137 levels, to 10 days ahead </a:t>
            </a:r>
          </a:p>
          <a:p>
            <a:pPr indent="0">
              <a:buClr>
                <a:schemeClr val="tx1">
                  <a:lumMod val="50000"/>
                  <a:lumOff val="50000"/>
                </a:schemeClr>
              </a:buClr>
              <a:buNone/>
            </a:pPr>
            <a:endParaRPr lang="en-GB" sz="1800" b="1" dirty="0">
              <a:solidFill>
                <a:srgbClr val="0F3692"/>
              </a:solidFill>
              <a:ea typeface="ＭＳ Ｐゴシック" charset="0"/>
              <a:cs typeface="Helvetica"/>
            </a:endParaRPr>
          </a:p>
          <a:p>
            <a:pPr indent="0">
              <a:buClr>
                <a:schemeClr val="tx1">
                  <a:lumMod val="50000"/>
                  <a:lumOff val="50000"/>
                </a:schemeClr>
              </a:buClr>
              <a:buNone/>
            </a:pPr>
            <a:r>
              <a:rPr lang="en-GB" sz="1800" b="1" dirty="0">
                <a:solidFill>
                  <a:srgbClr val="0F3692"/>
                </a:solidFill>
                <a:ea typeface="ＭＳ Ｐゴシック" charset="0"/>
                <a:cs typeface="Helvetica"/>
              </a:rPr>
              <a:t>Ensemble forecast (ENS):</a:t>
            </a:r>
            <a:r>
              <a:rPr lang="en-GB" sz="1800" b="1" dirty="0">
                <a:ea typeface="ＭＳ Ｐゴシック" charset="0"/>
                <a:cs typeface="Helvetica"/>
              </a:rPr>
              <a:t> </a:t>
            </a:r>
          </a:p>
          <a:p>
            <a:pPr lvl="1">
              <a:buClr>
                <a:schemeClr val="tx1">
                  <a:lumMod val="50000"/>
                  <a:lumOff val="50000"/>
                </a:schemeClr>
              </a:buClr>
              <a:buFont typeface="Lucida Grande" charset="0"/>
              <a:buChar char="–"/>
            </a:pPr>
            <a:r>
              <a:rPr lang="en-GB" sz="1800" dirty="0">
                <a:ea typeface="ＭＳ Ｐゴシック" charset="0"/>
                <a:cs typeface="Helvetica"/>
              </a:rPr>
              <a:t>twice per day 51 members, </a:t>
            </a:r>
            <a:r>
              <a:rPr lang="en-GB" sz="1800" b="1" dirty="0">
                <a:solidFill>
                  <a:srgbClr val="660066"/>
                </a:solidFill>
                <a:ea typeface="ＭＳ Ｐゴシック" charset="0"/>
                <a:cs typeface="Helvetica"/>
              </a:rPr>
              <a:t>18 km </a:t>
            </a:r>
            <a:r>
              <a:rPr lang="en-GB" sz="1800" dirty="0">
                <a:ea typeface="ＭＳ Ｐゴシック" charset="0"/>
                <a:cs typeface="Helvetica"/>
              </a:rPr>
              <a:t>91 levels, to 15 days ahead</a:t>
            </a:r>
          </a:p>
          <a:p>
            <a:pPr lvl="1">
              <a:lnSpc>
                <a:spcPct val="110000"/>
              </a:lnSpc>
              <a:buClr>
                <a:schemeClr val="tx1">
                  <a:lumMod val="50000"/>
                  <a:lumOff val="50000"/>
                </a:schemeClr>
              </a:buClr>
              <a:buFont typeface="Lucida Grande" charset="0"/>
              <a:buChar char="–"/>
            </a:pPr>
            <a:r>
              <a:rPr lang="en-GB" sz="1800" dirty="0">
                <a:ea typeface="ＭＳ Ｐゴシック" charset="0"/>
                <a:cs typeface="Helvetica"/>
              </a:rPr>
              <a:t>Monday/Thursday 00 UTC extended to 1 month ahead (</a:t>
            </a:r>
            <a:r>
              <a:rPr lang="en-GB" sz="1800" b="1" dirty="0">
                <a:solidFill>
                  <a:srgbClr val="660066"/>
                </a:solidFill>
                <a:ea typeface="ＭＳ Ｐゴシック" charset="0"/>
                <a:cs typeface="Helvetica"/>
              </a:rPr>
              <a:t>Monthly Forecast, 18/36 km </a:t>
            </a:r>
            <a:r>
              <a:rPr lang="en-GB" sz="1800" dirty="0">
                <a:ea typeface="ＭＳ Ｐゴシック" charset="0"/>
                <a:cs typeface="Helvetica"/>
              </a:rPr>
              <a:t>)</a:t>
            </a:r>
            <a:br>
              <a:rPr lang="en-GB" sz="1800" dirty="0">
                <a:ea typeface="ＭＳ Ｐゴシック" charset="0"/>
                <a:cs typeface="Helvetica"/>
              </a:rPr>
            </a:br>
            <a:r>
              <a:rPr lang="en-GB" sz="1800" dirty="0">
                <a:ea typeface="ＭＳ Ｐゴシック" charset="0"/>
                <a:cs typeface="Helvetica"/>
              </a:rPr>
              <a:t>				</a:t>
            </a:r>
          </a:p>
          <a:p>
            <a:pPr indent="0">
              <a:buClr>
                <a:schemeClr val="tx1">
                  <a:lumMod val="50000"/>
                  <a:lumOff val="50000"/>
                </a:schemeClr>
              </a:buClr>
              <a:buNone/>
            </a:pPr>
            <a:r>
              <a:rPr lang="en-GB" sz="1800" b="1" dirty="0">
                <a:solidFill>
                  <a:srgbClr val="0F3692"/>
                </a:solidFill>
                <a:ea typeface="ＭＳ Ｐゴシック" charset="0"/>
                <a:cs typeface="Helvetica"/>
              </a:rPr>
              <a:t>Seasonal forecast:</a:t>
            </a:r>
            <a:r>
              <a:rPr lang="en-GB" sz="1800" b="1" dirty="0">
                <a:ea typeface="ＭＳ Ｐゴシック" charset="0"/>
                <a:cs typeface="Helvetica"/>
              </a:rPr>
              <a:t> </a:t>
            </a:r>
            <a:r>
              <a:rPr lang="en-GB" sz="1800" dirty="0">
                <a:ea typeface="ＭＳ Ｐゴシック" charset="0"/>
                <a:cs typeface="Helvetica"/>
              </a:rPr>
              <a:t>once a month </a:t>
            </a:r>
          </a:p>
          <a:p>
            <a:pPr lvl="1">
              <a:buClr>
                <a:schemeClr val="tx1">
                  <a:lumMod val="50000"/>
                  <a:lumOff val="50000"/>
                </a:schemeClr>
              </a:buClr>
              <a:buFont typeface="Lucida Grande" charset="0"/>
              <a:buChar char="–"/>
            </a:pPr>
            <a:r>
              <a:rPr lang="en-GB" sz="1800" dirty="0">
                <a:ea typeface="ＭＳ Ｐゴシック" charset="0"/>
                <a:cs typeface="Helvetica"/>
              </a:rPr>
              <a:t>51-members, </a:t>
            </a:r>
            <a:r>
              <a:rPr lang="en-GB" sz="1800" b="1" dirty="0">
                <a:solidFill>
                  <a:srgbClr val="660066"/>
                </a:solidFill>
                <a:ea typeface="ＭＳ Ｐゴシック" charset="0"/>
                <a:cs typeface="Helvetica"/>
              </a:rPr>
              <a:t>~80 km</a:t>
            </a:r>
            <a:r>
              <a:rPr lang="en-GB" sz="1800" dirty="0">
                <a:ea typeface="ＭＳ Ｐゴシック" charset="0"/>
                <a:cs typeface="Helvetica"/>
              </a:rPr>
              <a:t> 91 levels, to 7 months ahead </a:t>
            </a:r>
          </a:p>
          <a:p>
            <a:pPr lvl="1">
              <a:buClr>
                <a:schemeClr val="tx1">
                  <a:lumMod val="50000"/>
                  <a:lumOff val="50000"/>
                </a:schemeClr>
              </a:buClr>
              <a:buFont typeface="Lucida Grande" charset="0"/>
              <a:buChar char="–"/>
            </a:pPr>
            <a:r>
              <a:rPr lang="en-GB" sz="1800" dirty="0">
                <a:ea typeface="ＭＳ Ｐゴシック" charset="0"/>
                <a:cs typeface="Helvetica"/>
              </a:rPr>
              <a:t>sub-set of 15 members is run for 13 months every quarter (</a:t>
            </a:r>
            <a:r>
              <a:rPr lang="en-GB" sz="1800" b="1" dirty="0">
                <a:solidFill>
                  <a:srgbClr val="660066"/>
                </a:solidFill>
                <a:ea typeface="ＭＳ Ｐゴシック" charset="0"/>
                <a:cs typeface="Helvetica"/>
              </a:rPr>
              <a:t>30 years of </a:t>
            </a:r>
            <a:r>
              <a:rPr lang="en-GB" sz="1800" b="1" dirty="0" err="1">
                <a:solidFill>
                  <a:srgbClr val="660066"/>
                </a:solidFill>
                <a:ea typeface="ＭＳ Ｐゴシック" charset="0"/>
                <a:cs typeface="Helvetica"/>
              </a:rPr>
              <a:t>hindcasts</a:t>
            </a:r>
            <a:r>
              <a:rPr lang="en-GB" sz="1800" dirty="0">
                <a:ea typeface="ＭＳ Ｐゴシック" charset="0"/>
                <a:cs typeface="Helvetica"/>
              </a:rPr>
              <a:t>)</a:t>
            </a:r>
          </a:p>
        </p:txBody>
      </p:sp>
      <p:sp>
        <p:nvSpPr>
          <p:cNvPr id="3" name="Footer Placeholder 2"/>
          <p:cNvSpPr>
            <a:spLocks noGrp="1"/>
          </p:cNvSpPr>
          <p:nvPr>
            <p:ph type="ftr" sz="quarter" idx="3"/>
          </p:nvPr>
        </p:nvSpPr>
        <p:spPr>
          <a:xfrm>
            <a:off x="1817253" y="6366695"/>
            <a:ext cx="3041021" cy="230657"/>
          </a:xfrm>
        </p:spPr>
        <p:txBody>
          <a:bodyPr/>
          <a:lstStyle/>
          <a:p>
            <a:pPr algn="ctr"/>
            <a:r>
              <a:rPr lang="en-US" smtClean="0"/>
              <a:t>European Centre for Medium-Range Weather Forecasts</a:t>
            </a:r>
            <a:endParaRPr lang="en-US" dirty="0"/>
          </a:p>
        </p:txBody>
      </p:sp>
      <p:sp>
        <p:nvSpPr>
          <p:cNvPr id="15364" name="Slide Number Placeholder 4"/>
          <p:cNvSpPr txBox="1">
            <a:spLocks noGrp="1"/>
          </p:cNvSpPr>
          <p:nvPr/>
        </p:nvSpPr>
        <p:spPr bwMode="auto">
          <a:xfrm>
            <a:off x="4932364" y="5622703"/>
            <a:ext cx="1079500" cy="2917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r" eaLnBrk="1" hangingPunct="1"/>
            <a:r>
              <a:rPr lang="en-GB" sz="900">
                <a:solidFill>
                  <a:schemeClr val="bg1"/>
                </a:solidFill>
              </a:rPr>
              <a:t>Slide </a:t>
            </a:r>
            <a:fld id="{D0C64E9C-4D55-E44C-BC8C-BF8B7069D101}" type="slidenum">
              <a:rPr lang="en-GB" sz="900">
                <a:solidFill>
                  <a:schemeClr val="bg1"/>
                </a:solidFill>
              </a:rPr>
              <a:pPr algn="r" eaLnBrk="1" hangingPunct="1"/>
              <a:t>8</a:t>
            </a:fld>
            <a:endParaRPr lang="en-GB" sz="900">
              <a:solidFill>
                <a:schemeClr val="bg1"/>
              </a:solidFill>
            </a:endParaRPr>
          </a:p>
        </p:txBody>
      </p:sp>
    </p:spTree>
    <p:extLst>
      <p:ext uri="{BB962C8B-B14F-4D97-AF65-F5344CB8AC3E}">
        <p14:creationId xmlns:p14="http://schemas.microsoft.com/office/powerpoint/2010/main" val="5164336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1" dirty="0"/>
              <a:t>Example products: ENS </a:t>
            </a:r>
            <a:r>
              <a:rPr lang="en-US" sz="2401" dirty="0" err="1"/>
              <a:t>Meteograms</a:t>
            </a:r>
            <a:endParaRPr lang="en-US" sz="2401" dirty="0"/>
          </a:p>
        </p:txBody>
      </p:sp>
      <p:pic>
        <p:nvPicPr>
          <p:cNvPr id="6" name="Content Placeholder 5" descr="Praia.pdf"/>
          <p:cNvPicPr>
            <a:picLocks noGrp="1" noChangeAspect="1"/>
          </p:cNvPicPr>
          <p:nvPr>
            <p:ph sz="quarter" idx="14"/>
          </p:nvPr>
        </p:nvPicPr>
        <p:blipFill rotWithShape="1">
          <a:blip r:embed="rId2">
            <a:extLst>
              <a:ext uri="{28A0092B-C50C-407E-A947-70E740481C1C}">
                <a14:useLocalDpi xmlns:a14="http://schemas.microsoft.com/office/drawing/2010/main" val="0"/>
              </a:ext>
            </a:extLst>
          </a:blip>
          <a:srcRect l="-117" r="-943"/>
          <a:stretch/>
        </p:blipFill>
        <p:spPr>
          <a:xfrm>
            <a:off x="5059314" y="1514154"/>
            <a:ext cx="3368999" cy="4275894"/>
          </a:xfrm>
        </p:spPr>
      </p:pic>
      <p:sp>
        <p:nvSpPr>
          <p:cNvPr id="4" name="Slide Number Placeholder 3"/>
          <p:cNvSpPr>
            <a:spLocks noGrp="1"/>
          </p:cNvSpPr>
          <p:nvPr>
            <p:ph type="sldNum" sz="quarter" idx="10"/>
          </p:nvPr>
        </p:nvSpPr>
        <p:spPr/>
        <p:txBody>
          <a:bodyPr/>
          <a:lstStyle/>
          <a:p>
            <a:fld id="{E4AB80EA-DB86-D849-B86F-15DAF31F0474}" type="slidenum">
              <a:rPr lang="en-US" smtClean="0"/>
              <a:pPr/>
              <a:t>9</a:t>
            </a:fld>
            <a:endParaRPr lang="en-US" dirty="0"/>
          </a:p>
        </p:txBody>
      </p:sp>
      <p:sp>
        <p:nvSpPr>
          <p:cNvPr id="5" name="Footer Placeholder 4"/>
          <p:cNvSpPr>
            <a:spLocks noGrp="1"/>
          </p:cNvSpPr>
          <p:nvPr>
            <p:ph type="ftr" sz="quarter" idx="3"/>
          </p:nvPr>
        </p:nvSpPr>
        <p:spPr/>
        <p:txBody>
          <a:bodyPr/>
          <a:lstStyle/>
          <a:p>
            <a:pPr algn="ctr"/>
            <a:r>
              <a:rPr lang="en-US" smtClean="0"/>
              <a:t>European Centre for Medium-Range Weather Forecasts</a:t>
            </a:r>
            <a:endParaRPr lang="en-US" dirty="0"/>
          </a:p>
        </p:txBody>
      </p:sp>
      <p:sp>
        <p:nvSpPr>
          <p:cNvPr id="7" name="TextBox 6"/>
          <p:cNvSpPr txBox="1"/>
          <p:nvPr/>
        </p:nvSpPr>
        <p:spPr>
          <a:xfrm>
            <a:off x="810211" y="1641658"/>
            <a:ext cx="3985719" cy="4524315"/>
          </a:xfrm>
          <a:prstGeom prst="rect">
            <a:avLst/>
          </a:prstGeom>
          <a:noFill/>
        </p:spPr>
        <p:txBody>
          <a:bodyPr wrap="square" rtlCol="0">
            <a:spAutoFit/>
          </a:bodyPr>
          <a:lstStyle/>
          <a:p>
            <a:r>
              <a:rPr lang="en-US" sz="1800" dirty="0"/>
              <a:t>The Ensemble </a:t>
            </a:r>
            <a:r>
              <a:rPr lang="en-US" sz="1800" dirty="0" err="1"/>
              <a:t>Meteogram</a:t>
            </a:r>
            <a:r>
              <a:rPr lang="en-US" sz="1800" dirty="0"/>
              <a:t> displays the time evolution of the distribution of selected weather parameters in the ensemble forecasts (ENS) for a given location. </a:t>
            </a:r>
          </a:p>
          <a:p>
            <a:r>
              <a:rPr lang="en-US" sz="1800" dirty="0"/>
              <a:t>The ENS currently comprises 50 perturbed members, each starting from slightly different initial conditions, and an unperturbed Control forecast. </a:t>
            </a:r>
          </a:p>
          <a:p>
            <a:r>
              <a:rPr lang="en-US" sz="1800" dirty="0"/>
              <a:t>Altitude information for the site (if applicable) is extracted from the 30 arc-second global topography (GTOPO30) dataset, located at </a:t>
            </a:r>
            <a:r>
              <a:rPr lang="en-US" sz="1800" u="sng" dirty="0">
                <a:hlinkClick r:id="rId3"/>
              </a:rPr>
              <a:t>https://lta.cr.usgs.gov/GTOPO30</a:t>
            </a:r>
            <a:endParaRPr lang="en-US" sz="1800" dirty="0"/>
          </a:p>
        </p:txBody>
      </p:sp>
    </p:spTree>
    <p:extLst>
      <p:ext uri="{BB962C8B-B14F-4D97-AF65-F5344CB8AC3E}">
        <p14:creationId xmlns:p14="http://schemas.microsoft.com/office/powerpoint/2010/main" val="944633990"/>
      </p:ext>
    </p:extLst>
  </p:cSld>
  <p:clrMapOvr>
    <a:masterClrMapping/>
  </p:clrMapOvr>
  <p:timing>
    <p:tnLst>
      <p:par>
        <p:cTn id="1" dur="indefinite" restart="never" nodeType="tmRoot"/>
      </p:par>
    </p:tnLst>
  </p:timing>
</p:sld>
</file>

<file path=ppt/theme/theme1.xml><?xml version="1.0" encoding="utf-8"?>
<a:theme xmlns:a="http://schemas.openxmlformats.org/drawingml/2006/main" name="Body slide">
  <a:themeElements>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MO-Title-SF">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MO-Title-S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MO-Title-S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MO-Title-S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MO-Title-S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MO-Title-S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MO-Title-SF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MO-Title-S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MO-Title-S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MO-Title-S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MO-Title-S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MO-Title-S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losing slide">
  <a:themeElements>
    <a:clrScheme name="1_Small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mallLogo">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1_Small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mall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mall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mall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mall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mall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mall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mall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mall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mall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mall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mall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Body slide">
  <a:themeElements>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MO-Title-SF">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MO-Title-S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MO-Title-S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MO-Title-S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MO-Title-S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MO-Title-S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MO-Title-SF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MO-Title-S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MO-Title-S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MO-Title-S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MO-Title-S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MO-Title-S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WMO_Powerpoint_template_en</Template>
  <TotalTime>3095</TotalTime>
  <Words>1245</Words>
  <Application>Microsoft Macintosh PowerPoint</Application>
  <PresentationFormat>Apresentação no Ecrã (4:3)</PresentationFormat>
  <Paragraphs>130</Paragraphs>
  <Slides>14</Slides>
  <Notes>10</Notes>
  <HiddenSlides>0</HiddenSlides>
  <MMClips>0</MMClips>
  <ScaleCrop>false</ScaleCrop>
  <HeadingPairs>
    <vt:vector size="6" baseType="variant">
      <vt:variant>
        <vt:lpstr>Tipos de letra usados</vt:lpstr>
      </vt:variant>
      <vt:variant>
        <vt:i4>13</vt:i4>
      </vt:variant>
      <vt:variant>
        <vt:lpstr>Tema</vt:lpstr>
      </vt:variant>
      <vt:variant>
        <vt:i4>3</vt:i4>
      </vt:variant>
      <vt:variant>
        <vt:lpstr>Títulos dos Diapositivos</vt:lpstr>
      </vt:variant>
      <vt:variant>
        <vt:i4>14</vt:i4>
      </vt:variant>
    </vt:vector>
  </HeadingPairs>
  <TitlesOfParts>
    <vt:vector size="30" baseType="lpstr">
      <vt:lpstr>Arial Black</vt:lpstr>
      <vt:lpstr>Arial Narrow</vt:lpstr>
      <vt:lpstr>Calibri</vt:lpstr>
      <vt:lpstr>Helvetica</vt:lpstr>
      <vt:lpstr>Lucida Grande</vt:lpstr>
      <vt:lpstr>ＭＳ Ｐゴシック</vt:lpstr>
      <vt:lpstr>PMingLiU</vt:lpstr>
      <vt:lpstr>SimSun</vt:lpstr>
      <vt:lpstr>Times</vt:lpstr>
      <vt:lpstr>Times New Roman</vt:lpstr>
      <vt:lpstr>Wingdings</vt:lpstr>
      <vt:lpstr>宋体</vt:lpstr>
      <vt:lpstr>Arial</vt:lpstr>
      <vt:lpstr>Body slide</vt:lpstr>
      <vt:lpstr>Closing slide</vt:lpstr>
      <vt:lpstr>7_Body slide</vt:lpstr>
      <vt:lpstr>Severe Weather Forecasting Demonstration Project  (SWFDP) Bay of Bengal</vt:lpstr>
      <vt:lpstr>Apresentação do PowerPoint</vt:lpstr>
      <vt:lpstr>Apresentação do PowerPoint</vt:lpstr>
      <vt:lpstr>SWFDP Main Goals</vt:lpstr>
      <vt:lpstr>Apresentação do PowerPoint</vt:lpstr>
      <vt:lpstr>Apresentação do PowerPoint</vt:lpstr>
      <vt:lpstr>Apresentação do PowerPoint</vt:lpstr>
      <vt:lpstr> ECMWF operational forecasting system</vt:lpstr>
      <vt:lpstr>Example products: ENS Meteograms</vt:lpstr>
      <vt:lpstr>Example products: Extreme Forecast Index</vt:lpstr>
      <vt:lpstr>Example products: wave products</vt:lpstr>
      <vt:lpstr>Example product: Tropical Cyclone genesis</vt:lpstr>
      <vt:lpstr>Apresentação do PowerPoint</vt:lpstr>
      <vt:lpstr>  Thank You  </vt:lpstr>
    </vt:vector>
  </TitlesOfParts>
  <Company>wmo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Severe Weather Forecasting Demonstration Project (SWFDP):  a Cross-Cutting Activity involving Multiple TCs and Programmes – What Next?</dc:title>
  <dc:creator>ASoares</dc:creator>
  <cp:lastModifiedBy>Tiago Duarte</cp:lastModifiedBy>
  <cp:revision>264</cp:revision>
  <cp:lastPrinted>2015-09-29T10:22:19Z</cp:lastPrinted>
  <dcterms:created xsi:type="dcterms:W3CDTF">2013-01-11T12:31:36Z</dcterms:created>
  <dcterms:modified xsi:type="dcterms:W3CDTF">2016-09-27T05:39:51Z</dcterms:modified>
</cp:coreProperties>
</file>