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</p:sldMasterIdLst>
  <p:notesMasterIdLst>
    <p:notesMasterId r:id="rId17"/>
  </p:notesMasterIdLst>
  <p:sldIdLst>
    <p:sldId id="391" r:id="rId5"/>
    <p:sldId id="357" r:id="rId6"/>
    <p:sldId id="394" r:id="rId7"/>
    <p:sldId id="398" r:id="rId8"/>
    <p:sldId id="396" r:id="rId9"/>
    <p:sldId id="392" r:id="rId10"/>
    <p:sldId id="401" r:id="rId11"/>
    <p:sldId id="400" r:id="rId12"/>
    <p:sldId id="408" r:id="rId13"/>
    <p:sldId id="407" r:id="rId14"/>
    <p:sldId id="409" r:id="rId15"/>
    <p:sldId id="41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FF6600"/>
    <a:srgbClr val="0033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964" autoAdjust="0"/>
  </p:normalViewPr>
  <p:slideViewPr>
    <p:cSldViewPr snapToGrid="0">
      <p:cViewPr varScale="1">
        <p:scale>
          <a:sx n="67" d="100"/>
          <a:sy n="67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E3AF-09C5-4341-BBFA-6ED5F2769529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382A-B9B7-4230-B61C-4CE14846B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048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5218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0432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0426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835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38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462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5980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3328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848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382A-B9B7-4230-B61C-4CE14846B73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673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12192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14967" y="1"/>
            <a:ext cx="2277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200" b="1" dirty="0" err="1" smtClean="0"/>
              <a:t>CAgM</a:t>
            </a:r>
            <a:r>
              <a:rPr lang="en-US" altLang="ko-KR" sz="1200" b="1" dirty="0" smtClean="0"/>
              <a:t>, Bucharest, 7-9 Oct 2015</a:t>
            </a:r>
            <a:endParaRPr lang="ko-KR" altLang="en-US" sz="1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5867400"/>
            <a:ext cx="8760963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4648200"/>
            <a:ext cx="87376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245600" y="6553200"/>
            <a:ext cx="2235200" cy="228600"/>
          </a:xfrm>
        </p:spPr>
        <p:txBody>
          <a:bodyPr anchor="t" anchorCtr="0"/>
          <a:lstStyle>
            <a:lvl1pPr marL="0" algn="r" defTabSz="914377" rtl="0" eaLnBrk="1" fontAlgn="base" latinLnBrk="0" hangingPunct="1">
              <a:spcBef>
                <a:spcPct val="0"/>
              </a:spcBef>
              <a:spcAft>
                <a:spcPct val="0"/>
              </a:spcAft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2416" y="6553200"/>
            <a:ext cx="2235200" cy="228600"/>
          </a:xfrm>
        </p:spPr>
        <p:txBody>
          <a:bodyPr anchor="t" anchorCtr="0"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2631" y="6553200"/>
            <a:ext cx="1016000" cy="228600"/>
          </a:xfrm>
        </p:spPr>
        <p:txBody>
          <a:bodyPr/>
          <a:lstStyle>
            <a:lvl1pPr eaLnBrk="0" latinLnBrk="0" hangingPunct="0">
              <a:defRPr sz="900"/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9474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0861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2298704"/>
            <a:ext cx="1930400" cy="38274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2286003"/>
            <a:ext cx="7924800" cy="3840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4800" y="533400"/>
            <a:ext cx="1016000" cy="609600"/>
          </a:xfrm>
        </p:spPr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1549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12192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5867400"/>
            <a:ext cx="8760963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4648200"/>
            <a:ext cx="87376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245600" y="6553200"/>
            <a:ext cx="2235200" cy="228600"/>
          </a:xfrm>
        </p:spPr>
        <p:txBody>
          <a:bodyPr anchor="t" anchorCtr="0"/>
          <a:lstStyle>
            <a:lvl1pPr marL="0" algn="r" defTabSz="914377" rtl="0" eaLnBrk="1" fontAlgn="base" latinLnBrk="0" hangingPunct="1">
              <a:spcBef>
                <a:spcPct val="0"/>
              </a:spcBef>
              <a:spcAft>
                <a:spcPct val="0"/>
              </a:spcAft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FFE853C7-FDEE-46F5-9D56-EEEC702D123F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2416" y="6553200"/>
            <a:ext cx="2235200" cy="228600"/>
          </a:xfrm>
        </p:spPr>
        <p:txBody>
          <a:bodyPr anchor="t" anchorCtr="0"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2631" y="6553200"/>
            <a:ext cx="1016000" cy="228600"/>
          </a:xfrm>
        </p:spPr>
        <p:txBody>
          <a:bodyPr/>
          <a:lstStyle>
            <a:lvl1pPr eaLnBrk="0" latinLnBrk="0" hangingPunct="0">
              <a:defRPr sz="900"/>
            </a:lvl1pPr>
          </a:lstStyle>
          <a:p>
            <a:pPr>
              <a:defRPr/>
            </a:pPr>
            <a:fld id="{934F75DF-E32D-4AAC-BA34-22717E6DD01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131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9FF18658-44DF-458B-88CE-013D210F04C2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36C8E2C0-85AE-45FF-BD90-228A3F2C0DA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193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67000"/>
            <a:ext cx="8839200" cy="1143000"/>
          </a:xfrm>
        </p:spPr>
        <p:txBody>
          <a:bodyPr anchor="b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4495800"/>
            <a:ext cx="2032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1694" y="6556375"/>
            <a:ext cx="2231292" cy="228600"/>
          </a:xfrm>
        </p:spPr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ABBE09E2-D0C8-4C99-9DC1-FA86EA5B35DE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371" y="6556375"/>
            <a:ext cx="2231292" cy="228600"/>
          </a:xfrm>
        </p:spPr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0677" y="6556375"/>
            <a:ext cx="1016000" cy="228600"/>
          </a:xfrm>
        </p:spPr>
        <p:txBody>
          <a:bodyPr/>
          <a:lstStyle>
            <a:lvl1pPr latinLnBrk="0">
              <a:defRPr sz="900"/>
            </a:lvl1pPr>
          </a:lstStyle>
          <a:p>
            <a:pPr>
              <a:defRPr/>
            </a:pPr>
            <a:fld id="{E611B09A-E873-4490-95AD-D321DD1BE03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2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2298704"/>
            <a:ext cx="3962400" cy="3827463"/>
          </a:xfrm>
        </p:spPr>
        <p:txBody>
          <a:bodyPr>
            <a:normAutofit/>
          </a:bodyPr>
          <a:lstStyle>
            <a:lvl1pPr marL="228594" indent="-228594">
              <a:defRPr sz="1800"/>
            </a:lvl1pPr>
            <a:lvl2pPr marL="457189" indent="-228594">
              <a:defRPr sz="1800"/>
            </a:lvl2pPr>
            <a:lvl3pPr marL="685783" indent="-228594">
              <a:defRPr sz="1800"/>
            </a:lvl3pPr>
            <a:lvl4pPr marL="914377" indent="-228594">
              <a:defRPr sz="1800"/>
            </a:lvl4pPr>
            <a:lvl5pPr marL="1142971" indent="-228594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298704"/>
            <a:ext cx="3962400" cy="3827463"/>
          </a:xfrm>
        </p:spPr>
        <p:txBody>
          <a:bodyPr>
            <a:normAutofit/>
          </a:bodyPr>
          <a:lstStyle>
            <a:lvl1pPr marL="228594" indent="-228594">
              <a:defRPr sz="1800"/>
            </a:lvl1pPr>
            <a:lvl2pPr marL="457189" indent="-228594">
              <a:defRPr sz="1800"/>
            </a:lvl2pPr>
            <a:lvl3pPr marL="685783" indent="-228594">
              <a:defRPr sz="1800"/>
            </a:lvl3pPr>
            <a:lvl4pPr marL="914377" indent="-228594">
              <a:defRPr sz="1800"/>
            </a:lvl4pPr>
            <a:lvl5pPr marL="1142971" indent="-228594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759C0FB9-8805-487F-A7EB-45AD152C84E6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B1161FCB-1AC0-479A-BD07-94BE8AC87C9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455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0" y="2291697"/>
            <a:ext cx="39624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3900" y="3137647"/>
            <a:ext cx="3962400" cy="2999232"/>
          </a:xfrm>
        </p:spPr>
        <p:txBody>
          <a:bodyPr rtlCol="0">
            <a:normAutofit/>
          </a:bodyPr>
          <a:lstStyle>
            <a:lvl1pPr marL="228594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7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0" y="2291697"/>
            <a:ext cx="39624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20000" y="3137647"/>
            <a:ext cx="3962400" cy="3001962"/>
          </a:xfrm>
        </p:spPr>
        <p:txBody>
          <a:bodyPr rtlCol="0">
            <a:normAutofit/>
          </a:bodyPr>
          <a:lstStyle>
            <a:lvl1pPr marL="228594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7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ECF15BF7-DFB6-4395-8594-48544E228A66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9EBA6897-8268-4C4B-91D2-9A3D0701C78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327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12192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AFFDE23D-3245-4369-A287-F6062CB31A12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4E674B7-4BF7-4C67-908A-0B0C7009E72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542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24384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73E2C656-3B9A-407F-89EA-366767CC81BB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6021C8B1-5B79-45AF-933D-48402D9D381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977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264" y="228600"/>
            <a:ext cx="8327136" cy="1143000"/>
          </a:xfrm>
        </p:spPr>
        <p:txBody>
          <a:bodyPr/>
          <a:lstStyle>
            <a:lvl1pPr algn="r" defTabSz="914377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832" y="2446991"/>
            <a:ext cx="7620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3031490"/>
            <a:ext cx="2032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9377E38A-F401-4684-A0B0-2E4A2AAF45DF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C3733999-3523-40BA-8B38-AA5F054D112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313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3286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264" y="228600"/>
            <a:ext cx="8327136" cy="1143000"/>
          </a:xfrm>
        </p:spPr>
        <p:txBody>
          <a:bodyPr/>
          <a:lstStyle>
            <a:lvl1pPr algn="r" defTabSz="914377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8832" y="2450592"/>
            <a:ext cx="7620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3031489"/>
            <a:ext cx="2036064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FBA5F234-BA0B-405C-A81F-EDEB802DA41A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97FAD2EA-B27A-425C-A290-49C8BECAF29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81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CC82D99B-E4D2-4C8C-B48A-EA9EE9912178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06AB04D-F4F8-4C36-8597-BA7587571F6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760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2298704"/>
            <a:ext cx="1930400" cy="38274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2286003"/>
            <a:ext cx="7924800" cy="3840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DC880337-C201-49EF-B716-65F6F0A291EE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4800" y="533400"/>
            <a:ext cx="1016000" cy="609600"/>
          </a:xfrm>
        </p:spPr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7BE634FB-0B98-473C-ACF9-FCF97BE21E8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992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CB0D38A6-785A-44A6-8894-550F78DBAF9E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A26AE61F-41E2-49CF-A5B2-8E200144F3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79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19648DB6-C146-41EE-9661-4703B7A71D48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6B3223FD-F4E1-41DA-9318-06962455AB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0472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B8085E03-B46C-493C-8400-6980FF38BF58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C357734E-FAB2-4A5C-986E-928E3F039E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125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31FDD72A-DE33-4EC5-AF6A-FC1AD2E6A6FF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3EA3E8A7-E1A8-47DC-80C4-3D426DBD47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537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149FB45D-EFFA-4127-9DD1-670698162631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3B40E910-9731-44BF-8DC6-40A4F96D85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470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52D8F8DB-F050-42AB-9CA0-37D070A6E83F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AEBB8AEF-35E7-4DC7-B1E0-5686781F18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8420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5945B3B6-15BB-4436-958B-47924270CC8C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2DFD8B79-87F6-495F-A58D-EBA5ABBA11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0121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8104553" y="9527"/>
            <a:ext cx="3304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200" b="1" dirty="0" smtClean="0"/>
              <a:t>WGSIP17, SMHI, </a:t>
            </a:r>
            <a:r>
              <a:rPr lang="en-US" altLang="ko-KR" sz="1200" b="1" dirty="0" err="1" smtClean="0"/>
              <a:t>Norrköping</a:t>
            </a:r>
            <a:r>
              <a:rPr lang="en-US" altLang="ko-KR" sz="1200" b="1" dirty="0" smtClean="0"/>
              <a:t>, 13-14 Sept 2015</a:t>
            </a:r>
            <a:endParaRPr lang="ko-KR" altLang="en-US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67000"/>
            <a:ext cx="8839200" cy="1143000"/>
          </a:xfrm>
        </p:spPr>
        <p:txBody>
          <a:bodyPr anchor="b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4495800"/>
            <a:ext cx="2032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241694" y="6556375"/>
            <a:ext cx="2231292" cy="228600"/>
          </a:xfrm>
        </p:spPr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371" y="6556375"/>
            <a:ext cx="2231292" cy="228600"/>
          </a:xfrm>
        </p:spPr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0677" y="6556375"/>
            <a:ext cx="1016000" cy="228600"/>
          </a:xfrm>
        </p:spPr>
        <p:txBody>
          <a:bodyPr/>
          <a:lstStyle>
            <a:lvl1pPr latinLnBrk="0">
              <a:defRPr sz="900"/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8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AC09C803-20D4-423A-972B-4607A2A3057A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EFF5A014-1F66-4083-AF71-52382D37C4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119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2DBC3B8B-61B9-499E-B45F-FDF2DDF4A7CF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362D1EB7-94CA-42E6-811F-017049ED09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544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DEDCF81A-A901-44DC-8D27-8F875F92A0EF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16375FF5-C37B-4231-BF60-2C9D7A9383A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065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5F52144E-0F12-4190-91BC-AA0935EB3B24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04A0A2DA-9F74-4448-854C-40A970588C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4857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674BDD-F28F-4606-BD82-0192324C9C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567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7D7A76-7538-4ED3-AD84-2C1BB368B9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9954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84E0D1-2292-43A6-87D0-314BD9B5DE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30578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2" y="1600204"/>
            <a:ext cx="5179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85" y="1600204"/>
            <a:ext cx="5179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9258F6-95AF-4E42-834F-AADF047566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834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B8FB1B-59FF-4213-9071-C5F7A77FAA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22162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620817-06F5-4732-872C-FDDE2487B1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98910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104553" y="9527"/>
            <a:ext cx="3304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200" b="1" dirty="0" smtClean="0"/>
              <a:t>WGSIP17, SMHI, </a:t>
            </a:r>
            <a:r>
              <a:rPr lang="en-US" altLang="ko-KR" sz="1200" b="1" dirty="0" err="1" smtClean="0"/>
              <a:t>Norrköping</a:t>
            </a:r>
            <a:r>
              <a:rPr lang="en-US" altLang="ko-KR" sz="1200" b="1" dirty="0" smtClean="0"/>
              <a:t>, 13-14 Sept 2015</a:t>
            </a:r>
            <a:endParaRPr lang="ko-KR" altLang="en-US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2298704"/>
            <a:ext cx="3962400" cy="3827463"/>
          </a:xfrm>
        </p:spPr>
        <p:txBody>
          <a:bodyPr>
            <a:normAutofit/>
          </a:bodyPr>
          <a:lstStyle>
            <a:lvl1pPr marL="228594" indent="-228594">
              <a:defRPr sz="1800"/>
            </a:lvl1pPr>
            <a:lvl2pPr marL="457189" indent="-228594">
              <a:defRPr sz="1800"/>
            </a:lvl2pPr>
            <a:lvl3pPr marL="685783" indent="-228594">
              <a:defRPr sz="1800"/>
            </a:lvl3pPr>
            <a:lvl4pPr marL="914377" indent="-228594">
              <a:defRPr sz="1800"/>
            </a:lvl4pPr>
            <a:lvl5pPr marL="1142971" indent="-228594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298704"/>
            <a:ext cx="3962400" cy="3827463"/>
          </a:xfrm>
        </p:spPr>
        <p:txBody>
          <a:bodyPr>
            <a:normAutofit/>
          </a:bodyPr>
          <a:lstStyle>
            <a:lvl1pPr marL="228594" indent="-228594">
              <a:defRPr sz="1800"/>
            </a:lvl1pPr>
            <a:lvl2pPr marL="457189" indent="-228594">
              <a:defRPr sz="1800"/>
            </a:lvl2pPr>
            <a:lvl3pPr marL="685783" indent="-228594">
              <a:defRPr sz="1800"/>
            </a:lvl3pPr>
            <a:lvl4pPr marL="914377" indent="-228594">
              <a:defRPr sz="1800"/>
            </a:lvl4pPr>
            <a:lvl5pPr marL="1142971" indent="-228594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0549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BA78EE-5316-4BD2-B23E-64BBD052913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471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39548D-4F52-4F6F-A1A5-70E48C5336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7923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F97400-801D-4B74-88A5-F71B4EB9F0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7370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FB2108-55E7-4EDC-97AB-09FF3580DD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273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1" y="274642"/>
            <a:ext cx="2819401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6" y="274642"/>
            <a:ext cx="8257116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2CD3D4-088B-48F8-B26A-E6AF03A00B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6844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8104553" y="9527"/>
            <a:ext cx="3304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200" b="1" dirty="0" smtClean="0"/>
              <a:t>WGSIP17, SMHI, </a:t>
            </a:r>
            <a:r>
              <a:rPr lang="en-US" altLang="ko-KR" sz="1200" b="1" dirty="0" err="1" smtClean="0"/>
              <a:t>Norrköping</a:t>
            </a:r>
            <a:r>
              <a:rPr lang="en-US" altLang="ko-KR" sz="1200" b="1" dirty="0" smtClean="0"/>
              <a:t>, 13-14 Sept 2015</a:t>
            </a:r>
            <a:endParaRPr lang="ko-KR" altLang="en-US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0" y="2291697"/>
            <a:ext cx="39624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3900" y="3137647"/>
            <a:ext cx="3962400" cy="2999232"/>
          </a:xfrm>
        </p:spPr>
        <p:txBody>
          <a:bodyPr rtlCol="0">
            <a:normAutofit/>
          </a:bodyPr>
          <a:lstStyle>
            <a:lvl1pPr marL="228594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7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377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0" y="2291697"/>
            <a:ext cx="39624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20000" y="3137647"/>
            <a:ext cx="3962400" cy="3001962"/>
          </a:xfrm>
        </p:spPr>
        <p:txBody>
          <a:bodyPr rtlCol="0">
            <a:normAutofit/>
          </a:bodyPr>
          <a:lstStyle>
            <a:lvl1pPr marL="228594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7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377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311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12192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738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24384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2293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264" y="228600"/>
            <a:ext cx="8327136" cy="1143000"/>
          </a:xfrm>
        </p:spPr>
        <p:txBody>
          <a:bodyPr/>
          <a:lstStyle>
            <a:lvl1pPr algn="r" defTabSz="914377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832" y="2446991"/>
            <a:ext cx="7620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3031490"/>
            <a:ext cx="2032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641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264" y="228600"/>
            <a:ext cx="8327136" cy="1143000"/>
          </a:xfrm>
        </p:spPr>
        <p:txBody>
          <a:bodyPr/>
          <a:lstStyle>
            <a:lvl1pPr algn="r" defTabSz="914377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8832" y="2450592"/>
            <a:ext cx="7620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3031489"/>
            <a:ext cx="2036064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latinLnBrk="0" hangingPunct="0">
              <a:spcBef>
                <a:spcPct val="0"/>
              </a:spcBef>
              <a:spcAft>
                <a:spcPct val="0"/>
              </a:spcAft>
              <a:defRPr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 hangingPunct="0">
              <a:defRPr>
                <a:ea typeface="굴림" panose="020B0600000101010101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951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51200" y="2286003"/>
            <a:ext cx="8331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ko-KR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15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prstClr val="black"/>
                </a:solidFill>
                <a:latin typeface="+mj-lt"/>
                <a:ea typeface="맑은 고딕"/>
              </a:defRPr>
            </a:lvl1pPr>
          </a:lstStyle>
          <a:p>
            <a:fld id="{5691AD9C-6A28-4642-BFEA-5EF6084F3841}" type="datetimeFigureOut">
              <a:rPr lang="ko-KR" altLang="en-US" smtClean="0"/>
              <a:pPr/>
              <a:t>2016-09-07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prstClr val="black"/>
                </a:solidFill>
                <a:latin typeface="+mj-lt"/>
                <a:ea typeface="맑은 고딕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00" y="533400"/>
            <a:ext cx="1016000" cy="609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60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defRPr>
            </a:lvl1pPr>
          </a:lstStyle>
          <a:p>
            <a:fld id="{9345F9DE-CF12-4095-8DDE-5685A353D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04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latinLnBrk="1" hangingPunct="1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189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377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566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754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189" indent="-457189" algn="l" rtl="0" eaLnBrk="1" fontAlgn="base" latinLnBrk="1" hangingPunct="1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457189" algn="l" rtl="0" eaLnBrk="1" fontAlgn="base" latinLnBrk="1" hangingPunct="1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indent="-457189" algn="l" rtl="0" eaLnBrk="1" fontAlgn="base" latinLnBrk="1" hangingPunct="1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457189" algn="l" rtl="0" eaLnBrk="1" fontAlgn="base" latinLnBrk="1" hangingPunct="1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anose="05000000000000000000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43" indent="-457189" algn="l" rtl="0" eaLnBrk="1" fontAlgn="base" latinLnBrk="1" hangingPunct="1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anose="05000000000000000000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indent="-457189" algn="l" defTabSz="914377" rtl="0" eaLnBrk="1" latinLnBrk="1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320" indent="-457189" algn="l" defTabSz="914377" rtl="0" eaLnBrk="1" latinLnBrk="1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509" indent="-457189" algn="l" defTabSz="914377" rtl="0" eaLnBrk="1" latinLnBrk="1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697" indent="-457189" algn="l" defTabSz="914377" rtl="0" eaLnBrk="1" latinLnBrk="1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51200" y="2286003"/>
            <a:ext cx="8331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ko-KR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15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prstClr val="black"/>
                </a:solidFill>
                <a:latin typeface="+mj-lt"/>
                <a:ea typeface="맑은 고딕"/>
              </a:defRPr>
            </a:lvl1pPr>
          </a:lstStyle>
          <a:p>
            <a:pPr>
              <a:defRPr/>
            </a:pPr>
            <a:fld id="{A63F79AF-DD66-4A4D-9FFA-865A0BA48489}" type="datetimeFigureOut">
              <a:rPr lang="ko-KR" altLang="en-US"/>
              <a:pPr>
                <a:defRPr/>
              </a:pPr>
              <a:t>2016-09-07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prstClr val="black"/>
                </a:solidFill>
                <a:latin typeface="+mj-lt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00" y="533400"/>
            <a:ext cx="1016000" cy="609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60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3B8631C2-26F1-48BE-9776-00F098E2E57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16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r" rtl="0" eaLnBrk="1" fontAlgn="base" latinLnBrk="1" hangingPunct="1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189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377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566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754" algn="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189" indent="-457189" algn="l" rtl="0" eaLnBrk="1" fontAlgn="base" latinLnBrk="1" hangingPunct="1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457189" algn="l" rtl="0" eaLnBrk="1" fontAlgn="base" latinLnBrk="1" hangingPunct="1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indent="-457189" algn="l" rtl="0" eaLnBrk="1" fontAlgn="base" latinLnBrk="1" hangingPunct="1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457189" algn="l" rtl="0" eaLnBrk="1" fontAlgn="base" latinLnBrk="1" hangingPunct="1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anose="05000000000000000000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43" indent="-457189" algn="l" rtl="0" eaLnBrk="1" fontAlgn="base" latinLnBrk="1" hangingPunct="1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anose="05000000000000000000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indent="-457189" algn="l" defTabSz="914377" rtl="0" eaLnBrk="1" latinLnBrk="1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320" indent="-457189" algn="l" defTabSz="914377" rtl="0" eaLnBrk="1" latinLnBrk="1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509" indent="-457189" algn="l" defTabSz="914377" rtl="0" eaLnBrk="1" latinLnBrk="1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697" indent="-457189" algn="l" defTabSz="914377" rtl="0" eaLnBrk="1" latinLnBrk="1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Arial" charset="0"/>
              </a:defRPr>
            </a:lvl1pPr>
          </a:lstStyle>
          <a:p>
            <a:pPr>
              <a:defRPr/>
            </a:pPr>
            <a:fld id="{61F73E77-CA7C-4BAB-971C-A936E44E400D}" type="datetimeFigureOut">
              <a:rPr lang="ko-KR" altLang="en-US"/>
              <a:pPr>
                <a:defRPr/>
              </a:pPr>
              <a:t>2016-09-07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Arial" charset="0"/>
              </a:defRPr>
            </a:lvl1pPr>
          </a:lstStyle>
          <a:p>
            <a:pPr>
              <a:defRPr/>
            </a:pPr>
            <a:fld id="{2780D18A-8081-4C1E-9FDB-919783BA6E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912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5pPr>
      <a:lvl6pPr marL="457189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6pPr>
      <a:lvl7pPr marL="914377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7pPr>
      <a:lvl8pPr marL="1371566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8pPr>
      <a:lvl9pPr marL="1828754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</a:defRPr>
      </a:lvl9pPr>
    </p:titleStyle>
    <p:bodyStyle>
      <a:lvl1pPr marL="342891" indent="-342891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WMO Godl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449" y="274638"/>
            <a:ext cx="1127955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2" y="1600203"/>
            <a:ext cx="105624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5231" y="623728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14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2" y="6524625"/>
            <a:ext cx="8544169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defRPr kumimoji="0" sz="1400" b="1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WMO PTC Meeting, 30 January-1 February 2012, Geneva.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kumimoji="0" sz="1400">
                <a:solidFill>
                  <a:srgbClr val="000000"/>
                </a:solidFill>
                <a:latin typeface="Arial" charset="0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394BDB41-AE5F-4EBD-B66B-6944E68A68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87765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5pPr>
      <a:lvl6pPr marL="457189"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6pPr>
      <a:lvl7pPr marL="914377"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7pPr>
      <a:lvl8pPr marL="1371566"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8pPr>
      <a:lvl9pPr marL="1828754" algn="ctr" rtl="0" eaLnBrk="1" fontAlgn="base" latinLnBrk="1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cs typeface="Arial" charset="0"/>
        </a:defRPr>
      </a:lvl9pPr>
    </p:titleStyle>
    <p:bodyStyle>
      <a:lvl1pPr marL="342891" indent="-342891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rgbClr val="0033CC"/>
          </a:solidFill>
          <a:latin typeface="+mn-lt"/>
          <a:ea typeface="+mn-ea"/>
          <a:cs typeface="+mn-cs"/>
        </a:defRPr>
      </a:lvl1pPr>
      <a:lvl2pPr marL="742932" indent="-285744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2971" indent="-228594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160" indent="-228594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349" indent="-228594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537" indent="-228594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726" indent="-228594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8914" indent="-228594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103" indent="-228594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"/>
          <p:cNvSpPr txBox="1">
            <a:spLocks noChangeArrowheads="1"/>
          </p:cNvSpPr>
          <p:nvPr/>
        </p:nvSpPr>
        <p:spPr bwMode="auto">
          <a:xfrm>
            <a:off x="5872956" y="3657906"/>
            <a:ext cx="3036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200" b="1" dirty="0" smtClean="0">
                <a:cs typeface="Times New Roman" panose="02020603050405020304" pitchFamily="18" charset="0"/>
              </a:rPr>
              <a:t>05  September  </a:t>
            </a:r>
            <a:r>
              <a:rPr lang="en-US" altLang="ko-KR" sz="2200" b="1" dirty="0"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ubTitle" idx="1"/>
          </p:nvPr>
        </p:nvSpPr>
        <p:spPr>
          <a:xfrm>
            <a:off x="2793340" y="4943774"/>
            <a:ext cx="8760963" cy="677108"/>
          </a:xfrm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193675"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kumimoji="1" lang="en-US" altLang="ko-KR" sz="2400" b="1" dirty="0" smtClean="0">
                <a:ea typeface="MD아트체" pitchFamily="18" charset="-127"/>
                <a:cs typeface="Times New Roman" panose="02020603050405020304" pitchFamily="18" charset="0"/>
              </a:rPr>
              <a:t>Prof. OH </a:t>
            </a:r>
            <a:r>
              <a:rPr kumimoji="1" lang="en-US" altLang="ko-KR" sz="2400" b="1" dirty="0" err="1" smtClean="0">
                <a:ea typeface="MD아트체" pitchFamily="18" charset="-127"/>
                <a:cs typeface="Times New Roman" panose="02020603050405020304" pitchFamily="18" charset="0"/>
              </a:rPr>
              <a:t>Jaiho</a:t>
            </a:r>
            <a:r>
              <a:rPr kumimoji="1" lang="en-US" altLang="ko-KR" sz="2400" b="1" dirty="0" smtClean="0">
                <a:ea typeface="MD아트체" pitchFamily="18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2400" b="1" smtClean="0">
                <a:ea typeface="MD아트체" pitchFamily="18" charset="-127"/>
                <a:cs typeface="Times New Roman" panose="02020603050405020304" pitchFamily="18" charset="0"/>
              </a:rPr>
              <a:t>(jjho2023@gmail.com)</a:t>
            </a:r>
            <a:endParaRPr kumimoji="1" lang="en-US" altLang="ko-KR" sz="2400" b="1" dirty="0">
              <a:ea typeface="MD아트체" pitchFamily="18" charset="-127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1" lang="en-US" altLang="ko-KR" b="1" dirty="0" smtClean="0">
                <a:ea typeface="MD아트체" pitchFamily="18" charset="-127"/>
                <a:cs typeface="Times New Roman" panose="02020603050405020304" pitchFamily="18" charset="0"/>
              </a:rPr>
              <a:t>Dept. </a:t>
            </a:r>
            <a:r>
              <a:rPr kumimoji="1" lang="en-US" altLang="ko-KR" b="1" dirty="0" err="1" smtClean="0">
                <a:ea typeface="MD아트체" pitchFamily="18" charset="-127"/>
                <a:cs typeface="Times New Roman" panose="02020603050405020304" pitchFamily="18" charset="0"/>
              </a:rPr>
              <a:t>Env</a:t>
            </a:r>
            <a:r>
              <a:rPr kumimoji="1" lang="en-US" altLang="ko-KR" b="1" dirty="0" smtClean="0">
                <a:ea typeface="MD아트체" pitchFamily="18" charset="-127"/>
                <a:cs typeface="Times New Roman" panose="02020603050405020304" pitchFamily="18" charset="0"/>
              </a:rPr>
              <a:t>. &amp; Atmos. Sci., </a:t>
            </a:r>
            <a:r>
              <a:rPr kumimoji="1" lang="en-US" altLang="ko-KR" b="1" dirty="0" err="1" smtClean="0">
                <a:ea typeface="MD아트체" pitchFamily="18" charset="-127"/>
                <a:cs typeface="Times New Roman" panose="02020603050405020304" pitchFamily="18" charset="0"/>
              </a:rPr>
              <a:t>Pukyong</a:t>
            </a:r>
            <a:r>
              <a:rPr kumimoji="1" lang="en-US" altLang="ko-KR" b="1" dirty="0" smtClean="0">
                <a:ea typeface="MD아트체" pitchFamily="18" charset="-127"/>
                <a:cs typeface="Times New Roman" panose="02020603050405020304" pitchFamily="18" charset="0"/>
              </a:rPr>
              <a:t> </a:t>
            </a:r>
            <a:r>
              <a:rPr kumimoji="1" lang="en-US" altLang="ko-KR" b="1" dirty="0">
                <a:ea typeface="MD아트체" pitchFamily="18" charset="-127"/>
                <a:cs typeface="Times New Roman" panose="02020603050405020304" pitchFamily="18" charset="0"/>
              </a:rPr>
              <a:t>National University, </a:t>
            </a:r>
            <a:r>
              <a:rPr kumimoji="1" lang="en-US" altLang="ko-KR" b="1" dirty="0" smtClean="0">
                <a:ea typeface="MD아트체" pitchFamily="18" charset="-127"/>
                <a:cs typeface="Times New Roman" panose="02020603050405020304" pitchFamily="18" charset="0"/>
              </a:rPr>
              <a:t>Busan, Korea</a:t>
            </a:r>
            <a:endParaRPr kumimoji="1" lang="en-US" altLang="ko-KR" sz="2400" b="1" dirty="0">
              <a:ea typeface="MD아트체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90800" y="834635"/>
            <a:ext cx="9601200" cy="2371725"/>
          </a:xfrm>
          <a:prstGeom prst="rect">
            <a:avLst/>
          </a:prstGeom>
        </p:spPr>
        <p:txBody>
          <a:bodyPr anchor="b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prediction for Myanmar </a:t>
            </a:r>
          </a:p>
          <a:p>
            <a:pPr algn="ctr">
              <a:defRPr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2016</a:t>
            </a:r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defRPr/>
            </a:pPr>
            <a:endParaRPr lang="en-US" altLang="ko-K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07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57409" y="236570"/>
            <a:ext cx="10573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SON 2016 Outlook for 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Southern Asia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(Total Precipitation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90172" y="1763344"/>
            <a:ext cx="3361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Probability 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5" name="TextBox 2"/>
          <p:cNvSpPr txBox="1">
            <a:spLocks noChangeArrowheads="1"/>
          </p:cNvSpPr>
          <p:nvPr/>
        </p:nvSpPr>
        <p:spPr bwMode="auto">
          <a:xfrm>
            <a:off x="1071157" y="1744856"/>
            <a:ext cx="4225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Anomaly </a:t>
            </a:r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2" b="7292"/>
          <a:stretch/>
        </p:blipFill>
        <p:spPr>
          <a:xfrm>
            <a:off x="616064" y="2309429"/>
            <a:ext cx="5135418" cy="44075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85" b="8517"/>
          <a:stretch/>
        </p:blipFill>
        <p:spPr>
          <a:xfrm>
            <a:off x="6597889" y="2344065"/>
            <a:ext cx="5146383" cy="4338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305" y="2268267"/>
            <a:ext cx="5638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Precipitation of ICON (40km) for Southern Asia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54999" y="2268267"/>
            <a:ext cx="5638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Total Precipitation </a:t>
            </a:r>
            <a:r>
              <a:rPr lang="en-US" sz="1600" b="1" dirty="0" smtClean="0"/>
              <a:t>of ICON (40km) for Southern Asia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80912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57409" y="236570"/>
            <a:ext cx="10573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SON 2016 Outlook for 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Myanmar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(Total Precipitation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90172" y="1763344"/>
            <a:ext cx="3361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Probability 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1157" y="1744856"/>
            <a:ext cx="4225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Anomaly </a:t>
            </a:r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4" t="2680" r="9837" b="6565"/>
          <a:stretch/>
        </p:blipFill>
        <p:spPr>
          <a:xfrm>
            <a:off x="7222835" y="2387279"/>
            <a:ext cx="3888509" cy="44491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9" t="2348" r="10880" b="6462"/>
          <a:stretch/>
        </p:blipFill>
        <p:spPr>
          <a:xfrm>
            <a:off x="1283854" y="2387279"/>
            <a:ext cx="3796145" cy="4446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157" y="2353848"/>
            <a:ext cx="441164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 Precipitation of ICON (40km) for Myanmar 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61264" y="2353849"/>
            <a:ext cx="441164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 Precipitation of ICON (40km) for Myanmar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53396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1015" y="417955"/>
            <a:ext cx="10418618" cy="1143000"/>
          </a:xfrm>
        </p:spPr>
        <p:txBody>
          <a:bodyPr>
            <a:noAutofit/>
          </a:bodyPr>
          <a:lstStyle/>
          <a:p>
            <a:r>
              <a:rPr lang="en-US" altLang="ko-KR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Prediction Summary for Autumn, 2016 </a:t>
            </a:r>
            <a:r>
              <a:rPr lang="ko-KR" alt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ko-KR" alt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532878"/>
              </p:ext>
            </p:extLst>
          </p:nvPr>
        </p:nvGraphicFramePr>
        <p:xfrm>
          <a:off x="508174" y="1951584"/>
          <a:ext cx="11342083" cy="46247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5208"/>
                <a:gridCol w="785091"/>
                <a:gridCol w="2336800"/>
                <a:gridCol w="2309092"/>
                <a:gridCol w="2322946"/>
                <a:gridCol w="2322946"/>
              </a:tblGrid>
              <a:tr h="91139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zh-CN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SEP</a:t>
                      </a:r>
                      <a:endParaRPr kumimoji="1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SON</a:t>
                      </a:r>
                      <a:endParaRPr kumimoji="1" lang="en-GB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00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Anomaly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Prediction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Temp.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Warm</a:t>
                      </a:r>
                      <a:endParaRPr kumimoji="0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</a:t>
                      </a:r>
                      <a:endParaRPr kumimoji="0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Warm</a:t>
                      </a:r>
                      <a:endParaRPr kumimoji="0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10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GB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Prec.</a:t>
                      </a:r>
                      <a:endParaRPr kumimoji="1" lang="en-GB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Wet in Northern Part </a:t>
                      </a: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Dry in Southern Part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Normal</a:t>
                      </a:r>
                      <a:endParaRPr kumimoji="0" lang="en-US" altLang="ko-K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Dry</a:t>
                      </a:r>
                      <a:endParaRPr kumimoji="0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Normal</a:t>
                      </a:r>
                      <a:endParaRPr kumimoji="0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26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Probability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Prediction</a:t>
                      </a:r>
                      <a:endParaRPr kumimoji="1" lang="en-GB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Temp.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Above 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95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GB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맑은 고딕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Normal</a:t>
                      </a:r>
                      <a:endParaRPr lang="en-US" sz="1500" b="0" kern="0" spc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Below Normal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Below</a:t>
                      </a:r>
                      <a:r>
                        <a:rPr lang="en-US" altLang="ko-KR" sz="1500" b="1" kern="0" spc="0" baseline="0" dirty="0" smtClean="0"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Normal</a:t>
                      </a:r>
                      <a:endParaRPr lang="en-US" altLang="ko-KR" sz="1500" b="1" kern="0" spc="0" dirty="0"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Below Normal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555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69688"/>
            <a:ext cx="12192000" cy="59859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accent2"/>
              </a:gs>
              <a:gs pos="1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제목 3"/>
          <p:cNvSpPr txBox="1">
            <a:spLocks/>
          </p:cNvSpPr>
          <p:nvPr/>
        </p:nvSpPr>
        <p:spPr>
          <a:xfrm>
            <a:off x="58368" y="97555"/>
            <a:ext cx="12192000" cy="77213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ctr">
              <a:defRPr sz="32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 err="1"/>
              <a:t>ICOsahedral</a:t>
            </a:r>
            <a:r>
              <a:rPr lang="en-US" altLang="ko-KR" dirty="0"/>
              <a:t> Non-hydrostatic (ICON) model</a:t>
            </a:r>
            <a:endParaRPr lang="ko-KR" alt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282873" y="1168243"/>
            <a:ext cx="2409092" cy="2303584"/>
            <a:chOff x="595935" y="1005046"/>
            <a:chExt cx="2409092" cy="2303584"/>
          </a:xfrm>
        </p:grpSpPr>
        <p:sp>
          <p:nvSpPr>
            <p:cNvPr id="25" name="타원 24"/>
            <p:cNvSpPr/>
            <p:nvPr/>
          </p:nvSpPr>
          <p:spPr>
            <a:xfrm>
              <a:off x="595935" y="1005046"/>
              <a:ext cx="2409092" cy="2303584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텍스트 개체 틀 6"/>
            <p:cNvSpPr txBox="1">
              <a:spLocks/>
            </p:cNvSpPr>
            <p:nvPr/>
          </p:nvSpPr>
          <p:spPr>
            <a:xfrm>
              <a:off x="772929" y="1747054"/>
              <a:ext cx="2055105" cy="819568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4800" dirty="0">
                  <a:ln w="10160">
                    <a:solidFill>
                      <a:srgbClr val="0033CC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ICON</a:t>
              </a:r>
              <a:endParaRPr lang="ko-KR" altLang="en-US" sz="4800" dirty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18808" y="1168243"/>
            <a:ext cx="9246349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>
              <a:lnSpc>
                <a:spcPct val="150000"/>
              </a:lnSpc>
              <a:buFont typeface="HY헤드라인M" panose="02030600000101010101" pitchFamily="18" charset="-127"/>
              <a:buChar char=":"/>
            </a:pPr>
            <a:r>
              <a:rPr lang="en-US" altLang="ko-KR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Joint development project of DWD and Max-Plank-Institute for Meteorology for the next-generation global NWP and climate modeling system</a:t>
            </a:r>
          </a:p>
          <a:p>
            <a:pPr marL="285744" indent="-285744">
              <a:lnSpc>
                <a:spcPct val="150000"/>
              </a:lnSpc>
              <a:buFont typeface="HY헤드라인M" panose="02030600000101010101" pitchFamily="18" charset="-127"/>
              <a:buChar char=":"/>
            </a:pPr>
            <a:endParaRPr lang="en-US" altLang="ko-KR" sz="1400" dirty="0"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pPr marL="342891" indent="-342891">
              <a:lnSpc>
                <a:spcPct val="150000"/>
              </a:lnSpc>
              <a:buFont typeface="HY헤드라인M" panose="02030600000101010101" pitchFamily="18" charset="-127"/>
              <a:buChar char=":"/>
            </a:pPr>
            <a:r>
              <a:rPr lang="en-US" altLang="ko-KR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Non-hydrostatic dynamical core on an icosahedral-triangular Arakawa C-grid</a:t>
            </a:r>
          </a:p>
          <a:p>
            <a:pPr marL="285744" indent="-285744">
              <a:lnSpc>
                <a:spcPct val="150000"/>
              </a:lnSpc>
              <a:buFont typeface="HY헤드라인M" panose="02030600000101010101" pitchFamily="18" charset="-127"/>
              <a:buChar char=":"/>
            </a:pPr>
            <a:endParaRPr lang="en-US" altLang="ko-KR" sz="1400" dirty="0"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pPr marL="342891" indent="-342891">
              <a:lnSpc>
                <a:spcPct val="150000"/>
              </a:lnSpc>
              <a:buFont typeface="HY헤드라인M" panose="02030600000101010101" pitchFamily="18" charset="-127"/>
              <a:buChar char=":"/>
            </a:pPr>
            <a:r>
              <a:rPr lang="en-US" altLang="ko-KR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Coupled with almost full set of physics parameterizations</a:t>
            </a:r>
          </a:p>
          <a:p>
            <a:pPr marL="285744" indent="-285744">
              <a:lnSpc>
                <a:spcPct val="150000"/>
              </a:lnSpc>
              <a:buFont typeface="HY헤드라인M" panose="02030600000101010101" pitchFamily="18" charset="-127"/>
              <a:buChar char=":"/>
            </a:pPr>
            <a:endParaRPr lang="en-US" altLang="ko-KR" sz="1400" dirty="0"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pPr marL="342891" indent="-342891">
              <a:lnSpc>
                <a:spcPct val="150000"/>
              </a:lnSpc>
              <a:buFont typeface="HY헤드라인M" panose="02030600000101010101" pitchFamily="18" charset="-127"/>
              <a:buChar char=":"/>
            </a:pPr>
            <a:r>
              <a:rPr lang="en-US" altLang="ko-KR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Two-way nesting with capability for multiple nests per nesting levels</a:t>
            </a:r>
            <a:r>
              <a:rPr lang="ko-KR" altLang="en-US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in order to replace extra process for downscaling</a:t>
            </a:r>
          </a:p>
          <a:p>
            <a:pPr marL="285744" indent="-285744">
              <a:lnSpc>
                <a:spcPct val="150000"/>
              </a:lnSpc>
              <a:buFont typeface="HY헤드라인M" panose="02030600000101010101" pitchFamily="18" charset="-127"/>
              <a:buChar char=":"/>
            </a:pPr>
            <a:endParaRPr lang="en-US" altLang="ko-KR" sz="1400" dirty="0"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pPr marL="342891" indent="-342891">
              <a:lnSpc>
                <a:spcPct val="150000"/>
              </a:lnSpc>
              <a:buFont typeface="HY헤드라인M" panose="02030600000101010101" pitchFamily="18" charset="-127"/>
              <a:buChar char=":"/>
            </a:pPr>
            <a:r>
              <a:rPr lang="en-US" altLang="ko-KR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Full hybrid (MPI/</a:t>
            </a:r>
            <a:r>
              <a:rPr lang="en-US" altLang="ko-KR" sz="2000" dirty="0" err="1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OpenMP</a:t>
            </a:r>
            <a:r>
              <a:rPr lang="en-US" altLang="ko-KR" sz="2000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) parallelization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5429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65968"/>
            <a:ext cx="12192000" cy="59859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accent2"/>
              </a:gs>
              <a:gs pos="1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8"/>
          <p:cNvSpPr txBox="1">
            <a:spLocks/>
          </p:cNvSpPr>
          <p:nvPr/>
        </p:nvSpPr>
        <p:spPr>
          <a:xfrm>
            <a:off x="156903" y="168313"/>
            <a:ext cx="12192000" cy="69765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ko-KR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Preparation of Seasonal Prediction for Autumn, 2016</a:t>
            </a:r>
            <a:endParaRPr lang="ko-KR" altLang="en-US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8500430"/>
              </p:ext>
            </p:extLst>
          </p:nvPr>
        </p:nvGraphicFramePr>
        <p:xfrm>
          <a:off x="1061950" y="1170951"/>
          <a:ext cx="10381906" cy="4930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78779"/>
                <a:gridCol w="7703127"/>
              </a:tblGrid>
              <a:tr h="375920"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900" b="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900" b="1" dirty="0" smtClean="0"/>
                        <a:t>Initial Condition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b="0" dirty="0" smtClean="0"/>
                        <a:t>ECMWF Operational Analysis data (2016.7.21.~7.30.)</a:t>
                      </a: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900" b="1" dirty="0" smtClean="0"/>
                        <a:t>Boundary Condition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dirty="0" smtClean="0"/>
                        <a:t>NOAA OI Monthly Global SST data (2016.7.10.~7.16.)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dirty="0" smtClean="0"/>
                        <a:t>ECMWF Operational Analysis data for Sea ice (2016.7.13.)</a:t>
                      </a: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900" b="1" dirty="0" smtClean="0"/>
                        <a:t>Model 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dirty="0" err="1" smtClean="0"/>
                        <a:t>ICOsahedral</a:t>
                      </a:r>
                      <a:r>
                        <a:rPr lang="en-US" altLang="ko-KR" sz="1900" dirty="0" smtClean="0"/>
                        <a:t> Non-hydrostatic (ICON) MODEL</a:t>
                      </a:r>
                      <a:endParaRPr lang="ko-KR" altLang="en-US" sz="1900" b="1" dirty="0" smtClean="0">
                        <a:solidFill>
                          <a:schemeClr val="tx2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900" b="1" dirty="0" smtClean="0"/>
                        <a:t>Vertical &amp; Horizontal Resolution</a:t>
                      </a:r>
                      <a:r>
                        <a:rPr lang="ko-KR" altLang="en-US" sz="1900" b="1" dirty="0" smtClean="0"/>
                        <a:t> 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900" dirty="0" smtClean="0"/>
                        <a:t>40 km/90 layers 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900" b="1" dirty="0" smtClean="0"/>
                        <a:t>Integration period 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dirty="0" smtClean="0"/>
                        <a:t>From 2016.07.21</a:t>
                      </a:r>
                      <a:r>
                        <a:rPr lang="en-US" altLang="ko-KR" sz="1900" baseline="0" dirty="0" smtClean="0"/>
                        <a:t> to </a:t>
                      </a:r>
                      <a:r>
                        <a:rPr lang="en-US" altLang="ko-KR" sz="1900" dirty="0" smtClean="0"/>
                        <a:t>2016.11.30</a:t>
                      </a:r>
                      <a:endParaRPr lang="ko-KR" altLang="en-US" sz="1900" dirty="0" smtClean="0"/>
                    </a:p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b="1" dirty="0" smtClean="0"/>
                        <a:t>Method for Seasonal Prediction</a:t>
                      </a:r>
                      <a:endParaRPr lang="ko-KR" altLang="en-US" sz="1900" b="1" dirty="0" smtClean="0"/>
                    </a:p>
                    <a:p>
                      <a:pPr algn="ct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ko-KR" sz="1900" b="1" dirty="0" smtClean="0"/>
                        <a:t>Time-lag Method</a:t>
                      </a:r>
                    </a:p>
                    <a:p>
                      <a:pPr algn="ctr" eaLnBrk="1" hangingPunct="1"/>
                      <a:r>
                        <a:rPr lang="en-US" altLang="ko-KR" sz="1900" dirty="0" smtClean="0"/>
                        <a:t>     -  Prediction run with daily SST forcing (10 Ensemble members)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</a:pPr>
                      <a:r>
                        <a:rPr lang="en-US" altLang="ko-KR" sz="1900" b="1" dirty="0" smtClean="0"/>
                        <a:t>AMIP-type Present-day run</a:t>
                      </a:r>
                    </a:p>
                    <a:p>
                      <a:pPr algn="ctr" eaLnBrk="1" hangingPunct="1"/>
                      <a:r>
                        <a:rPr lang="en-US" altLang="ko-KR" sz="1900" dirty="0" smtClean="0"/>
                        <a:t>     -  Climatology run during 1979~2008 (30years)</a:t>
                      </a: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b="1" dirty="0" smtClean="0"/>
                        <a:t>Presented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850hPa Temperature, Precipitation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296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72005"/>
            <a:ext cx="12192000" cy="59859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accent2"/>
              </a:gs>
              <a:gs pos="1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809006" y="134754"/>
            <a:ext cx="1057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Boundary Condition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1164" y="5576232"/>
            <a:ext cx="698477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32" lvl="1" indent="-285744" latinLnBrk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Present SST :  NOAA OI Weekly SST (Jul. 10~16, 2016) </a:t>
            </a:r>
          </a:p>
          <a:p>
            <a:pPr marL="742932" lvl="1" indent="-285744" latinLnBrk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Climatology SST : NOAA OI Average year SST (1971~2000)</a:t>
            </a:r>
          </a:p>
          <a:p>
            <a:pPr marL="742932" lvl="1" indent="-285744" latinLnBrk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Positive Anomalies near the Korean Peninsula.</a:t>
            </a:r>
            <a:endParaRPr lang="ko-KR" altLang="en-US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내용 개체 틀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419" y="1030086"/>
            <a:ext cx="7143075" cy="4606471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6298703" y="2804003"/>
            <a:ext cx="2092215" cy="529319"/>
            <a:chOff x="4363827" y="2793851"/>
            <a:chExt cx="2286051" cy="582251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5" cstate="print"/>
            <a:srcRect l="-372" t="-7432" r="4525" b="67612"/>
            <a:stretch/>
          </p:blipFill>
          <p:spPr>
            <a:xfrm>
              <a:off x="4363827" y="3103938"/>
              <a:ext cx="2286051" cy="272164"/>
            </a:xfrm>
            <a:prstGeom prst="rect">
              <a:avLst/>
            </a:prstGeom>
          </p:spPr>
        </p:pic>
        <p:sp>
          <p:nvSpPr>
            <p:cNvPr id="27" name="직사각형 26"/>
            <p:cNvSpPr/>
            <p:nvPr/>
          </p:nvSpPr>
          <p:spPr bwMode="auto">
            <a:xfrm>
              <a:off x="4363827" y="2941157"/>
              <a:ext cx="891299" cy="20002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rgbClr val="203C96"/>
                </a:solidFill>
                <a:latin typeface="Arial" charset="0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5255126" y="2941157"/>
              <a:ext cx="1113924" cy="200024"/>
            </a:xfrm>
            <a:prstGeom prst="rect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rgbClr val="203C96"/>
                </a:solidFill>
                <a:latin typeface="Arial" charset="0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4912626" y="2941158"/>
              <a:ext cx="920612" cy="200024"/>
            </a:xfrm>
            <a:prstGeom prst="rect">
              <a:avLst/>
            </a:prstGeom>
            <a:noFill/>
            <a:ln w="2159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6369050" y="3041169"/>
              <a:ext cx="177800" cy="200024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rgbClr val="C00000"/>
                </a:solidFill>
                <a:latin typeface="Arial" charset="0"/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5" cstate="print"/>
            <a:srcRect l="50911" t="66444" r="30519" b="14743"/>
            <a:stretch/>
          </p:blipFill>
          <p:spPr>
            <a:xfrm>
              <a:off x="5585162" y="2793851"/>
              <a:ext cx="442914" cy="128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2976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65968"/>
            <a:ext cx="12192000" cy="59859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accent2"/>
              </a:gs>
              <a:gs pos="12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3391898" y="1056985"/>
            <a:ext cx="6301097" cy="40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Sea Ice Extent in the Arctic (Jul. 13, 2016)</a:t>
            </a:r>
            <a:endParaRPr lang="ko-KR" altLang="en-US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0059" y="5949745"/>
            <a:ext cx="69847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32" lvl="1" indent="-285744" latinLnBrk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Present Sea Ice :  ECMWF Sea Ice (Jul. 13, 2016) </a:t>
            </a:r>
          </a:p>
          <a:p>
            <a:pPr marL="742932" lvl="1" indent="-285744" latinLnBrk="0">
              <a:buBlip>
                <a:blip r:embed="rId3"/>
              </a:buBlip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Climatology Sea Ice : ERA-40 Average year Sea Ice (1971~2000)</a:t>
            </a:r>
            <a:endParaRPr lang="ko-KR" altLang="en-US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3" name="내용 개체 틀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01" b="14961"/>
          <a:stretch/>
        </p:blipFill>
        <p:spPr>
          <a:xfrm>
            <a:off x="2845727" y="1056985"/>
            <a:ext cx="6695416" cy="5037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3830" y="5641968"/>
            <a:ext cx="14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ㅡ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climatology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09006" y="134754"/>
            <a:ext cx="1057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Boundary Condition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3797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57409" y="236570"/>
            <a:ext cx="10573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SON 2016 Outlook for the Globe </a:t>
            </a:r>
          </a:p>
          <a:p>
            <a:pPr algn="ctr"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(850hPa Temperature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90172" y="1763344"/>
            <a:ext cx="3361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Probability 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5" name="TextBox 2"/>
          <p:cNvSpPr txBox="1">
            <a:spLocks noChangeArrowheads="1"/>
          </p:cNvSpPr>
          <p:nvPr/>
        </p:nvSpPr>
        <p:spPr bwMode="auto">
          <a:xfrm>
            <a:off x="1071157" y="1744856"/>
            <a:ext cx="4225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Anomaly </a:t>
            </a:r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35" b="15691"/>
          <a:stretch/>
        </p:blipFill>
        <p:spPr>
          <a:xfrm>
            <a:off x="0" y="2431302"/>
            <a:ext cx="6174549" cy="41662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65" b="15960"/>
          <a:stretch/>
        </p:blipFill>
        <p:spPr>
          <a:xfrm>
            <a:off x="6162355" y="2431302"/>
            <a:ext cx="6017451" cy="4166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323072"/>
            <a:ext cx="61623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850hPa Temperature of ICON (40km) for the Globe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02098" y="2323072"/>
            <a:ext cx="60777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850hPa Temperature of ICON (40km) for the Globe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9467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57409" y="236570"/>
            <a:ext cx="10573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SON 2016 Outlook for 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Southern Asia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(850hPa Temperature)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90172" y="1763344"/>
            <a:ext cx="3361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Probability 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1157" y="1744856"/>
            <a:ext cx="4225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Anomaly </a:t>
            </a:r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7" b="8686"/>
          <a:stretch/>
        </p:blipFill>
        <p:spPr>
          <a:xfrm>
            <a:off x="426718" y="2246199"/>
            <a:ext cx="5514109" cy="46118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8956"/>
          <a:stretch/>
        </p:blipFill>
        <p:spPr>
          <a:xfrm>
            <a:off x="6190208" y="2270014"/>
            <a:ext cx="5512264" cy="4587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0207" y="2174789"/>
            <a:ext cx="551226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850hPa Temperature of ICON (40km) for Southern Asia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1892" y="2174789"/>
            <a:ext cx="5638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850hPa Temperature of ICON (40km) for Southern Asia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7003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57409" y="236570"/>
            <a:ext cx="10573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SON 2016 Outlook for 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Myanmar</a:t>
            </a:r>
          </a:p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(850hPa Temperature)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90172" y="1763344"/>
            <a:ext cx="3361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Probability 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1157" y="1744856"/>
            <a:ext cx="4225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Anomaly </a:t>
            </a:r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37"/>
          <a:stretch/>
        </p:blipFill>
        <p:spPr>
          <a:xfrm>
            <a:off x="841200" y="2342031"/>
            <a:ext cx="4685145" cy="4388242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6777611" y="2301109"/>
            <a:ext cx="4786940" cy="4359078"/>
            <a:chOff x="6793841" y="2371195"/>
            <a:chExt cx="4786940" cy="435907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5" t="207" r="6818" b="-207"/>
            <a:stretch/>
          </p:blipFill>
          <p:spPr>
            <a:xfrm rot="5400000">
              <a:off x="6975071" y="2206071"/>
              <a:ext cx="4342972" cy="4705432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2305"/>
            <a:stretch/>
          </p:blipFill>
          <p:spPr>
            <a:xfrm>
              <a:off x="6895636" y="2371195"/>
              <a:ext cx="4685145" cy="36051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965256" y="2360589"/>
            <a:ext cx="441164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850hPa Temperature of ICON (40km) for Myanmar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1157" y="2353850"/>
            <a:ext cx="441164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850hPa Temperature of ICON (40km) for Myanmar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97187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357409" y="236570"/>
            <a:ext cx="10573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SON 2016 Outlook for the Globe </a:t>
            </a:r>
          </a:p>
          <a:p>
            <a:pPr algn="ctr"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(Total Precipitation)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90172" y="1763344"/>
            <a:ext cx="3361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Probability 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1157" y="1744856"/>
            <a:ext cx="4225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Anomaly </a:t>
            </a:r>
            <a:r>
              <a:rPr lang="en-US" altLang="ko-KR" sz="2400" b="1" dirty="0">
                <a:solidFill>
                  <a:schemeClr val="tx2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Prediction</a:t>
            </a:r>
            <a:endParaRPr lang="ko-KR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81" b="14604"/>
          <a:stretch/>
        </p:blipFill>
        <p:spPr>
          <a:xfrm>
            <a:off x="6210170" y="2341560"/>
            <a:ext cx="5931649" cy="43435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61" b="14297"/>
          <a:stretch/>
        </p:blipFill>
        <p:spPr>
          <a:xfrm>
            <a:off x="1" y="2323072"/>
            <a:ext cx="6210169" cy="4343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2323072"/>
            <a:ext cx="61623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Precipitation of ICON (40km) for the Globe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29646" y="2323072"/>
            <a:ext cx="61623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Precipitation of ICON (40km) for the Globe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4765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테마3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테마3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WGSIP17_jhoh_20150914</Template>
  <TotalTime>6724</TotalTime>
  <Words>532</Words>
  <Application>Microsoft Office PowerPoint</Application>
  <PresentationFormat>사용자 지정</PresentationFormat>
  <Paragraphs>119</Paragraphs>
  <Slides>12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1_테마3</vt:lpstr>
      <vt:lpstr>테마3</vt:lpstr>
      <vt:lpstr>4_Office 테마</vt:lpstr>
      <vt:lpstr>Default Design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Prediction Summary for Autumn, 2016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오재호</dc:creator>
  <cp:lastModifiedBy>aNuBiS66</cp:lastModifiedBy>
  <cp:revision>94</cp:revision>
  <dcterms:created xsi:type="dcterms:W3CDTF">2015-09-10T13:10:46Z</dcterms:created>
  <dcterms:modified xsi:type="dcterms:W3CDTF">2016-09-06T18:07:33Z</dcterms:modified>
</cp:coreProperties>
</file>