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  <p:sldMasterId id="2147483650" r:id="rId2"/>
  </p:sldMasterIdLst>
  <p:notesMasterIdLst>
    <p:notesMasterId r:id="rId9"/>
  </p:notesMasterIdLst>
  <p:handoutMasterIdLst>
    <p:handoutMasterId r:id="rId10"/>
  </p:handoutMasterIdLst>
  <p:sldIdLst>
    <p:sldId id="270" r:id="rId3"/>
    <p:sldId id="278" r:id="rId4"/>
    <p:sldId id="279" r:id="rId5"/>
    <p:sldId id="280" r:id="rId6"/>
    <p:sldId id="28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7" autoAdjust="0"/>
  </p:normalViewPr>
  <p:slideViewPr>
    <p:cSldViewPr>
      <p:cViewPr varScale="1">
        <p:scale>
          <a:sx n="86" d="100"/>
          <a:sy n="86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fld id="{14F6802B-EE29-42EA-BB81-E09576FD90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4602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fld id="{52373FAA-1FB3-4805-BB5F-655D3827DB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4306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1" descr="wmo_ppt_2012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3211513"/>
            <a:ext cx="7921625" cy="1730375"/>
          </a:xfrm>
        </p:spPr>
        <p:txBody>
          <a:bodyPr/>
          <a:lstStyle>
            <a:lvl1pPr algn="ctr">
              <a:defRPr sz="40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dirty="0" smtClean="0"/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106988"/>
            <a:ext cx="7921625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dirty="0" smtClean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12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>
              <a:defRPr/>
            </a:lvl1pPr>
          </a:lstStyle>
          <a:p>
            <a:fld id="{384B1A90-27CE-4A65-90C6-1DE1E7B69B8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5488" y="188913"/>
            <a:ext cx="1889125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3350" y="188913"/>
            <a:ext cx="5519738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F0FFA9-28F8-473F-8A91-979882581D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704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713788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052513"/>
            <a:ext cx="4281488" cy="4897437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042988" y="6453188"/>
            <a:ext cx="4465637" cy="312737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867400" y="6478588"/>
            <a:ext cx="1152525" cy="312737"/>
          </a:xfrm>
        </p:spPr>
        <p:txBody>
          <a:bodyPr/>
          <a:lstStyle>
            <a:lvl1pPr>
              <a:defRPr/>
            </a:lvl1pPr>
          </a:lstStyle>
          <a:p>
            <a:fld id="{530DC6A7-5167-4619-9E2D-9462EBD6BA4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260405" y="1054127"/>
            <a:ext cx="4279790" cy="49053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790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435597-67A5-4C38-94B3-D8FE525D8A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3922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0F560-48CB-4FFF-8A94-C4B0D66B27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310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D05579-02BA-451C-A53C-A02468D170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8149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981075"/>
            <a:ext cx="4316412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316413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4B0B9B-9001-43CB-883E-70DF8A72D4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9899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CB05DD-9F26-406B-A3F2-F441C7F159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543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FADC7-6554-4E0E-A943-3B2A5EACC4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4541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8C1E1-D2C8-4C77-A16D-CC51B7D99F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08981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A7EBCB-E49B-44E9-A4C0-EA7F9E114D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36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80673-A73F-4D73-96A3-E05FA08B7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1946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33C1D7-E07A-463F-9941-AF918645DB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2994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C06050-4F15-4804-94D4-4BA3CD0371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97924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88913"/>
            <a:ext cx="2195513" cy="6264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437312" cy="6264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34F7D5-7458-48A2-9F4A-0C2C4B93AC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2169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637A8F-0397-4A80-A49F-054A7EA7C0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444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412875"/>
            <a:ext cx="3703638" cy="468312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9388" y="1412875"/>
            <a:ext cx="3705225" cy="468312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B30CBA-7E8D-48CE-BE01-50B65EED8C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4607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55160" cy="108012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4EF25-8D5B-4DF2-ADCB-9AF1145C13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0265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6B6142-C4AC-42D9-AC05-600A536304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3531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44816" cy="1008112"/>
          </a:xfrm>
        </p:spPr>
        <p:txBody>
          <a:bodyPr/>
          <a:lstStyle>
            <a:lvl1pPr algn="l"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C4B815-39E9-4BEB-83AB-CFEBF22F3D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40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E75EED-E29D-432D-815F-72AF5F509C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0349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B80D48-FEEB-4960-BEE3-DBA00DB76C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8783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hyperlink" Target="http://www.wmo.in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3" descr="wmo_ppt_2012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713788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First level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453188"/>
            <a:ext cx="446563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r>
              <a:rPr lang="en-US" altLang="en-US"/>
              <a:t>test footer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78588"/>
            <a:ext cx="11525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3B323A9F-0146-48A1-BCC1-8D40DBDFB71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5" r:id="rId2"/>
    <p:sldLayoutId id="2147483684" r:id="rId3"/>
    <p:sldLayoutId id="2147483683" r:id="rId4"/>
    <p:sldLayoutId id="2147483682" r:id="rId5"/>
    <p:sldLayoutId id="2147483681" r:id="rId6"/>
    <p:sldLayoutId id="2147483679" r:id="rId7"/>
    <p:sldLayoutId id="2147483678" r:id="rId8"/>
    <p:sldLayoutId id="2147483677" r:id="rId9"/>
    <p:sldLayoutId id="2147483676" r:id="rId10"/>
    <p:sldLayoutId id="2147483697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533400" indent="-5334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990600" indent="-5334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371600" indent="-4572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Arial" charset="0"/>
        </a:defRPr>
      </a:lvl3pPr>
      <a:lvl4pPr marL="17526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2098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6670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1242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5814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40386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3" descr="wmo_ppt_2012_last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4365625"/>
            <a:ext cx="87852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This space can be used for contact information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4438" y="6462713"/>
            <a:ext cx="24479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en-US" altLang="en-US" dirty="0"/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48263" y="6462713"/>
            <a:ext cx="19050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0FE86292-32C4-436D-BD63-EFB4DC4897A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0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573463"/>
            <a:ext cx="87137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Thank you for your attention</a:t>
            </a:r>
          </a:p>
        </p:txBody>
      </p:sp>
      <p:sp>
        <p:nvSpPr>
          <p:cNvPr id="6" name="Title 9"/>
          <p:cNvSpPr txBox="1">
            <a:spLocks/>
          </p:cNvSpPr>
          <p:nvPr/>
        </p:nvSpPr>
        <p:spPr>
          <a:xfrm>
            <a:off x="117475" y="6380163"/>
            <a:ext cx="1141413" cy="4778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defTabSz="457200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sz="1200" dirty="0">
                <a:solidFill>
                  <a:srgbClr val="0070C0"/>
                </a:solidFill>
                <a:latin typeface="Arial"/>
                <a:ea typeface="+mj-ea"/>
                <a:cs typeface="Arial"/>
                <a:hlinkClick r:id="rId14"/>
              </a:rPr>
              <a:t>www.wmo.int</a:t>
            </a:r>
            <a:endParaRPr lang="en-US" sz="1200" dirty="0">
              <a:solidFill>
                <a:srgbClr val="0070C0"/>
              </a:solidFill>
              <a:latin typeface="Arial"/>
              <a:ea typeface="+mj-ea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2438400"/>
            <a:ext cx="7921625" cy="1730375"/>
          </a:xfrm>
        </p:spPr>
        <p:txBody>
          <a:bodyPr/>
          <a:lstStyle/>
          <a:p>
            <a:r>
              <a:rPr lang="en-GB" altLang="en-US" dirty="0" smtClean="0"/>
              <a:t>Land Transport </a:t>
            </a:r>
            <a:r>
              <a:rPr lang="en-GB" altLang="en-US" dirty="0" smtClean="0"/>
              <a:t>Service Delivery</a:t>
            </a:r>
            <a:endParaRPr lang="en-US" altLang="en-US" dirty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038600"/>
            <a:ext cx="8302625" cy="914400"/>
          </a:xfrm>
        </p:spPr>
        <p:txBody>
          <a:bodyPr/>
          <a:lstStyle/>
          <a:p>
            <a:r>
              <a:rPr lang="en-US" altLang="en-US" dirty="0" smtClean="0"/>
              <a:t>Recommendations of the Ad Hoc Working Group on Meteorological Services on Land Transportation</a:t>
            </a:r>
          </a:p>
          <a:p>
            <a:r>
              <a:rPr lang="en-US" altLang="en-US" dirty="0" smtClean="0"/>
              <a:t>28 January 2015</a:t>
            </a:r>
            <a:endParaRPr lang="en-US" altLang="en-US" dirty="0"/>
          </a:p>
        </p:txBody>
      </p:sp>
      <p:sp>
        <p:nvSpPr>
          <p:cNvPr id="15" name="Title 9"/>
          <p:cNvSpPr txBox="1">
            <a:spLocks/>
          </p:cNvSpPr>
          <p:nvPr/>
        </p:nvSpPr>
        <p:spPr>
          <a:xfrm>
            <a:off x="117475" y="6453188"/>
            <a:ext cx="2438400" cy="2889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defTabSz="457200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sz="1200" dirty="0">
                <a:latin typeface="Arial"/>
                <a:ea typeface="+mj-ea"/>
                <a:cs typeface="Arial"/>
              </a:rPr>
              <a:t>WMO; Name of Department (ND)</a:t>
            </a:r>
          </a:p>
        </p:txBody>
      </p:sp>
    </p:spTree>
    <p:extLst>
      <p:ext uri="{BB962C8B-B14F-4D97-AF65-F5344CB8AC3E}">
        <p14:creationId xmlns:p14="http://schemas.microsoft.com/office/powerpoint/2010/main" val="250656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Way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052513"/>
            <a:ext cx="8713788" cy="5576887"/>
          </a:xfrm>
        </p:spPr>
        <p:txBody>
          <a:bodyPr/>
          <a:lstStyle/>
          <a:p>
            <a:pPr lvl="0"/>
            <a:r>
              <a:rPr lang="en-US" sz="2200" dirty="0" smtClean="0"/>
              <a:t>Form an </a:t>
            </a:r>
            <a:r>
              <a:rPr lang="en-US" sz="2200" dirty="0" smtClean="0"/>
              <a:t>inter-</a:t>
            </a:r>
            <a:r>
              <a:rPr lang="en-US" sz="2200" dirty="0" err="1" smtClean="0"/>
              <a:t>programme</a:t>
            </a:r>
            <a:r>
              <a:rPr lang="en-US" sz="2200" dirty="0" smtClean="0"/>
              <a:t> ad-hoc expert </a:t>
            </a:r>
            <a:r>
              <a:rPr lang="en-US" sz="2200" dirty="0" smtClean="0"/>
              <a:t>team, </a:t>
            </a:r>
            <a:r>
              <a:rPr lang="en-US" sz="2200" dirty="0" smtClean="0"/>
              <a:t>engaging both CBS</a:t>
            </a:r>
            <a:r>
              <a:rPr lang="en-US" sz="2200" dirty="0"/>
              <a:t> </a:t>
            </a:r>
            <a:r>
              <a:rPr lang="en-US" sz="2200" dirty="0" smtClean="0"/>
              <a:t>and CIMO, </a:t>
            </a:r>
            <a:r>
              <a:rPr lang="en-US" sz="2200" dirty="0" smtClean="0"/>
              <a:t>to study and identify the needs (and gaps) of land transport users with a view to providing effective service delivery focused especially on road and rail transport</a:t>
            </a:r>
          </a:p>
          <a:p>
            <a:pPr lvl="0"/>
            <a:r>
              <a:rPr lang="fr-CH" sz="2200" dirty="0" err="1" smtClean="0"/>
              <a:t>Recognising</a:t>
            </a:r>
            <a:r>
              <a:rPr lang="fr-CH" sz="2200" dirty="0" smtClean="0"/>
              <a:t> </a:t>
            </a:r>
            <a:r>
              <a:rPr lang="fr-CH" sz="2200" dirty="0" err="1" smtClean="0"/>
              <a:t>that</a:t>
            </a:r>
            <a:r>
              <a:rPr lang="fr-CH" sz="2200" dirty="0" smtClean="0"/>
              <a:t> the expertise in </a:t>
            </a:r>
            <a:r>
              <a:rPr lang="fr-CH" sz="2200" dirty="0" err="1" smtClean="0"/>
              <a:t>this</a:t>
            </a:r>
            <a:r>
              <a:rPr lang="fr-CH" sz="2200" dirty="0" smtClean="0"/>
              <a:t> area lies in </a:t>
            </a:r>
            <a:r>
              <a:rPr lang="fr-CH" sz="2200" dirty="0" err="1" smtClean="0"/>
              <a:t>both</a:t>
            </a:r>
            <a:r>
              <a:rPr lang="fr-CH" sz="2200" dirty="0" smtClean="0"/>
              <a:t> the public and </a:t>
            </a:r>
            <a:r>
              <a:rPr lang="fr-CH" sz="2200" dirty="0" err="1" smtClean="0"/>
              <a:t>private</a:t>
            </a:r>
            <a:r>
              <a:rPr lang="fr-CH" sz="2200" dirty="0" smtClean="0"/>
              <a:t> </a:t>
            </a:r>
            <a:r>
              <a:rPr lang="fr-CH" sz="2200" dirty="0" err="1" smtClean="0"/>
              <a:t>sectors</a:t>
            </a:r>
            <a:r>
              <a:rPr lang="fr-CH" sz="2200" dirty="0" smtClean="0"/>
              <a:t>, the IPET </a:t>
            </a:r>
            <a:r>
              <a:rPr lang="fr-CH" sz="2200" dirty="0" err="1" smtClean="0"/>
              <a:t>should</a:t>
            </a:r>
            <a:r>
              <a:rPr lang="fr-CH" sz="2200" dirty="0" smtClean="0"/>
              <a:t> </a:t>
            </a:r>
            <a:r>
              <a:rPr lang="fr-CH" sz="2200" dirty="0" err="1" smtClean="0"/>
              <a:t>involve</a:t>
            </a:r>
            <a:r>
              <a:rPr lang="fr-CH" sz="2200" dirty="0" smtClean="0"/>
              <a:t> </a:t>
            </a:r>
            <a:r>
              <a:rPr lang="fr-CH" sz="2200" dirty="0" err="1" smtClean="0"/>
              <a:t>both</a:t>
            </a:r>
            <a:r>
              <a:rPr lang="fr-CH" sz="2200" dirty="0" smtClean="0"/>
              <a:t> </a:t>
            </a:r>
            <a:r>
              <a:rPr lang="fr-CH" sz="2200" dirty="0" err="1" smtClean="0"/>
              <a:t>sectors</a:t>
            </a:r>
            <a:r>
              <a:rPr lang="fr-CH" sz="2200" dirty="0" smtClean="0"/>
              <a:t>.  </a:t>
            </a:r>
            <a:r>
              <a:rPr lang="fr-CH" sz="2200" dirty="0" err="1" smtClean="0"/>
              <a:t>Furthermore</a:t>
            </a:r>
            <a:r>
              <a:rPr lang="fr-CH" sz="2200" dirty="0" smtClean="0"/>
              <a:t>, </a:t>
            </a:r>
            <a:r>
              <a:rPr lang="fr-CH" sz="2200" dirty="0" err="1" smtClean="0"/>
              <a:t>it</a:t>
            </a:r>
            <a:r>
              <a:rPr lang="fr-CH" sz="2200" dirty="0" smtClean="0"/>
              <a:t> </a:t>
            </a:r>
            <a:r>
              <a:rPr lang="fr-CH" sz="2200" dirty="0" err="1" smtClean="0"/>
              <a:t>should</a:t>
            </a:r>
            <a:r>
              <a:rPr lang="fr-CH" sz="2200" dirty="0" smtClean="0"/>
              <a:t> </a:t>
            </a:r>
            <a:r>
              <a:rPr lang="fr-CH" sz="2200" dirty="0" err="1" smtClean="0"/>
              <a:t>include</a:t>
            </a:r>
            <a:r>
              <a:rPr lang="fr-CH" sz="2200" dirty="0" smtClean="0"/>
              <a:t> participation </a:t>
            </a:r>
            <a:r>
              <a:rPr lang="fr-CH" sz="2200" dirty="0" err="1" smtClean="0"/>
              <a:t>from</a:t>
            </a:r>
            <a:r>
              <a:rPr lang="fr-CH" sz="2200" dirty="0" smtClean="0"/>
              <a:t> </a:t>
            </a:r>
            <a:r>
              <a:rPr lang="fr-CH" sz="2200" dirty="0" err="1" smtClean="0"/>
              <a:t>both</a:t>
            </a:r>
            <a:r>
              <a:rPr lang="fr-CH" sz="2200" dirty="0" smtClean="0"/>
              <a:t> the </a:t>
            </a:r>
            <a:r>
              <a:rPr lang="fr-CH" sz="2200" dirty="0" err="1" smtClean="0"/>
              <a:t>meteorological</a:t>
            </a:r>
            <a:r>
              <a:rPr lang="fr-CH" sz="2200" dirty="0" smtClean="0"/>
              <a:t> and transport </a:t>
            </a:r>
            <a:r>
              <a:rPr lang="fr-CH" sz="2200" dirty="0" err="1" smtClean="0"/>
              <a:t>domains</a:t>
            </a:r>
            <a:r>
              <a:rPr lang="fr-CH" sz="2200" dirty="0" smtClean="0"/>
              <a:t> in </a:t>
            </a:r>
            <a:r>
              <a:rPr lang="fr-CH" sz="2200" dirty="0" err="1" smtClean="0"/>
              <a:t>its</a:t>
            </a:r>
            <a:r>
              <a:rPr lang="fr-CH" sz="2200" dirty="0" smtClean="0"/>
              <a:t> </a:t>
            </a:r>
            <a:r>
              <a:rPr lang="fr-CH" sz="2200" dirty="0" err="1" smtClean="0"/>
              <a:t>work</a:t>
            </a:r>
            <a:r>
              <a:rPr lang="fr-CH" sz="2200" dirty="0" smtClean="0"/>
              <a:t>.</a:t>
            </a:r>
            <a:endParaRPr lang="en-US" sz="2200" dirty="0" smtClean="0"/>
          </a:p>
          <a:p>
            <a:pPr lvl="0"/>
            <a:r>
              <a:rPr lang="fr-CH" sz="2200" dirty="0" smtClean="0"/>
              <a:t>This </a:t>
            </a:r>
            <a:r>
              <a:rPr lang="fr-CH" sz="2200" dirty="0" err="1" smtClean="0"/>
              <a:t>is</a:t>
            </a:r>
            <a:r>
              <a:rPr lang="fr-CH" sz="2200" dirty="0" smtClean="0"/>
              <a:t> a first </a:t>
            </a:r>
            <a:r>
              <a:rPr lang="fr-CH" sz="2200" dirty="0" err="1" smtClean="0"/>
              <a:t>step</a:t>
            </a:r>
            <a:r>
              <a:rPr lang="fr-CH" sz="2200" dirty="0" smtClean="0"/>
              <a:t> in </a:t>
            </a:r>
            <a:r>
              <a:rPr lang="fr-CH" sz="2200" dirty="0" err="1" smtClean="0"/>
              <a:t>taking</a:t>
            </a:r>
            <a:r>
              <a:rPr lang="fr-CH" sz="2200" dirty="0" smtClean="0"/>
              <a:t> the </a:t>
            </a:r>
            <a:r>
              <a:rPr lang="fr-CH" sz="2200" dirty="0" err="1" smtClean="0"/>
              <a:t>paradigm</a:t>
            </a:r>
            <a:r>
              <a:rPr lang="fr-CH" sz="2200" dirty="0" smtClean="0"/>
              <a:t> of service </a:t>
            </a:r>
            <a:r>
              <a:rPr lang="fr-CH" sz="2200" dirty="0" err="1" smtClean="0"/>
              <a:t>delivery</a:t>
            </a:r>
            <a:r>
              <a:rPr lang="fr-CH" sz="2200" dirty="0" smtClean="0"/>
              <a:t>, as </a:t>
            </a:r>
            <a:r>
              <a:rPr lang="fr-CH" sz="2200" dirty="0" err="1" smtClean="0"/>
              <a:t>detailed</a:t>
            </a:r>
            <a:r>
              <a:rPr lang="fr-CH" sz="2200" dirty="0" smtClean="0"/>
              <a:t> in the WMO </a:t>
            </a:r>
            <a:r>
              <a:rPr lang="fr-CH" sz="2200" dirty="0" err="1" smtClean="0"/>
              <a:t>Strategy</a:t>
            </a:r>
            <a:r>
              <a:rPr lang="fr-CH" sz="2200" dirty="0" smtClean="0"/>
              <a:t> for Service </a:t>
            </a:r>
            <a:r>
              <a:rPr lang="fr-CH" sz="2200" dirty="0" err="1" smtClean="0"/>
              <a:t>Delivery</a:t>
            </a:r>
            <a:r>
              <a:rPr lang="fr-CH" sz="2200" dirty="0" smtClean="0"/>
              <a:t> IP, and </a:t>
            </a:r>
            <a:r>
              <a:rPr lang="fr-CH" sz="2200" dirty="0" err="1" smtClean="0"/>
              <a:t>applying</a:t>
            </a:r>
            <a:r>
              <a:rPr lang="fr-CH" sz="2200" dirty="0" smtClean="0"/>
              <a:t> </a:t>
            </a:r>
            <a:r>
              <a:rPr lang="fr-CH" sz="2200" dirty="0" err="1" smtClean="0"/>
              <a:t>it</a:t>
            </a:r>
            <a:r>
              <a:rPr lang="fr-CH" sz="2200" dirty="0" smtClean="0"/>
              <a:t> to a </a:t>
            </a:r>
            <a:r>
              <a:rPr lang="fr-CH" sz="2200" dirty="0" err="1" smtClean="0"/>
              <a:t>particular</a:t>
            </a:r>
            <a:r>
              <a:rPr lang="fr-CH" sz="2200" dirty="0" smtClean="0"/>
              <a:t> and </a:t>
            </a:r>
            <a:r>
              <a:rPr lang="fr-CH" sz="2200" dirty="0" err="1" smtClean="0"/>
              <a:t>defined</a:t>
            </a:r>
            <a:r>
              <a:rPr lang="fr-CH" sz="2200" dirty="0" smtClean="0"/>
              <a:t> groups of </a:t>
            </a:r>
            <a:r>
              <a:rPr lang="fr-CH" sz="2200" dirty="0" err="1" smtClean="0"/>
              <a:t>users</a:t>
            </a:r>
            <a:r>
              <a:rPr lang="fr-CH" sz="2200" dirty="0" smtClean="0"/>
              <a:t>, </a:t>
            </a:r>
            <a:r>
              <a:rPr lang="fr-CH" sz="2200" dirty="0" err="1" smtClean="0"/>
              <a:t>who</a:t>
            </a:r>
            <a:r>
              <a:rPr lang="fr-CH" sz="2200" dirty="0" smtClean="0"/>
              <a:t> </a:t>
            </a:r>
            <a:r>
              <a:rPr lang="fr-CH" sz="2200" dirty="0" err="1" smtClean="0"/>
              <a:t>at</a:t>
            </a:r>
            <a:r>
              <a:rPr lang="fr-CH" sz="2200" dirty="0" smtClean="0"/>
              <a:t> </a:t>
            </a:r>
            <a:r>
              <a:rPr lang="fr-CH" sz="2200" dirty="0" err="1" smtClean="0"/>
              <a:t>present</a:t>
            </a:r>
            <a:r>
              <a:rPr lang="fr-CH" sz="2200" dirty="0" smtClean="0"/>
              <a:t> are not </a:t>
            </a:r>
            <a:r>
              <a:rPr lang="fr-CH" sz="2200" dirty="0" err="1" smtClean="0"/>
              <a:t>provided</a:t>
            </a:r>
            <a:r>
              <a:rPr lang="fr-CH" sz="2200" dirty="0" smtClean="0"/>
              <a:t> </a:t>
            </a:r>
            <a:r>
              <a:rPr lang="fr-CH" sz="2200" dirty="0" err="1" smtClean="0"/>
              <a:t>with</a:t>
            </a:r>
            <a:r>
              <a:rPr lang="fr-CH" sz="2200" dirty="0" smtClean="0"/>
              <a:t> </a:t>
            </a:r>
            <a:r>
              <a:rPr lang="fr-CH" sz="2200" dirty="0" err="1" smtClean="0"/>
              <a:t>meteorological</a:t>
            </a:r>
            <a:r>
              <a:rPr lang="fr-CH" sz="2200" dirty="0" smtClean="0"/>
              <a:t> services in a </a:t>
            </a:r>
            <a:r>
              <a:rPr lang="fr-CH" sz="2200" dirty="0" err="1" smtClean="0"/>
              <a:t>comprehensive</a:t>
            </a:r>
            <a:r>
              <a:rPr lang="fr-CH" sz="2200" dirty="0" smtClean="0"/>
              <a:t> </a:t>
            </a:r>
            <a:r>
              <a:rPr lang="fr-CH" sz="2200" dirty="0" err="1" smtClean="0"/>
              <a:t>manner</a:t>
            </a:r>
            <a:r>
              <a:rPr lang="fr-CH" sz="2200" dirty="0" smtClean="0"/>
              <a:t> (as </a:t>
            </a:r>
            <a:r>
              <a:rPr lang="fr-CH" sz="2200" dirty="0" err="1" smtClean="0"/>
              <a:t>is</a:t>
            </a:r>
            <a:r>
              <a:rPr lang="fr-CH" sz="2200" dirty="0" smtClean="0"/>
              <a:t> the case </a:t>
            </a:r>
            <a:r>
              <a:rPr lang="fr-CH" sz="2200" dirty="0" err="1" smtClean="0"/>
              <a:t>with</a:t>
            </a:r>
            <a:r>
              <a:rPr lang="fr-CH" sz="2200" dirty="0" smtClean="0"/>
              <a:t> aviation).</a:t>
            </a:r>
            <a:endParaRPr lang="en-US" sz="2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A80673-A73F-4D73-96A3-E05FA08B761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914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Way </a:t>
            </a:r>
            <a:r>
              <a:rPr lang="en-US" sz="4000" dirty="0" smtClean="0"/>
              <a:t>Forward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sz="2400" dirty="0" smtClean="0"/>
              <a:t>Initial </a:t>
            </a:r>
            <a:r>
              <a:rPr lang="fr-CH" sz="2400" dirty="0" err="1" smtClean="0"/>
              <a:t>emphasis</a:t>
            </a:r>
            <a:r>
              <a:rPr lang="fr-CH" sz="2400" dirty="0" smtClean="0"/>
              <a:t> </a:t>
            </a:r>
            <a:r>
              <a:rPr lang="fr-CH" sz="2400" dirty="0" err="1" smtClean="0"/>
              <a:t>should</a:t>
            </a:r>
            <a:r>
              <a:rPr lang="fr-CH" sz="2400" dirty="0" smtClean="0"/>
              <a:t> </a:t>
            </a:r>
            <a:r>
              <a:rPr lang="fr-CH" sz="2400" dirty="0" err="1" smtClean="0"/>
              <a:t>be</a:t>
            </a:r>
            <a:r>
              <a:rPr lang="fr-CH" sz="2400" dirty="0" smtClean="0"/>
              <a:t> </a:t>
            </a:r>
            <a:r>
              <a:rPr lang="fr-CH" sz="2400" dirty="0" err="1" smtClean="0"/>
              <a:t>placed</a:t>
            </a:r>
            <a:r>
              <a:rPr lang="fr-CH" sz="2400" dirty="0" smtClean="0"/>
              <a:t> on </a:t>
            </a:r>
            <a:r>
              <a:rPr lang="fr-CH" sz="2400" dirty="0" err="1" smtClean="0"/>
              <a:t>identifying</a:t>
            </a:r>
            <a:r>
              <a:rPr lang="fr-CH" sz="2400" dirty="0" smtClean="0"/>
              <a:t> constituent </a:t>
            </a:r>
            <a:r>
              <a:rPr lang="fr-CH" sz="2400" dirty="0" err="1" smtClean="0"/>
              <a:t>users</a:t>
            </a:r>
            <a:r>
              <a:rPr lang="fr-CH" sz="2400" dirty="0" smtClean="0"/>
              <a:t> and user groups, </a:t>
            </a:r>
            <a:r>
              <a:rPr lang="fr-CH" sz="2400" dirty="0" err="1" smtClean="0"/>
              <a:t>their</a:t>
            </a:r>
            <a:r>
              <a:rPr lang="fr-CH" sz="2400" dirty="0" smtClean="0"/>
              <a:t> </a:t>
            </a:r>
            <a:r>
              <a:rPr lang="fr-CH" sz="2400" dirty="0" err="1" smtClean="0"/>
              <a:t>needs</a:t>
            </a:r>
            <a:r>
              <a:rPr lang="fr-CH" sz="2400" dirty="0" smtClean="0"/>
              <a:t> and </a:t>
            </a:r>
            <a:r>
              <a:rPr lang="fr-CH" sz="2400" dirty="0" err="1" smtClean="0"/>
              <a:t>their</a:t>
            </a:r>
            <a:r>
              <a:rPr lang="fr-CH" sz="2400" dirty="0" smtClean="0"/>
              <a:t> </a:t>
            </a:r>
            <a:r>
              <a:rPr lang="fr-CH" sz="2400" dirty="0" err="1" smtClean="0"/>
              <a:t>priorities</a:t>
            </a:r>
            <a:endParaRPr lang="en-US" sz="2400" dirty="0" smtClean="0"/>
          </a:p>
          <a:p>
            <a:r>
              <a:rPr lang="fr-CH" sz="2400" dirty="0" err="1" smtClean="0"/>
              <a:t>Identify</a:t>
            </a:r>
            <a:r>
              <a:rPr lang="fr-CH" sz="2400" dirty="0" smtClean="0"/>
              <a:t> </a:t>
            </a:r>
            <a:r>
              <a:rPr lang="fr-CH" sz="2400" dirty="0" err="1" smtClean="0"/>
              <a:t>fundamental</a:t>
            </a:r>
            <a:r>
              <a:rPr lang="fr-CH" sz="2400" dirty="0" smtClean="0"/>
              <a:t> </a:t>
            </a:r>
            <a:r>
              <a:rPr lang="fr-CH" sz="2400" dirty="0" err="1"/>
              <a:t>differences</a:t>
            </a:r>
            <a:r>
              <a:rPr lang="fr-CH" sz="2400" dirty="0"/>
              <a:t> </a:t>
            </a:r>
            <a:r>
              <a:rPr lang="fr-CH" sz="2400" dirty="0" err="1"/>
              <a:t>between</a:t>
            </a:r>
            <a:r>
              <a:rPr lang="fr-CH" sz="2400" dirty="0"/>
              <a:t> the </a:t>
            </a:r>
            <a:r>
              <a:rPr lang="fr-CH" sz="2400" dirty="0" err="1"/>
              <a:t>needs</a:t>
            </a:r>
            <a:r>
              <a:rPr lang="fr-CH" sz="2400" dirty="0"/>
              <a:t> in the </a:t>
            </a:r>
            <a:r>
              <a:rPr lang="fr-CH" sz="2400" dirty="0" err="1"/>
              <a:t>developing</a:t>
            </a:r>
            <a:r>
              <a:rPr lang="fr-CH" sz="2400" dirty="0"/>
              <a:t> world and </a:t>
            </a:r>
            <a:r>
              <a:rPr lang="fr-CH" sz="2400" dirty="0" err="1"/>
              <a:t>those</a:t>
            </a:r>
            <a:r>
              <a:rPr lang="fr-CH" sz="2400" dirty="0"/>
              <a:t> in the more </a:t>
            </a:r>
            <a:r>
              <a:rPr lang="fr-CH" sz="2400" dirty="0" err="1"/>
              <a:t>developed</a:t>
            </a:r>
            <a:r>
              <a:rPr lang="fr-CH" sz="2400" dirty="0"/>
              <a:t> world, </a:t>
            </a:r>
            <a:r>
              <a:rPr lang="fr-CH" sz="2400" dirty="0" err="1" smtClean="0"/>
              <a:t>with</a:t>
            </a:r>
            <a:r>
              <a:rPr lang="fr-CH" sz="2400" dirty="0" smtClean="0"/>
              <a:t> regard </a:t>
            </a:r>
            <a:r>
              <a:rPr lang="fr-CH" sz="2400" dirty="0" err="1" smtClean="0"/>
              <a:t>both</a:t>
            </a:r>
            <a:r>
              <a:rPr lang="fr-CH" sz="2400" dirty="0" smtClean="0"/>
              <a:t> to </a:t>
            </a:r>
            <a:r>
              <a:rPr lang="fr-CH" sz="2400" dirty="0" err="1" smtClean="0"/>
              <a:t>their</a:t>
            </a:r>
            <a:r>
              <a:rPr lang="fr-CH" sz="2400" dirty="0" smtClean="0"/>
              <a:t> </a:t>
            </a:r>
            <a:r>
              <a:rPr lang="fr-CH" sz="2400" dirty="0" err="1" smtClean="0"/>
              <a:t>meteorological</a:t>
            </a:r>
            <a:r>
              <a:rPr lang="fr-CH" sz="2400" dirty="0" smtClean="0"/>
              <a:t> </a:t>
            </a:r>
            <a:r>
              <a:rPr lang="fr-CH" sz="2400" dirty="0" err="1" smtClean="0"/>
              <a:t>capacity</a:t>
            </a:r>
            <a:r>
              <a:rPr lang="fr-CH" sz="2400" dirty="0" smtClean="0"/>
              <a:t> and </a:t>
            </a:r>
            <a:r>
              <a:rPr lang="fr-CH" sz="2400" dirty="0" err="1" smtClean="0"/>
              <a:t>their</a:t>
            </a:r>
            <a:r>
              <a:rPr lang="fr-CH" sz="2400" dirty="0" smtClean="0"/>
              <a:t> road/rail infrastructure</a:t>
            </a:r>
            <a:endParaRPr lang="en-US" sz="2400" dirty="0"/>
          </a:p>
          <a:p>
            <a:r>
              <a:rPr lang="fr-CH" sz="2400" dirty="0" err="1" smtClean="0"/>
              <a:t>Identify</a:t>
            </a:r>
            <a:r>
              <a:rPr lang="fr-CH" sz="2400" dirty="0" smtClean="0"/>
              <a:t> </a:t>
            </a:r>
            <a:r>
              <a:rPr lang="fr-CH" sz="2400" dirty="0" err="1" smtClean="0"/>
              <a:t>fundamental</a:t>
            </a:r>
            <a:r>
              <a:rPr lang="fr-CH" sz="2400" dirty="0" smtClean="0"/>
              <a:t> </a:t>
            </a:r>
            <a:r>
              <a:rPr lang="fr-CH" sz="2400" dirty="0" err="1" smtClean="0"/>
              <a:t>differences</a:t>
            </a:r>
            <a:r>
              <a:rPr lang="fr-CH" sz="2400" dirty="0" smtClean="0"/>
              <a:t> and </a:t>
            </a:r>
            <a:r>
              <a:rPr lang="fr-CH" sz="2400" dirty="0" err="1" smtClean="0"/>
              <a:t>commonalities</a:t>
            </a:r>
            <a:r>
              <a:rPr lang="fr-CH" sz="2400" dirty="0" smtClean="0"/>
              <a:t> </a:t>
            </a:r>
            <a:r>
              <a:rPr lang="fr-CH" sz="2400" dirty="0" err="1" smtClean="0"/>
              <a:t>between</a:t>
            </a:r>
            <a:r>
              <a:rPr lang="fr-CH" sz="2400" dirty="0" smtClean="0"/>
              <a:t> the </a:t>
            </a:r>
            <a:r>
              <a:rPr lang="fr-CH" sz="2400" dirty="0" err="1" smtClean="0"/>
              <a:t>needs</a:t>
            </a:r>
            <a:r>
              <a:rPr lang="fr-CH" sz="2400" dirty="0" smtClean="0"/>
              <a:t> of the road </a:t>
            </a:r>
            <a:r>
              <a:rPr lang="fr-CH" sz="2400" dirty="0" err="1" smtClean="0"/>
              <a:t>industry</a:t>
            </a:r>
            <a:r>
              <a:rPr lang="fr-CH" sz="2400" dirty="0" smtClean="0"/>
              <a:t> and </a:t>
            </a:r>
            <a:r>
              <a:rPr lang="fr-CH" sz="2400" dirty="0" err="1" smtClean="0"/>
              <a:t>those</a:t>
            </a:r>
            <a:r>
              <a:rPr lang="fr-CH" sz="2400" dirty="0" smtClean="0"/>
              <a:t> of the rail </a:t>
            </a:r>
            <a:r>
              <a:rPr lang="fr-CH" sz="2400" dirty="0" err="1" smtClean="0"/>
              <a:t>industry</a:t>
            </a:r>
            <a:endParaRPr lang="fr-CH" sz="2400" dirty="0" smtClean="0"/>
          </a:p>
          <a:p>
            <a:pPr lvl="0"/>
            <a:r>
              <a:rPr lang="en-US" sz="2400" dirty="0">
                <a:solidFill>
                  <a:srgbClr val="000000"/>
                </a:solidFill>
              </a:rPr>
              <a:t>Develop use cases in road and rail transport and gather case studies with a view toward identifying best practices.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A80673-A73F-4D73-96A3-E05FA08B761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65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0000"/>
                </a:solidFill>
              </a:rPr>
              <a:t>Way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13788" cy="4897437"/>
          </a:xfrm>
        </p:spPr>
        <p:txBody>
          <a:bodyPr/>
          <a:lstStyle/>
          <a:p>
            <a:r>
              <a:rPr lang="fr-CH" sz="2400" dirty="0" err="1" smtClean="0"/>
              <a:t>Identify</a:t>
            </a:r>
            <a:r>
              <a:rPr lang="fr-CH" sz="2400" dirty="0" smtClean="0"/>
              <a:t> </a:t>
            </a:r>
            <a:r>
              <a:rPr lang="fr-CH" sz="2400" dirty="0" err="1" smtClean="0"/>
              <a:t>emerging</a:t>
            </a:r>
            <a:r>
              <a:rPr lang="fr-CH" sz="2400" dirty="0" smtClean="0"/>
              <a:t> trends in </a:t>
            </a:r>
            <a:r>
              <a:rPr lang="fr-CH" sz="2400" dirty="0" err="1" smtClean="0"/>
              <a:t>observing</a:t>
            </a:r>
            <a:r>
              <a:rPr lang="fr-CH" sz="2400" dirty="0" smtClean="0"/>
              <a:t> and </a:t>
            </a:r>
            <a:r>
              <a:rPr lang="fr-CH" sz="2400" dirty="0" err="1" smtClean="0"/>
              <a:t>forecasting</a:t>
            </a:r>
            <a:r>
              <a:rPr lang="fr-CH" sz="2400" dirty="0" smtClean="0"/>
              <a:t> </a:t>
            </a:r>
            <a:r>
              <a:rPr lang="fr-CH" sz="2400" dirty="0" err="1" smtClean="0"/>
              <a:t>methods</a:t>
            </a:r>
            <a:r>
              <a:rPr lang="fr-CH" sz="2400" dirty="0" smtClean="0"/>
              <a:t> and technologies relevant to land transport</a:t>
            </a:r>
          </a:p>
          <a:p>
            <a:r>
              <a:rPr lang="fr-CH" sz="2400" dirty="0" err="1" smtClean="0"/>
              <a:t>Consider</a:t>
            </a:r>
            <a:r>
              <a:rPr lang="fr-CH" sz="2400" dirty="0" smtClean="0"/>
              <a:t> </a:t>
            </a:r>
            <a:r>
              <a:rPr lang="fr-CH" sz="2400" dirty="0" err="1" smtClean="0"/>
              <a:t>current</a:t>
            </a:r>
            <a:r>
              <a:rPr lang="fr-CH" sz="2400" dirty="0" smtClean="0"/>
              <a:t> practices and </a:t>
            </a:r>
            <a:r>
              <a:rPr lang="fr-CH" sz="2400" dirty="0" err="1" smtClean="0"/>
              <a:t>needs</a:t>
            </a:r>
            <a:r>
              <a:rPr lang="fr-CH" sz="2400" dirty="0" smtClean="0"/>
              <a:t> for impact monitoring</a:t>
            </a:r>
            <a:endParaRPr lang="en-US" sz="2400" dirty="0" smtClean="0"/>
          </a:p>
          <a:p>
            <a:r>
              <a:rPr lang="en-US" sz="2400" dirty="0" smtClean="0"/>
              <a:t>Use the opportunity of Congress </a:t>
            </a:r>
            <a:r>
              <a:rPr lang="en-US" sz="2400" dirty="0"/>
              <a:t>to </a:t>
            </a:r>
            <a:r>
              <a:rPr lang="en-US" sz="2400" dirty="0" smtClean="0"/>
              <a:t>engage Members in plans to develop a roadmap to address this </a:t>
            </a:r>
            <a:r>
              <a:rPr lang="en-US" sz="2400" dirty="0"/>
              <a:t>issue and report back to Congress in 4 </a:t>
            </a:r>
            <a:r>
              <a:rPr lang="en-US" sz="2400" dirty="0" smtClean="0"/>
              <a:t>years with </a:t>
            </a:r>
            <a:r>
              <a:rPr lang="en-US" sz="2400" dirty="0" smtClean="0"/>
              <a:t>a review of: </a:t>
            </a:r>
            <a:endParaRPr lang="en-US" sz="24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current situation</a:t>
            </a:r>
            <a:r>
              <a:rPr lang="en-US" sz="2400" dirty="0"/>
              <a:t>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Potential future needs and improvements;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A80673-A73F-4D73-96A3-E05FA08B761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572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0000"/>
                </a:solidFill>
              </a:rPr>
              <a:t>Way </a:t>
            </a:r>
            <a:r>
              <a:rPr lang="en-US" sz="4000" dirty="0" smtClean="0">
                <a:solidFill>
                  <a:srgbClr val="000000"/>
                </a:solidFill>
              </a:rPr>
              <a:t>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13788" cy="4897437"/>
          </a:xfrm>
        </p:spPr>
        <p:txBody>
          <a:bodyPr/>
          <a:lstStyle/>
          <a:p>
            <a:r>
              <a:rPr lang="en-US" sz="2200" dirty="0" smtClean="0"/>
              <a:t>Subsequent development may </a:t>
            </a:r>
            <a:r>
              <a:rPr lang="en-US" sz="2200" dirty="0" smtClean="0"/>
              <a:t>be based 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 smtClean="0"/>
              <a:t>Quality management, competency and standardization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 smtClean="0"/>
              <a:t>Impact-based forecasting and risk based warning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 smtClean="0"/>
              <a:t>Demonstration of Social and Economic Benefits of land transport services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A80673-A73F-4D73-96A3-E05FA08B761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310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Thank you for your attention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mtClean="0"/>
              <a:t>This space can be used for</a:t>
            </a:r>
          </a:p>
          <a:p>
            <a:r>
              <a:rPr lang="en-GB" altLang="en-US" smtClean="0"/>
              <a:t>contact information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MO_Powerpoint_template_en">
  <a:themeElements>
    <a:clrScheme name="WMO-Title-S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MO-Title-SF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MO-Title-S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osing slide">
  <a:themeElements>
    <a:clrScheme name="1_Small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mallLogo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1_Small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WMO_Powerpoint_template_en</Template>
  <TotalTime>319</TotalTime>
  <Words>367</Words>
  <Application>Microsoft Office PowerPoint</Application>
  <PresentationFormat>On-screen Show (4:3)</PresentationFormat>
  <Paragraphs>31</Paragraphs>
  <Slides>6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WMO_Powerpoint_template_en</vt:lpstr>
      <vt:lpstr>Closing slide</vt:lpstr>
      <vt:lpstr>Land Transport Service Delivery</vt:lpstr>
      <vt:lpstr>Way Forward</vt:lpstr>
      <vt:lpstr>Way Forward</vt:lpstr>
      <vt:lpstr>Way Forward</vt:lpstr>
      <vt:lpstr>Way Forward</vt:lpstr>
      <vt:lpstr>Thank you for your attention</vt:lpstr>
    </vt:vector>
  </TitlesOfParts>
  <Company>WMO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Chen</dc:creator>
  <cp:lastModifiedBy>WMOuser</cp:lastModifiedBy>
  <cp:revision>30</cp:revision>
  <dcterms:created xsi:type="dcterms:W3CDTF">2015-01-23T16:34:55Z</dcterms:created>
  <dcterms:modified xsi:type="dcterms:W3CDTF">2015-01-28T16:27:50Z</dcterms:modified>
</cp:coreProperties>
</file>