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283" r:id="rId3"/>
    <p:sldId id="279" r:id="rId4"/>
    <p:sldId id="280" r:id="rId5"/>
    <p:sldId id="281" r:id="rId6"/>
    <p:sldId id="287" r:id="rId7"/>
    <p:sldId id="288" r:id="rId8"/>
    <p:sldId id="300" r:id="rId9"/>
    <p:sldId id="302" r:id="rId10"/>
    <p:sldId id="304" r:id="rId11"/>
    <p:sldId id="305" r:id="rId12"/>
    <p:sldId id="292" r:id="rId13"/>
    <p:sldId id="293" r:id="rId14"/>
    <p:sldId id="294" r:id="rId15"/>
    <p:sldId id="308" r:id="rId16"/>
    <p:sldId id="295" r:id="rId17"/>
    <p:sldId id="296" r:id="rId18"/>
    <p:sldId id="297" r:id="rId19"/>
    <p:sldId id="298" r:id="rId20"/>
    <p:sldId id="306" r:id="rId21"/>
    <p:sldId id="30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5" autoAdjust="0"/>
    <p:restoredTop sz="95345" autoAdjust="0"/>
  </p:normalViewPr>
  <p:slideViewPr>
    <p:cSldViewPr>
      <p:cViewPr varScale="1">
        <p:scale>
          <a:sx n="95" d="100"/>
          <a:sy n="95" d="100"/>
        </p:scale>
        <p:origin x="104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9208223972004"/>
          <c:y val="0.0277777777777778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Accuracy</c:v>
                </c:pt>
              </c:strCache>
            </c:strRef>
          </c:tx>
          <c:marker>
            <c:symbol val="none"/>
          </c:marker>
          <c:cat>
            <c:strRef>
              <c:f>Sheet3!$A$2:$A$11</c:f>
              <c:strCache>
                <c:ptCount val="10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  <c:pt idx="6">
                  <c:v>Day 7</c:v>
                </c:pt>
                <c:pt idx="7">
                  <c:v>Day 8</c:v>
                </c:pt>
                <c:pt idx="8">
                  <c:v>Day 9</c:v>
                </c:pt>
                <c:pt idx="9">
                  <c:v>Day 10</c:v>
                </c:pt>
              </c:strCache>
            </c:strRef>
          </c:cat>
          <c:val>
            <c:numRef>
              <c:f>Sheet3!$B$2:$B$11</c:f>
              <c:numCache>
                <c:formatCode>0.00</c:formatCode>
                <c:ptCount val="10"/>
                <c:pt idx="0">
                  <c:v>0.87</c:v>
                </c:pt>
                <c:pt idx="1">
                  <c:v>0.85</c:v>
                </c:pt>
                <c:pt idx="2">
                  <c:v>0.82</c:v>
                </c:pt>
                <c:pt idx="3">
                  <c:v>0.85</c:v>
                </c:pt>
                <c:pt idx="4">
                  <c:v>0.79</c:v>
                </c:pt>
                <c:pt idx="5">
                  <c:v>0.86</c:v>
                </c:pt>
                <c:pt idx="6">
                  <c:v>0.8</c:v>
                </c:pt>
                <c:pt idx="7">
                  <c:v>0.8</c:v>
                </c:pt>
                <c:pt idx="8">
                  <c:v>0.75</c:v>
                </c:pt>
                <c:pt idx="9">
                  <c:v>0.77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932-42A9-A6C9-75454E16F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20002912"/>
        <c:axId val="-2062178528"/>
      </c:lineChart>
      <c:catAx>
        <c:axId val="-2020002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62178528"/>
        <c:crosses val="autoZero"/>
        <c:auto val="1"/>
        <c:lblAlgn val="ctr"/>
        <c:lblOffset val="100"/>
        <c:noMultiLvlLbl val="0"/>
      </c:catAx>
      <c:valAx>
        <c:axId val="-206217852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0200029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Sheet3!$B$16</c:f>
              <c:strCache>
                <c:ptCount val="1"/>
                <c:pt idx="0">
                  <c:v>Bias score</c:v>
                </c:pt>
              </c:strCache>
            </c:strRef>
          </c:tx>
          <c:marker>
            <c:symbol val="none"/>
          </c:marker>
          <c:cat>
            <c:strRef>
              <c:f>Sheet3!$A$17:$A$26</c:f>
              <c:strCache>
                <c:ptCount val="10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  <c:pt idx="6">
                  <c:v>Day 7</c:v>
                </c:pt>
                <c:pt idx="7">
                  <c:v>Day 8</c:v>
                </c:pt>
                <c:pt idx="8">
                  <c:v>Day 9</c:v>
                </c:pt>
                <c:pt idx="9">
                  <c:v>Day 10</c:v>
                </c:pt>
              </c:strCache>
            </c:strRef>
          </c:cat>
          <c:val>
            <c:numRef>
              <c:f>Sheet3!$B$17:$B$26</c:f>
              <c:numCache>
                <c:formatCode>0.00</c:formatCode>
                <c:ptCount val="10"/>
                <c:pt idx="0">
                  <c:v>1.0</c:v>
                </c:pt>
                <c:pt idx="1">
                  <c:v>0.96</c:v>
                </c:pt>
                <c:pt idx="2">
                  <c:v>0.99</c:v>
                </c:pt>
                <c:pt idx="3">
                  <c:v>1.05</c:v>
                </c:pt>
                <c:pt idx="4">
                  <c:v>1.0</c:v>
                </c:pt>
                <c:pt idx="5">
                  <c:v>1.05</c:v>
                </c:pt>
                <c:pt idx="6">
                  <c:v>1.05</c:v>
                </c:pt>
                <c:pt idx="7">
                  <c:v>1.06</c:v>
                </c:pt>
                <c:pt idx="8">
                  <c:v>1.01</c:v>
                </c:pt>
                <c:pt idx="9">
                  <c:v>0.98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39A-4EDA-A340-CA9050D82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16752720"/>
        <c:axId val="-2112038400"/>
      </c:lineChart>
      <c:catAx>
        <c:axId val="-2016752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2038400"/>
        <c:crosses val="autoZero"/>
        <c:auto val="1"/>
        <c:lblAlgn val="ctr"/>
        <c:lblOffset val="100"/>
        <c:noMultiLvlLbl val="0"/>
      </c:catAx>
      <c:valAx>
        <c:axId val="-211203840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0167527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Sheet3!$B$32</c:f>
              <c:strCache>
                <c:ptCount val="1"/>
                <c:pt idx="0">
                  <c:v>Probability of detection </c:v>
                </c:pt>
              </c:strCache>
            </c:strRef>
          </c:tx>
          <c:marker>
            <c:symbol val="none"/>
          </c:marker>
          <c:cat>
            <c:strRef>
              <c:f>Sheet3!$A$33:$A$42</c:f>
              <c:strCache>
                <c:ptCount val="10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  <c:pt idx="6">
                  <c:v>Day 7</c:v>
                </c:pt>
                <c:pt idx="7">
                  <c:v>Day 8</c:v>
                </c:pt>
                <c:pt idx="8">
                  <c:v>Day 9</c:v>
                </c:pt>
                <c:pt idx="9">
                  <c:v>Day 10</c:v>
                </c:pt>
              </c:strCache>
            </c:strRef>
          </c:cat>
          <c:val>
            <c:numRef>
              <c:f>Sheet3!$B$33:$B$42</c:f>
              <c:numCache>
                <c:formatCode>0.00</c:formatCode>
                <c:ptCount val="10"/>
                <c:pt idx="0">
                  <c:v>0.91</c:v>
                </c:pt>
                <c:pt idx="1">
                  <c:v>0.86</c:v>
                </c:pt>
                <c:pt idx="2">
                  <c:v>0.91</c:v>
                </c:pt>
                <c:pt idx="3">
                  <c:v>0.92</c:v>
                </c:pt>
                <c:pt idx="4">
                  <c:v>0.85</c:v>
                </c:pt>
                <c:pt idx="5">
                  <c:v>0.93</c:v>
                </c:pt>
                <c:pt idx="6">
                  <c:v>0.89</c:v>
                </c:pt>
                <c:pt idx="7">
                  <c:v>0.89</c:v>
                </c:pt>
                <c:pt idx="8">
                  <c:v>0.83</c:v>
                </c:pt>
                <c:pt idx="9">
                  <c:v>0.83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2E5-4543-8C9E-3FC6A5F5F0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16673968"/>
        <c:axId val="-2018504736"/>
      </c:lineChart>
      <c:catAx>
        <c:axId val="-2016673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18504736"/>
        <c:crosses val="autoZero"/>
        <c:auto val="1"/>
        <c:lblAlgn val="ctr"/>
        <c:lblOffset val="100"/>
        <c:noMultiLvlLbl val="0"/>
      </c:catAx>
      <c:valAx>
        <c:axId val="-201850473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0166739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Sheet3!$B$48</c:f>
              <c:strCache>
                <c:ptCount val="1"/>
                <c:pt idx="0">
                  <c:v>False alarm ratio</c:v>
                </c:pt>
              </c:strCache>
            </c:strRef>
          </c:tx>
          <c:marker>
            <c:symbol val="none"/>
          </c:marker>
          <c:cat>
            <c:strRef>
              <c:f>Sheet3!$A$49:$A$58</c:f>
              <c:strCache>
                <c:ptCount val="10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  <c:pt idx="6">
                  <c:v>Day 7</c:v>
                </c:pt>
                <c:pt idx="7">
                  <c:v>Day 8</c:v>
                </c:pt>
                <c:pt idx="8">
                  <c:v>Day 9</c:v>
                </c:pt>
                <c:pt idx="9">
                  <c:v>Day 10</c:v>
                </c:pt>
              </c:strCache>
            </c:strRef>
          </c:cat>
          <c:val>
            <c:numRef>
              <c:f>Sheet3!$B$49:$B$58</c:f>
              <c:numCache>
                <c:formatCode>0.00</c:formatCode>
                <c:ptCount val="10"/>
                <c:pt idx="0">
                  <c:v>0.09</c:v>
                </c:pt>
                <c:pt idx="1">
                  <c:v>0.07</c:v>
                </c:pt>
                <c:pt idx="2">
                  <c:v>0.08</c:v>
                </c:pt>
                <c:pt idx="3">
                  <c:v>0.12</c:v>
                </c:pt>
                <c:pt idx="4">
                  <c:v>0.15</c:v>
                </c:pt>
                <c:pt idx="5">
                  <c:v>0.12</c:v>
                </c:pt>
                <c:pt idx="6">
                  <c:v>0.16</c:v>
                </c:pt>
                <c:pt idx="7">
                  <c:v>0.16</c:v>
                </c:pt>
                <c:pt idx="8">
                  <c:v>0.18</c:v>
                </c:pt>
                <c:pt idx="9">
                  <c:v>0.16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BB9-46AF-A6B2-4DD2946D3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95889424"/>
        <c:axId val="-2095898384"/>
      </c:lineChart>
      <c:catAx>
        <c:axId val="-2095889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095898384"/>
        <c:crosses val="autoZero"/>
        <c:auto val="1"/>
        <c:lblAlgn val="ctr"/>
        <c:lblOffset val="100"/>
        <c:noMultiLvlLbl val="0"/>
      </c:catAx>
      <c:valAx>
        <c:axId val="-209589838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0958894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2E907A-8044-1C4C-8AB0-66808D5FB1D5}" type="doc">
      <dgm:prSet loTypeId="urn:microsoft.com/office/officeart/2005/8/layout/cycle3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78622B0-00C2-7746-932D-2AB8FD5B71CF}">
      <dgm:prSet phldrT="[Text]"/>
      <dgm:spPr/>
      <dgm:t>
        <a:bodyPr/>
        <a:lstStyle/>
        <a:p>
          <a:r>
            <a:rPr lang="en-US"/>
            <a:t>NMHS generates forecast</a:t>
          </a:r>
        </a:p>
      </dgm:t>
    </dgm:pt>
    <dgm:pt modelId="{B25F71BD-79FF-834E-BD17-4A08265D5428}" type="parTrans" cxnId="{E8F0EBCE-CC55-1647-8C99-411EBC86F76D}">
      <dgm:prSet/>
      <dgm:spPr/>
      <dgm:t>
        <a:bodyPr/>
        <a:lstStyle/>
        <a:p>
          <a:endParaRPr lang="en-US"/>
        </a:p>
      </dgm:t>
    </dgm:pt>
    <dgm:pt modelId="{7970BB00-730C-6A47-BDD6-AFA3EF3CD8E5}" type="sibTrans" cxnId="{E8F0EBCE-CC55-1647-8C99-411EBC86F76D}">
      <dgm:prSet/>
      <dgm:spPr/>
      <dgm:t>
        <a:bodyPr/>
        <a:lstStyle/>
        <a:p>
          <a:endParaRPr lang="en-US"/>
        </a:p>
      </dgm:t>
    </dgm:pt>
    <dgm:pt modelId="{04787194-BB05-684F-A9B4-74E1D83225CE}">
      <dgm:prSet phldrT="[Text]"/>
      <dgm:spPr/>
      <dgm:t>
        <a:bodyPr/>
        <a:lstStyle/>
        <a:p>
          <a:r>
            <a:rPr lang="en-US" dirty="0"/>
            <a:t>NMHS convenes the Forum</a:t>
          </a:r>
        </a:p>
      </dgm:t>
    </dgm:pt>
    <dgm:pt modelId="{8837EE76-326A-8840-9005-C4C951DF4EDF}" type="parTrans" cxnId="{6D48B479-3F18-B543-ACB0-1C9D42C0B872}">
      <dgm:prSet/>
      <dgm:spPr/>
      <dgm:t>
        <a:bodyPr/>
        <a:lstStyle/>
        <a:p>
          <a:endParaRPr lang="en-US"/>
        </a:p>
      </dgm:t>
    </dgm:pt>
    <dgm:pt modelId="{54FB1227-FD96-314A-9884-BE43527A0CAA}" type="sibTrans" cxnId="{6D48B479-3F18-B543-ACB0-1C9D42C0B872}">
      <dgm:prSet/>
      <dgm:spPr/>
      <dgm:t>
        <a:bodyPr/>
        <a:lstStyle/>
        <a:p>
          <a:endParaRPr lang="en-US"/>
        </a:p>
      </dgm:t>
    </dgm:pt>
    <dgm:pt modelId="{CBBF6D95-9236-E149-93C7-7A7EA20731A3}">
      <dgm:prSet phldrT="[Text]"/>
      <dgm:spPr/>
      <dgm:t>
        <a:bodyPr/>
        <a:lstStyle/>
        <a:p>
          <a:r>
            <a:rPr lang="en-US"/>
            <a:t>Forecast users analyze potential impacts and management options</a:t>
          </a:r>
        </a:p>
      </dgm:t>
    </dgm:pt>
    <dgm:pt modelId="{5683391C-ECC6-7E4C-8BFE-8367FE768159}" type="parTrans" cxnId="{44DBBD1F-35AD-CD4C-A2E9-1F9EC1D9FD4C}">
      <dgm:prSet/>
      <dgm:spPr/>
      <dgm:t>
        <a:bodyPr/>
        <a:lstStyle/>
        <a:p>
          <a:endParaRPr lang="en-US"/>
        </a:p>
      </dgm:t>
    </dgm:pt>
    <dgm:pt modelId="{B05390BB-043D-234D-8CA0-84CCA04DD7F3}" type="sibTrans" cxnId="{44DBBD1F-35AD-CD4C-A2E9-1F9EC1D9FD4C}">
      <dgm:prSet/>
      <dgm:spPr/>
      <dgm:t>
        <a:bodyPr/>
        <a:lstStyle/>
        <a:p>
          <a:endParaRPr lang="en-US"/>
        </a:p>
      </dgm:t>
    </dgm:pt>
    <dgm:pt modelId="{2291183B-9C58-A442-9AB8-6521A22079D0}">
      <dgm:prSet phldrT="[Text]"/>
      <dgm:spPr/>
      <dgm:t>
        <a:bodyPr/>
        <a:lstStyle/>
        <a:p>
          <a:r>
            <a:rPr lang="en-US"/>
            <a:t>Users report back to home agencies and finalize and implement impact management plan</a:t>
          </a:r>
        </a:p>
      </dgm:t>
    </dgm:pt>
    <dgm:pt modelId="{E802EEBF-4242-CD4A-88D3-A4013F08F508}" type="parTrans" cxnId="{6978810F-2696-F040-983F-CAB0E567F66C}">
      <dgm:prSet/>
      <dgm:spPr/>
      <dgm:t>
        <a:bodyPr/>
        <a:lstStyle/>
        <a:p>
          <a:endParaRPr lang="en-US"/>
        </a:p>
      </dgm:t>
    </dgm:pt>
    <dgm:pt modelId="{50AB5DF4-03E6-404E-8D27-6656B52848A0}" type="sibTrans" cxnId="{6978810F-2696-F040-983F-CAB0E567F66C}">
      <dgm:prSet/>
      <dgm:spPr/>
      <dgm:t>
        <a:bodyPr/>
        <a:lstStyle/>
        <a:p>
          <a:endParaRPr lang="en-US"/>
        </a:p>
      </dgm:t>
    </dgm:pt>
    <dgm:pt modelId="{6C36DF36-0464-0342-AF32-96ECE44310E1}">
      <dgm:prSet phldrT="[Text]"/>
      <dgm:spPr/>
      <dgm:t>
        <a:bodyPr/>
        <a:lstStyle/>
        <a:p>
          <a:r>
            <a:rPr lang="en-US"/>
            <a:t>Users monitor progress of the season and report actions taken, during the Forum</a:t>
          </a:r>
        </a:p>
      </dgm:t>
    </dgm:pt>
    <dgm:pt modelId="{CCB7EBC2-3439-9B4A-8082-3A1F73E67665}" type="parTrans" cxnId="{B5DDA081-08B3-984E-87E2-22943FA5A304}">
      <dgm:prSet/>
      <dgm:spPr/>
      <dgm:t>
        <a:bodyPr/>
        <a:lstStyle/>
        <a:p>
          <a:endParaRPr lang="en-US"/>
        </a:p>
      </dgm:t>
    </dgm:pt>
    <dgm:pt modelId="{D4596BEE-BAC7-144A-AC15-24970E605395}" type="sibTrans" cxnId="{B5DDA081-08B3-984E-87E2-22943FA5A304}">
      <dgm:prSet/>
      <dgm:spPr/>
      <dgm:t>
        <a:bodyPr/>
        <a:lstStyle/>
        <a:p>
          <a:endParaRPr lang="en-US"/>
        </a:p>
      </dgm:t>
    </dgm:pt>
    <dgm:pt modelId="{2C452DBD-D8D4-C545-9FB8-91FD399732E9}" type="pres">
      <dgm:prSet presAssocID="{832E907A-8044-1C4C-8AB0-66808D5FB1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D578C4-597A-904C-9171-B9690BA377EA}" type="pres">
      <dgm:prSet presAssocID="{832E907A-8044-1C4C-8AB0-66808D5FB1D5}" presName="cycle" presStyleCnt="0"/>
      <dgm:spPr/>
      <dgm:t>
        <a:bodyPr/>
        <a:lstStyle/>
        <a:p>
          <a:endParaRPr lang="en-US"/>
        </a:p>
      </dgm:t>
    </dgm:pt>
    <dgm:pt modelId="{514AEFBB-6917-6B49-B044-C77AFBCAE610}" type="pres">
      <dgm:prSet presAssocID="{278622B0-00C2-7746-932D-2AB8FD5B71CF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2E405-02DA-7C47-8962-CFF53225F148}" type="pres">
      <dgm:prSet presAssocID="{7970BB00-730C-6A47-BDD6-AFA3EF3CD8E5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CDB6EE22-A9C2-924E-AA6D-B9106D6004C9}" type="pres">
      <dgm:prSet presAssocID="{04787194-BB05-684F-A9B4-74E1D83225CE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9F5AE-023B-4E44-9155-8F43EC6D364E}" type="pres">
      <dgm:prSet presAssocID="{CBBF6D95-9236-E149-93C7-7A7EA20731A3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F6ADF-2DC1-A04C-8C03-5BF3905AFCA6}" type="pres">
      <dgm:prSet presAssocID="{2291183B-9C58-A442-9AB8-6521A22079D0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53810-A9A2-5C40-9188-86AB5794E196}" type="pres">
      <dgm:prSet presAssocID="{6C36DF36-0464-0342-AF32-96ECE44310E1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88EF6B-4196-B24A-B1C4-5CB82EFB55E7}" type="presOf" srcId="{CBBF6D95-9236-E149-93C7-7A7EA20731A3}" destId="{CF79F5AE-023B-4E44-9155-8F43EC6D364E}" srcOrd="0" destOrd="0" presId="urn:microsoft.com/office/officeart/2005/8/layout/cycle3"/>
    <dgm:cxn modelId="{B08C531A-500A-7440-8CCE-D2DC39AA0C51}" type="presOf" srcId="{7970BB00-730C-6A47-BDD6-AFA3EF3CD8E5}" destId="{0482E405-02DA-7C47-8962-CFF53225F148}" srcOrd="0" destOrd="0" presId="urn:microsoft.com/office/officeart/2005/8/layout/cycle3"/>
    <dgm:cxn modelId="{E8F0EBCE-CC55-1647-8C99-411EBC86F76D}" srcId="{832E907A-8044-1C4C-8AB0-66808D5FB1D5}" destId="{278622B0-00C2-7746-932D-2AB8FD5B71CF}" srcOrd="0" destOrd="0" parTransId="{B25F71BD-79FF-834E-BD17-4A08265D5428}" sibTransId="{7970BB00-730C-6A47-BDD6-AFA3EF3CD8E5}"/>
    <dgm:cxn modelId="{B85B7F77-F194-4943-BC54-9141A52827A8}" type="presOf" srcId="{832E907A-8044-1C4C-8AB0-66808D5FB1D5}" destId="{2C452DBD-D8D4-C545-9FB8-91FD399732E9}" srcOrd="0" destOrd="0" presId="urn:microsoft.com/office/officeart/2005/8/layout/cycle3"/>
    <dgm:cxn modelId="{E34885A7-7F51-7A4B-B51F-5DF272D28D2B}" type="presOf" srcId="{04787194-BB05-684F-A9B4-74E1D83225CE}" destId="{CDB6EE22-A9C2-924E-AA6D-B9106D6004C9}" srcOrd="0" destOrd="0" presId="urn:microsoft.com/office/officeart/2005/8/layout/cycle3"/>
    <dgm:cxn modelId="{B5DDA081-08B3-984E-87E2-22943FA5A304}" srcId="{832E907A-8044-1C4C-8AB0-66808D5FB1D5}" destId="{6C36DF36-0464-0342-AF32-96ECE44310E1}" srcOrd="4" destOrd="0" parTransId="{CCB7EBC2-3439-9B4A-8082-3A1F73E67665}" sibTransId="{D4596BEE-BAC7-144A-AC15-24970E605395}"/>
    <dgm:cxn modelId="{AB445A89-64F1-004D-A1AE-6145CF935949}" type="presOf" srcId="{2291183B-9C58-A442-9AB8-6521A22079D0}" destId="{26BF6ADF-2DC1-A04C-8C03-5BF3905AFCA6}" srcOrd="0" destOrd="0" presId="urn:microsoft.com/office/officeart/2005/8/layout/cycle3"/>
    <dgm:cxn modelId="{33B99FDF-42E1-2D48-B3BC-3EF6B75A4359}" type="presOf" srcId="{278622B0-00C2-7746-932D-2AB8FD5B71CF}" destId="{514AEFBB-6917-6B49-B044-C77AFBCAE610}" srcOrd="0" destOrd="0" presId="urn:microsoft.com/office/officeart/2005/8/layout/cycle3"/>
    <dgm:cxn modelId="{C7B1ED05-65D8-3B41-A230-547D2B8ABD26}" type="presOf" srcId="{6C36DF36-0464-0342-AF32-96ECE44310E1}" destId="{98053810-A9A2-5C40-9188-86AB5794E196}" srcOrd="0" destOrd="0" presId="urn:microsoft.com/office/officeart/2005/8/layout/cycle3"/>
    <dgm:cxn modelId="{44DBBD1F-35AD-CD4C-A2E9-1F9EC1D9FD4C}" srcId="{832E907A-8044-1C4C-8AB0-66808D5FB1D5}" destId="{CBBF6D95-9236-E149-93C7-7A7EA20731A3}" srcOrd="2" destOrd="0" parTransId="{5683391C-ECC6-7E4C-8BFE-8367FE768159}" sibTransId="{B05390BB-043D-234D-8CA0-84CCA04DD7F3}"/>
    <dgm:cxn modelId="{6D48B479-3F18-B543-ACB0-1C9D42C0B872}" srcId="{832E907A-8044-1C4C-8AB0-66808D5FB1D5}" destId="{04787194-BB05-684F-A9B4-74E1D83225CE}" srcOrd="1" destOrd="0" parTransId="{8837EE76-326A-8840-9005-C4C951DF4EDF}" sibTransId="{54FB1227-FD96-314A-9884-BE43527A0CAA}"/>
    <dgm:cxn modelId="{6978810F-2696-F040-983F-CAB0E567F66C}" srcId="{832E907A-8044-1C4C-8AB0-66808D5FB1D5}" destId="{2291183B-9C58-A442-9AB8-6521A22079D0}" srcOrd="3" destOrd="0" parTransId="{E802EEBF-4242-CD4A-88D3-A4013F08F508}" sibTransId="{50AB5DF4-03E6-404E-8D27-6656B52848A0}"/>
    <dgm:cxn modelId="{B12B7124-24A7-7E41-B769-7A4C619CAA7D}" type="presParOf" srcId="{2C452DBD-D8D4-C545-9FB8-91FD399732E9}" destId="{53D578C4-597A-904C-9171-B9690BA377EA}" srcOrd="0" destOrd="0" presId="urn:microsoft.com/office/officeart/2005/8/layout/cycle3"/>
    <dgm:cxn modelId="{6837315B-3DC6-5441-A386-FD893886AE38}" type="presParOf" srcId="{53D578C4-597A-904C-9171-B9690BA377EA}" destId="{514AEFBB-6917-6B49-B044-C77AFBCAE610}" srcOrd="0" destOrd="0" presId="urn:microsoft.com/office/officeart/2005/8/layout/cycle3"/>
    <dgm:cxn modelId="{342CB9D5-659E-D648-BF13-097A8DACE22C}" type="presParOf" srcId="{53D578C4-597A-904C-9171-B9690BA377EA}" destId="{0482E405-02DA-7C47-8962-CFF53225F148}" srcOrd="1" destOrd="0" presId="urn:microsoft.com/office/officeart/2005/8/layout/cycle3"/>
    <dgm:cxn modelId="{3BCD8E9D-156D-644F-8FC6-B2F82C9F2C32}" type="presParOf" srcId="{53D578C4-597A-904C-9171-B9690BA377EA}" destId="{CDB6EE22-A9C2-924E-AA6D-B9106D6004C9}" srcOrd="2" destOrd="0" presId="urn:microsoft.com/office/officeart/2005/8/layout/cycle3"/>
    <dgm:cxn modelId="{F63DB4F0-4FD9-804D-91EE-D80F5E340C8A}" type="presParOf" srcId="{53D578C4-597A-904C-9171-B9690BA377EA}" destId="{CF79F5AE-023B-4E44-9155-8F43EC6D364E}" srcOrd="3" destOrd="0" presId="urn:microsoft.com/office/officeart/2005/8/layout/cycle3"/>
    <dgm:cxn modelId="{C9C70118-C32B-1B40-BA3E-E4085D9868A3}" type="presParOf" srcId="{53D578C4-597A-904C-9171-B9690BA377EA}" destId="{26BF6ADF-2DC1-A04C-8C03-5BF3905AFCA6}" srcOrd="4" destOrd="0" presId="urn:microsoft.com/office/officeart/2005/8/layout/cycle3"/>
    <dgm:cxn modelId="{FE812EE3-A180-0848-ACC6-71489334D827}" type="presParOf" srcId="{53D578C4-597A-904C-9171-B9690BA377EA}" destId="{98053810-A9A2-5C40-9188-86AB5794E19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2E405-02DA-7C47-8962-CFF53225F148}">
      <dsp:nvSpPr>
        <dsp:cNvPr id="0" name=""/>
        <dsp:cNvSpPr/>
      </dsp:nvSpPr>
      <dsp:spPr>
        <a:xfrm>
          <a:off x="595797" y="-8009"/>
          <a:ext cx="1932605" cy="1932605"/>
        </a:xfrm>
        <a:prstGeom prst="circularArrow">
          <a:avLst>
            <a:gd name="adj1" fmla="val 5544"/>
            <a:gd name="adj2" fmla="val 330680"/>
            <a:gd name="adj3" fmla="val 13977043"/>
            <a:gd name="adj4" fmla="val 17264743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4AEFBB-6917-6B49-B044-C77AFBCAE610}">
      <dsp:nvSpPr>
        <dsp:cNvPr id="0" name=""/>
        <dsp:cNvSpPr/>
      </dsp:nvSpPr>
      <dsp:spPr>
        <a:xfrm>
          <a:off x="1149455" y="737"/>
          <a:ext cx="825289" cy="412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/>
            <a:t>NMHS generates forecast</a:t>
          </a:r>
        </a:p>
      </dsp:txBody>
      <dsp:txXfrm>
        <a:off x="1169599" y="20881"/>
        <a:ext cx="785001" cy="372356"/>
      </dsp:txXfrm>
    </dsp:sp>
    <dsp:sp modelId="{CDB6EE22-A9C2-924E-AA6D-B9106D6004C9}">
      <dsp:nvSpPr>
        <dsp:cNvPr id="0" name=""/>
        <dsp:cNvSpPr/>
      </dsp:nvSpPr>
      <dsp:spPr>
        <a:xfrm>
          <a:off x="1933258" y="570203"/>
          <a:ext cx="825289" cy="412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/>
            <a:t>NMHS convenes the Forum</a:t>
          </a:r>
        </a:p>
      </dsp:txBody>
      <dsp:txXfrm>
        <a:off x="1953402" y="590347"/>
        <a:ext cx="785001" cy="372356"/>
      </dsp:txXfrm>
    </dsp:sp>
    <dsp:sp modelId="{CF79F5AE-023B-4E44-9155-8F43EC6D364E}">
      <dsp:nvSpPr>
        <dsp:cNvPr id="0" name=""/>
        <dsp:cNvSpPr/>
      </dsp:nvSpPr>
      <dsp:spPr>
        <a:xfrm>
          <a:off x="1633872" y="1491618"/>
          <a:ext cx="825289" cy="412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/>
            <a:t>Forecast users analyze potential impacts and management options</a:t>
          </a:r>
        </a:p>
      </dsp:txBody>
      <dsp:txXfrm>
        <a:off x="1654016" y="1511762"/>
        <a:ext cx="785001" cy="372356"/>
      </dsp:txXfrm>
    </dsp:sp>
    <dsp:sp modelId="{26BF6ADF-2DC1-A04C-8C03-5BF3905AFCA6}">
      <dsp:nvSpPr>
        <dsp:cNvPr id="0" name=""/>
        <dsp:cNvSpPr/>
      </dsp:nvSpPr>
      <dsp:spPr>
        <a:xfrm>
          <a:off x="665038" y="1491618"/>
          <a:ext cx="825289" cy="412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/>
            <a:t>Users report back to home agencies and finalize and implement impact management plan</a:t>
          </a:r>
        </a:p>
      </dsp:txBody>
      <dsp:txXfrm>
        <a:off x="685182" y="1511762"/>
        <a:ext cx="785001" cy="372356"/>
      </dsp:txXfrm>
    </dsp:sp>
    <dsp:sp modelId="{98053810-A9A2-5C40-9188-86AB5794E196}">
      <dsp:nvSpPr>
        <dsp:cNvPr id="0" name=""/>
        <dsp:cNvSpPr/>
      </dsp:nvSpPr>
      <dsp:spPr>
        <a:xfrm>
          <a:off x="365652" y="570203"/>
          <a:ext cx="825289" cy="412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/>
            <a:t>Users monitor progress of the season and report actions taken, during the Forum</a:t>
          </a:r>
        </a:p>
      </dsp:txBody>
      <dsp:txXfrm>
        <a:off x="385796" y="590347"/>
        <a:ext cx="785001" cy="372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7E596-899E-4E35-8234-CEA08D304509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D46C8-C8EF-4D61-9E9E-C42C9299F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47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>
                <a:latin typeface="Calibri" charset="0"/>
              </a:rPr>
              <a:t>RIMES operates from its regional early warning center located at the campus of the Asian Institute of Technology</a:t>
            </a:r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968648-A725-8344-908E-774F51CEFF76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3247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3E74F1-F19B-5B42-BFBA-E28BCC751070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311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235D-6603-4F32-8645-42F908939C8F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859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1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5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8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6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1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1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D85A-5AAF-4713-85CA-DF53020880AF}" type="datetimeFigureOut">
              <a:rPr lang="en-US" smtClean="0"/>
              <a:pPr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21BE6-B576-42D1-A194-C2886DB47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2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tesh@rimes.int" TargetMode="External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diagramData" Target="../diagrams/data1.xml"/><Relationship Id="rId13" Type="http://schemas.openxmlformats.org/officeDocument/2006/relationships/diagramLayout" Target="../diagrams/layout1.xml"/><Relationship Id="rId14" Type="http://schemas.openxmlformats.org/officeDocument/2006/relationships/diagramQuickStyle" Target="../diagrams/quickStyle1.xml"/><Relationship Id="rId15" Type="http://schemas.openxmlformats.org/officeDocument/2006/relationships/diagramColors" Target="../diagrams/colors1.xml"/><Relationship Id="rId16" Type="http://schemas.microsoft.com/office/2007/relationships/diagramDrawing" Target="../diagrams/drawing1.xml"/><Relationship Id="rId17" Type="http://schemas.openxmlformats.org/officeDocument/2006/relationships/image" Target="../media/image17.emf"/><Relationship Id="rId18" Type="http://schemas.openxmlformats.org/officeDocument/2006/relationships/image" Target="../media/image18.jpeg"/><Relationship Id="rId19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5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eg"/><Relationship Id="rId5" Type="http://schemas.openxmlformats.org/officeDocument/2006/relationships/image" Target="../media/image26.wmf"/><Relationship Id="rId6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7120" y="16002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Regional Integrated Multi-Hazard 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Early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Warning System for Africa and Asia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(RIMES) </a:t>
            </a:r>
          </a:p>
        </p:txBody>
      </p:sp>
      <p:pic>
        <p:nvPicPr>
          <p:cNvPr id="19459" name="Picture 3" descr="C:\Users\Tania\Desktop\Photo gallery\PHOTOS FOR EXHIBTION\4.CBuilding end to end\mongolia_pictures 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35606"/>
            <a:ext cx="2438400" cy="1676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Tania\Desktop\Photo gallery\office, visits\COVER OPTION 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35607"/>
            <a:ext cx="2514600" cy="1676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Tania\Desktop\Photo gallery\equipment, stations\Seismic Stations\Santa Phil Seismic Station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35607"/>
            <a:ext cx="2443449" cy="1676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3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Performance - Myanmar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35005" y="2120197"/>
            <a:ext cx="141886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0687" y="379903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85445" y="2320451"/>
            <a:ext cx="15943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545066"/>
              </p:ext>
            </p:extLst>
          </p:nvPr>
        </p:nvGraphicFramePr>
        <p:xfrm>
          <a:off x="312160" y="2120197"/>
          <a:ext cx="4488441" cy="2607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Worksheet" r:id="rId3" imgW="9791700" imgH="2971800" progId="Excel.Sheet.12">
                  <p:embed/>
                </p:oleObj>
              </mc:Choice>
              <mc:Fallback>
                <p:oleObj name="Worksheet" r:id="rId3" imgW="9791700" imgH="2971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160" y="2120197"/>
                        <a:ext cx="4488441" cy="2607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D:\RIMES\Report\Itesh\Picture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2726" y="2120197"/>
            <a:ext cx="3989482" cy="26077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874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100041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Model Performance – med range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35005" y="2120197"/>
            <a:ext cx="141886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85445" y="2320451"/>
            <a:ext cx="15943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14304885"/>
              </p:ext>
            </p:extLst>
          </p:nvPr>
        </p:nvGraphicFramePr>
        <p:xfrm>
          <a:off x="822959" y="2286000"/>
          <a:ext cx="3582969" cy="1644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255532690"/>
              </p:ext>
            </p:extLst>
          </p:nvPr>
        </p:nvGraphicFramePr>
        <p:xfrm>
          <a:off x="4556236" y="2309527"/>
          <a:ext cx="3599256" cy="163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492126176"/>
              </p:ext>
            </p:extLst>
          </p:nvPr>
        </p:nvGraphicFramePr>
        <p:xfrm>
          <a:off x="822959" y="3964774"/>
          <a:ext cx="3582969" cy="16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595493022"/>
              </p:ext>
            </p:extLst>
          </p:nvPr>
        </p:nvGraphicFramePr>
        <p:xfrm>
          <a:off x="4594860" y="4088947"/>
          <a:ext cx="3558540" cy="1549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3788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Seasonal Outlook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10026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Monthly and Seasonal Forecast model climate zone wise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GCMs are include for multi model ensemble forecast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Developed based on statistical (empirical) method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Updated monthly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05200"/>
            <a:ext cx="4004990" cy="3157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07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2934" y="269988"/>
            <a:ext cx="7543800" cy="10880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Agro-met Advisory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61882" y="1718572"/>
            <a:ext cx="4173464" cy="325347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Integrating both 3 days WRF and 10 days ECMWF forecast product to generate agro-climatic bulletin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Piloted in Dry zone in Myanmar – at township level with DMH and </a:t>
            </a:r>
            <a:r>
              <a:rPr lang="en-US" dirty="0" err="1" smtClean="0">
                <a:solidFill>
                  <a:schemeClr val="bg1"/>
                </a:solidFill>
              </a:rPr>
              <a:t>DoA</a:t>
            </a:r>
            <a:r>
              <a:rPr lang="en-US" dirty="0" smtClean="0">
                <a:solidFill>
                  <a:schemeClr val="bg1"/>
                </a:solidFill>
              </a:rPr>
              <a:t> collaboration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834" y="4208042"/>
            <a:ext cx="3850552" cy="24388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34" y="1813420"/>
            <a:ext cx="3850552" cy="23946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2" y="4972050"/>
            <a:ext cx="4173464" cy="16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6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2934" y="269988"/>
            <a:ext cx="7543800" cy="10880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Agro-met Advisory System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043488" y="1358056"/>
            <a:ext cx="3700460" cy="5342782"/>
            <a:chOff x="20380114" y="29508450"/>
            <a:chExt cx="8468028" cy="10811607"/>
          </a:xfrm>
        </p:grpSpPr>
        <p:grpSp>
          <p:nvGrpSpPr>
            <p:cNvPr id="24" name="Group 23"/>
            <p:cNvGrpSpPr/>
            <p:nvPr/>
          </p:nvGrpSpPr>
          <p:grpSpPr>
            <a:xfrm>
              <a:off x="20380114" y="29508450"/>
              <a:ext cx="8468028" cy="10811607"/>
              <a:chOff x="6940550" y="16868775"/>
              <a:chExt cx="16040100" cy="15930563"/>
            </a:xfrm>
          </p:grpSpPr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940550" y="16868775"/>
                <a:ext cx="16040100" cy="8705850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7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940550" y="25607963"/>
                <a:ext cx="16040100" cy="7191375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49015" y="29520290"/>
              <a:ext cx="826360" cy="82636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33" name="Group 32"/>
          <p:cNvGrpSpPr/>
          <p:nvPr/>
        </p:nvGrpSpPr>
        <p:grpSpPr>
          <a:xfrm>
            <a:off x="1229961" y="1109250"/>
            <a:ext cx="2900193" cy="3293390"/>
            <a:chOff x="12954112" y="30199234"/>
            <a:chExt cx="7001482" cy="9074824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54112" y="30199234"/>
              <a:ext cx="7001482" cy="907482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6350" cap="sq">
              <a:solidFill>
                <a:schemeClr val="tx1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Oval 34"/>
            <p:cNvSpPr/>
            <p:nvPr/>
          </p:nvSpPr>
          <p:spPr>
            <a:xfrm>
              <a:off x="12973160" y="30199234"/>
              <a:ext cx="971439" cy="776066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/>
                <a:t>4</a:t>
              </a:r>
              <a:endParaRPr lang="en-US" sz="36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91959" y="4464632"/>
            <a:ext cx="2838195" cy="2236206"/>
            <a:chOff x="2343150" y="14268450"/>
            <a:chExt cx="7562850" cy="11696700"/>
          </a:xfrm>
        </p:grpSpPr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6"/>
            <a:srcRect l="28194" r="30764" b="56111"/>
            <a:stretch>
              <a:fillRect/>
            </a:stretch>
          </p:blipFill>
          <p:spPr bwMode="auto">
            <a:xfrm>
              <a:off x="2343150" y="14268450"/>
              <a:ext cx="7562850" cy="451485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8" name="Picture 37"/>
            <p:cNvPicPr>
              <a:picLocks noChangeAspect="1" noChangeArrowheads="1"/>
            </p:cNvPicPr>
            <p:nvPr/>
          </p:nvPicPr>
          <p:blipFill>
            <a:blip r:embed="rId7"/>
            <a:srcRect l="28507" t="13704" r="30660" b="16481"/>
            <a:stretch>
              <a:fillRect/>
            </a:stretch>
          </p:blipFill>
          <p:spPr bwMode="auto">
            <a:xfrm>
              <a:off x="2343150" y="18783300"/>
              <a:ext cx="7562850" cy="718185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8490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2" descr="C:\Users\Tania\Desktop\picture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13" descr="C:\Users\Tania\Desktop\RIMES templates\Logo RIMES final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042988" y="-100013"/>
            <a:ext cx="7489825" cy="6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Myanmar Flood Impact Forecasting</a:t>
            </a:r>
            <a:endParaRPr lang="en-US" sz="36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772" name="Picture 65" descr="Flood_depth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3455988"/>
            <a:ext cx="2452687" cy="3328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6894513" y="3694113"/>
            <a:ext cx="19446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700"/>
              <a:t>Hazard map for 50 years return period flood </a:t>
            </a:r>
          </a:p>
        </p:txBody>
      </p:sp>
      <p:pic>
        <p:nvPicPr>
          <p:cNvPr id="3277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4272"/>
          <a:stretch>
            <a:fillRect/>
          </a:stretch>
        </p:blipFill>
        <p:spPr bwMode="auto">
          <a:xfrm>
            <a:off x="2011363" y="652463"/>
            <a:ext cx="57721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C:\Users\Bhogendra\Dropbox\Screenshots\Screenshot 2015-09-23 10.55.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0" y="3462338"/>
            <a:ext cx="393065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5" t="6995" r="2924" b="13487"/>
          <a:stretch>
            <a:fillRect/>
          </a:stretch>
        </p:blipFill>
        <p:spPr bwMode="auto">
          <a:xfrm>
            <a:off x="3063875" y="4514850"/>
            <a:ext cx="344963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1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90600" y="457200"/>
            <a:ext cx="7467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 D A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</a:t>
            </a:r>
            <a:b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600200"/>
            <a:ext cx="8839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zh-CN" sz="2200" dirty="0" smtClean="0">
              <a:solidFill>
                <a:srgbClr val="898989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4400" y="1371600"/>
            <a:ext cx="7467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User</a:t>
            </a:r>
            <a:r>
              <a:rPr lang="en-US" altLang="zh-CN" sz="22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friendly</a:t>
            </a:r>
            <a:r>
              <a:rPr lang="en-US" altLang="zh-CN" sz="22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web</a:t>
            </a:r>
            <a:r>
              <a:rPr lang="en-US" altLang="zh-CN" sz="22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based</a:t>
            </a:r>
            <a:r>
              <a:rPr lang="en-US" altLang="zh-CN" sz="22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interface to access climate 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scenarios</a:t>
            </a:r>
            <a:r>
              <a:rPr lang="en-US" altLang="zh-CN" sz="2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031086"/>
            <a:ext cx="5943690" cy="3531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31086"/>
            <a:ext cx="2129016" cy="3531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9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90600" y="457200"/>
            <a:ext cx="7467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 D A </a:t>
            </a:r>
            <a:r>
              <a:rPr lang="en-US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</a:t>
            </a:r>
            <a:b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70" y="1690473"/>
            <a:ext cx="2722330" cy="2576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007" y="1066800"/>
            <a:ext cx="5698393" cy="3514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800600"/>
            <a:ext cx="5419725" cy="1376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Reports </a:t>
            </a:r>
            <a:endParaRPr lang="en-US" dirty="0"/>
          </a:p>
        </p:txBody>
      </p:sp>
      <p:pic>
        <p:nvPicPr>
          <p:cNvPr id="5" name="Picture 4" descr="Model data analysys and proj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98" y="1371600"/>
            <a:ext cx="3768437" cy="4876800"/>
          </a:xfrm>
          <a:prstGeom prst="rect">
            <a:avLst/>
          </a:prstGeom>
        </p:spPr>
      </p:pic>
      <p:pic>
        <p:nvPicPr>
          <p:cNvPr id="6" name="Picture 5" descr="PMDReport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40378"/>
            <a:ext cx="4178300" cy="59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4648200"/>
            <a:ext cx="8153400" cy="1828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Training </a:t>
            </a:r>
            <a:r>
              <a:rPr lang="en-US" dirty="0">
                <a:solidFill>
                  <a:schemeClr val="bg1"/>
                </a:solidFill>
              </a:rPr>
              <a:t>workshops for interpretation and use of climate change scenarios for the key </a:t>
            </a:r>
            <a:r>
              <a:rPr lang="en-US" dirty="0" err="1">
                <a:solidFill>
                  <a:schemeClr val="bg1"/>
                </a:solidFill>
              </a:rPr>
              <a:t>sectoral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users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Training workshops within DMH to share analysis results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33400"/>
            <a:ext cx="7250229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Capacity Development: Myanmar 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t="6428" r="11970" b="25000"/>
          <a:stretch/>
        </p:blipFill>
        <p:spPr>
          <a:xfrm>
            <a:off x="380999" y="1456998"/>
            <a:ext cx="4200525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6998"/>
            <a:ext cx="41148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0898" y="1135708"/>
            <a:ext cx="3429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DMH workshop, Nay </a:t>
            </a:r>
            <a:r>
              <a:rPr lang="en-US" sz="1050" b="1" dirty="0" err="1" smtClean="0">
                <a:solidFill>
                  <a:schemeClr val="bg1"/>
                </a:solidFill>
              </a:rPr>
              <a:t>Pyi</a:t>
            </a:r>
            <a:r>
              <a:rPr lang="en-US" sz="1050" b="1" dirty="0" smtClean="0">
                <a:solidFill>
                  <a:schemeClr val="bg1"/>
                </a:solidFill>
              </a:rPr>
              <a:t> Taw, Myanmar, May 9-11, 2016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7"/>
          <p:cNvSpPr txBox="1">
            <a:spLocks noChangeArrowheads="1"/>
          </p:cNvSpPr>
          <p:nvPr/>
        </p:nvSpPr>
        <p:spPr bwMode="auto">
          <a:xfrm>
            <a:off x="3124200" y="434975"/>
            <a:ext cx="5797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000" b="1">
                <a:solidFill>
                  <a:srgbClr val="FFFF00"/>
                </a:solidFill>
              </a:rPr>
              <a:t>  RIMES – Background </a:t>
            </a:r>
            <a:endParaRPr lang="fr-FR" sz="4000">
              <a:solidFill>
                <a:srgbClr val="FFFF00"/>
              </a:solidFill>
            </a:endParaRP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6254750"/>
            <a:ext cx="5191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285750" y="1428750"/>
            <a:ext cx="885825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400"/>
              </a:spcBef>
              <a:buClr>
                <a:srgbClr val="FF6600"/>
              </a:buClr>
              <a:buFont typeface="Wingdings" charset="0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RIMES stands for </a:t>
            </a:r>
            <a:r>
              <a:rPr lang="en-US" sz="2200" b="1" dirty="0">
                <a:solidFill>
                  <a:schemeClr val="bg1"/>
                </a:solidFill>
              </a:rPr>
              <a:t>Regional Integrated Multi-Hazard Early Warning System for Africa and Asia</a:t>
            </a:r>
          </a:p>
          <a:p>
            <a:pPr eaLnBrk="1" hangingPunct="1">
              <a:spcBef>
                <a:spcPts val="2400"/>
              </a:spcBef>
              <a:buClr>
                <a:srgbClr val="FF6600"/>
              </a:buClr>
              <a:buFont typeface="Wingdings" charset="0"/>
              <a:buChar char="v"/>
            </a:pPr>
            <a:r>
              <a:rPr lang="en-US" sz="2200" b="1" dirty="0">
                <a:solidFill>
                  <a:schemeClr val="bg1"/>
                </a:solidFill>
              </a:rPr>
              <a:t>Owned and managed by its Member States</a:t>
            </a:r>
            <a:r>
              <a:rPr lang="en-US" sz="1800" b="1" dirty="0">
                <a:solidFill>
                  <a:schemeClr val="bg1"/>
                </a:solidFill>
              </a:rPr>
              <a:t>, for the generation and application of early warning information</a:t>
            </a:r>
          </a:p>
          <a:p>
            <a:pPr eaLnBrk="1" hangingPunct="1">
              <a:spcBef>
                <a:spcPts val="2400"/>
              </a:spcBef>
              <a:buClr>
                <a:srgbClr val="FF6600"/>
              </a:buClr>
              <a:buFont typeface="Wingdings" charset="0"/>
              <a:buChar char="v"/>
            </a:pPr>
            <a:r>
              <a:rPr lang="en-US" sz="2200" b="1" dirty="0">
                <a:solidFill>
                  <a:schemeClr val="bg1"/>
                </a:solidFill>
              </a:rPr>
              <a:t>Established on 30 April 2009 </a:t>
            </a:r>
            <a:r>
              <a:rPr lang="en-US" sz="1800" b="1" dirty="0">
                <a:solidFill>
                  <a:schemeClr val="bg1"/>
                </a:solidFill>
              </a:rPr>
              <a:t>with the signing of the RIMES Cooperation Agreement by  Member States Registered with the United Nations under Article 102 on 1 July 2009.</a:t>
            </a:r>
          </a:p>
          <a:p>
            <a:pPr eaLnBrk="1" hangingPunct="1">
              <a:spcBef>
                <a:spcPts val="2400"/>
              </a:spcBef>
              <a:buClr>
                <a:srgbClr val="FF6600"/>
              </a:buClr>
              <a:buFont typeface="Wingdings" charset="0"/>
              <a:buChar char="v"/>
            </a:pPr>
            <a:r>
              <a:rPr lang="en-US" sz="2200" b="1" dirty="0">
                <a:solidFill>
                  <a:schemeClr val="bg1"/>
                </a:solidFill>
              </a:rPr>
              <a:t>Institutional development supported by UNESCAP Trust Fund </a:t>
            </a:r>
            <a:endParaRPr lang="en-US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ts val="2400"/>
              </a:spcBef>
              <a:buClr>
                <a:srgbClr val="FF6600"/>
              </a:buClr>
              <a:buFont typeface="Wingdings" charset="0"/>
              <a:buChar char="v"/>
            </a:pPr>
            <a:r>
              <a:rPr lang="en-US" sz="2200" b="1" dirty="0">
                <a:solidFill>
                  <a:schemeClr val="bg1"/>
                </a:solidFill>
              </a:rPr>
              <a:t>32 Participating  Member States in Africa, Asia and Pacific</a:t>
            </a:r>
          </a:p>
        </p:txBody>
      </p:sp>
    </p:spTree>
    <p:extLst>
      <p:ext uri="{BB962C8B-B14F-4D97-AF65-F5344CB8AC3E}">
        <p14:creationId xmlns:p14="http://schemas.microsoft.com/office/powerpoint/2010/main" val="7504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Needs and challenges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Integrated Data management system for effectively managing data from observation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Capacity in terms of human resources – IT skills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Maintenance of existing observation network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Establishment of upper air observation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Communication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352800" y="2819400"/>
            <a:ext cx="2971800" cy="6172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Thank you</a:t>
            </a:r>
            <a:endParaRPr lang="en-US" sz="4500" dirty="0">
              <a:solidFill>
                <a:schemeClr val="bg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990600" y="4292040"/>
            <a:ext cx="4118610" cy="1422959"/>
          </a:xfrm>
        </p:spPr>
        <p:txBody>
          <a:bodyPr>
            <a:no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Itesh Dash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RIMES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hlinkClick r:id="rId3"/>
              </a:rPr>
              <a:t>itesh@rimes.int</a:t>
            </a:r>
            <a:endParaRPr lang="en-US" sz="1800" dirty="0">
              <a:solidFill>
                <a:schemeClr val="bg1"/>
              </a:solidFill>
            </a:endParaRPr>
          </a:p>
          <a:p>
            <a:pPr algn="r"/>
            <a:r>
              <a:rPr lang="en-US" sz="1800" dirty="0" err="1">
                <a:solidFill>
                  <a:schemeClr val="bg1"/>
                </a:solidFill>
              </a:rPr>
              <a:t>www.rimes.int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86400" y="4292040"/>
            <a:ext cx="1337310" cy="139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78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65257" r="2430"/>
          <a:stretch/>
        </p:blipFill>
        <p:spPr bwMode="auto">
          <a:xfrm>
            <a:off x="-1" y="4267200"/>
            <a:ext cx="9144001" cy="2138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 descr="RIMES_Map_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076430"/>
            <a:ext cx="9220200" cy="5781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228600"/>
            <a:ext cx="594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RIMES Member States</a:t>
            </a:r>
          </a:p>
        </p:txBody>
      </p:sp>
    </p:spTree>
    <p:extLst>
      <p:ext uri="{BB962C8B-B14F-4D97-AF65-F5344CB8AC3E}">
        <p14:creationId xmlns:p14="http://schemas.microsoft.com/office/powerpoint/2010/main" val="20241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304800"/>
            <a:ext cx="594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Key Services</a:t>
            </a:r>
          </a:p>
        </p:txBody>
      </p:sp>
      <p:pic>
        <p:nvPicPr>
          <p:cNvPr id="9" name="Picture 8" descr="78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65257" r="2430"/>
          <a:stretch/>
        </p:blipFill>
        <p:spPr bwMode="auto">
          <a:xfrm>
            <a:off x="-1" y="4267200"/>
            <a:ext cx="9144001" cy="2138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0"/>
            <a:ext cx="1676400" cy="133403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1691999" cy="13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Shot 2014-12-02 at 11.23.15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819400"/>
            <a:ext cx="1691999" cy="10574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1752600"/>
            <a:ext cx="1691999" cy="15678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 descr="Untitled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200401"/>
            <a:ext cx="1691999" cy="12689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G:\Ruel Files\RIMES files\Installation\4 provice 30 September 2014\Myaungmya\PA03018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3"/>
          <a:stretch/>
        </p:blipFill>
        <p:spPr bwMode="auto">
          <a:xfrm>
            <a:off x="609600" y="1752600"/>
            <a:ext cx="1691999" cy="137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1" r="5649"/>
          <a:stretch/>
        </p:blipFill>
        <p:spPr bwMode="auto">
          <a:xfrm>
            <a:off x="2514600" y="3962400"/>
            <a:ext cx="1691999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10024" r="22169" b="12777"/>
          <a:stretch/>
        </p:blipFill>
        <p:spPr>
          <a:xfrm>
            <a:off x="2514600" y="5105400"/>
            <a:ext cx="1691999" cy="14605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1691999" cy="2771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397474903"/>
              </p:ext>
            </p:extLst>
          </p:nvPr>
        </p:nvGraphicFramePr>
        <p:xfrm>
          <a:off x="6019800" y="1371600"/>
          <a:ext cx="31242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172200" y="2362200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Monsoon Forum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217170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:\ \training pic\DCIM\100NIKON\DSCN0051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1080000" cy="8117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3" descr="DSCF4882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029200"/>
            <a:ext cx="1219200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-152400" y="13716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Improving data availability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28800" y="9906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Earthquake and tsunami services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0000" y="13716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Weather and climate services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3600" y="9906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133148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7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381000"/>
            <a:ext cx="693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Information Products and Key Partners</a:t>
            </a:r>
          </a:p>
        </p:txBody>
      </p:sp>
      <p:pic>
        <p:nvPicPr>
          <p:cNvPr id="9" name="Picture 8" descr="78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65257" r="2430"/>
          <a:stretch/>
        </p:blipFill>
        <p:spPr bwMode="auto">
          <a:xfrm>
            <a:off x="-1" y="4267200"/>
            <a:ext cx="9144001" cy="2138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0" y="1447800"/>
            <a:ext cx="7924800" cy="152400"/>
            <a:chOff x="685800" y="2286000"/>
            <a:chExt cx="7924800" cy="152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685800" y="2362200"/>
              <a:ext cx="792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85800" y="22860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219200" y="22860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22860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05200" y="2286000"/>
              <a:ext cx="152400" cy="1524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648200" y="2286000"/>
              <a:ext cx="152400" cy="1524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172200" y="2286000"/>
              <a:ext cx="152400" cy="15240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8153400" y="2286000"/>
              <a:ext cx="152400" cy="152400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7000" y="1752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Earthquake Alert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0300" y="1752600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Tsunami Bulletin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32000" y="1752600"/>
            <a:ext cx="1371600" cy="1833265"/>
            <a:chOff x="2032000" y="1752600"/>
            <a:chExt cx="1371600" cy="1833265"/>
          </a:xfrm>
        </p:grpSpPr>
        <p:sp>
          <p:nvSpPr>
            <p:cNvPr id="19" name="TextBox 18"/>
            <p:cNvSpPr txBox="1"/>
            <p:nvPr/>
          </p:nvSpPr>
          <p:spPr>
            <a:xfrm>
              <a:off x="2032000" y="17526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3-day weather forecast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32000" y="22098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Ocean waves and swells forecast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32000" y="26670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Storm surge forecast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2000" y="31242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Flash flood forecast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46600" y="1752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25-day flood forecast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765800" y="1752600"/>
            <a:ext cx="1384300" cy="1147465"/>
            <a:chOff x="5765800" y="1752600"/>
            <a:chExt cx="1384300" cy="1147465"/>
          </a:xfrm>
        </p:grpSpPr>
        <p:sp>
          <p:nvSpPr>
            <p:cNvPr id="25" name="TextBox 24"/>
            <p:cNvSpPr txBox="1"/>
            <p:nvPr/>
          </p:nvSpPr>
          <p:spPr>
            <a:xfrm>
              <a:off x="5765800" y="1752600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Downscaled seasonal climate outlook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78500" y="2438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75000"/>
                    </a:schemeClr>
                  </a:solidFill>
                </a:rPr>
                <a:t>S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easonal flood outlook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734300" y="1752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Downscaled climate projections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3962400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IRIS</a:t>
            </a: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INCOIS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ESCAP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" y="3962400"/>
            <a:ext cx="121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UNESCO/IOC</a:t>
            </a: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INCOIS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ESCAP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1200" y="3962400"/>
            <a:ext cx="144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NCAR</a:t>
            </a: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NCMRWF</a:t>
            </a: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INCOIS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Gov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India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WMO/ESCAP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2800" y="3962400"/>
            <a:ext cx="121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ECMWF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USAID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ESCAP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3962400"/>
            <a:ext cx="121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ECMWF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USAID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ESCAP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15000" y="3962400"/>
            <a:ext cx="121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ECMWF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WMO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ESCAP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72400" y="3962400"/>
            <a:ext cx="137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IPRC, Hawaii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IITM-CORDEX-SA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WMO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ESCAP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2800" y="1752600"/>
            <a:ext cx="1371600" cy="1572399"/>
            <a:chOff x="3352800" y="1752600"/>
            <a:chExt cx="1371600" cy="1572399"/>
          </a:xfrm>
        </p:grpSpPr>
        <p:sp>
          <p:nvSpPr>
            <p:cNvPr id="23" name="TextBox 22"/>
            <p:cNvSpPr txBox="1"/>
            <p:nvPr/>
          </p:nvSpPr>
          <p:spPr>
            <a:xfrm>
              <a:off x="3403600" y="1752600"/>
              <a:ext cx="1193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Cyclone potential impact guidance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52800" y="25908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10-day flood forecast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52800" y="3048000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Agro-advisories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0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487363"/>
          </a:xfrm>
          <a:solidFill>
            <a:srgbClr val="FFC730"/>
          </a:solidFill>
        </p:spPr>
        <p:txBody>
          <a:bodyPr>
            <a:normAutofit fontScale="90000"/>
          </a:bodyPr>
          <a:lstStyle/>
          <a:p>
            <a:r>
              <a:rPr lang="en-US" sz="3200" b="1">
                <a:latin typeface="Calibri" charset="0"/>
                <a:ea typeface="隶书" charset="0"/>
                <a:cs typeface="隶书" charset="0"/>
              </a:rPr>
              <a:t>RIMES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609601"/>
            <a:ext cx="7924800" cy="609599"/>
          </a:xfrm>
          <a:ln>
            <a:miter lim="800000"/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indent="0">
              <a:buFont typeface="Wingdings 2" charset="0"/>
              <a:buNone/>
              <a:defRPr/>
            </a:pPr>
            <a:r>
              <a:rPr lang="en-US" sz="2800" b="1" dirty="0" smtClean="0"/>
              <a:t>EARTHQUAKE MONITORING AND TSUNAMI EARLY WARNING:  </a:t>
            </a:r>
            <a:r>
              <a:rPr lang="en-US" sz="2800" b="1" dirty="0" smtClean="0">
                <a:solidFill>
                  <a:srgbClr val="FFC730"/>
                </a:solidFill>
              </a:rPr>
              <a:t>Seismic observation stations </a:t>
            </a:r>
            <a:endParaRPr lang="en-US" sz="2800" b="1" dirty="0">
              <a:solidFill>
                <a:srgbClr val="FFC730"/>
              </a:solidFill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/>
          <a:stretch>
            <a:fillRect/>
          </a:stretch>
        </p:blipFill>
        <p:spPr bwMode="auto">
          <a:xfrm>
            <a:off x="4749800" y="1295400"/>
            <a:ext cx="4241800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4267200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419600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419600" cy="228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152400" y="3614738"/>
            <a:ext cx="4419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en-US" sz="1600" b="1">
                <a:solidFill>
                  <a:schemeClr val="bg1"/>
                </a:solidFill>
                <a:latin typeface="Calibri" charset="0"/>
              </a:rPr>
              <a:t>Santa, Philippines (SZP): 120 27.30E  17 33.12N</a:t>
            </a:r>
            <a:r>
              <a:rPr lang="en-US" sz="1600">
                <a:solidFill>
                  <a:schemeClr val="bg1"/>
                </a:solidFill>
                <a:latin typeface="Calibri" charset="0"/>
              </a:rPr>
              <a:t>    </a:t>
            </a:r>
            <a:endParaRPr lang="th-TH" sz="16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4586" name="Text Box 7"/>
          <p:cNvSpPr txBox="1">
            <a:spLocks noChangeArrowheads="1"/>
          </p:cNvSpPr>
          <p:nvPr/>
        </p:nvSpPr>
        <p:spPr bwMode="auto">
          <a:xfrm>
            <a:off x="4724400" y="3581400"/>
            <a:ext cx="4267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alibri" charset="0"/>
              </a:rPr>
              <a:t>Sonla, Vietnam (SLV): 103 54.30E  21 20.03N </a:t>
            </a:r>
            <a:endParaRPr lang="th-TH" sz="1600" b="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4587" name="Text Box 8"/>
          <p:cNvSpPr txBox="1">
            <a:spLocks noChangeArrowheads="1"/>
          </p:cNvSpPr>
          <p:nvPr/>
        </p:nvSpPr>
        <p:spPr bwMode="auto">
          <a:xfrm>
            <a:off x="4724400" y="6400800"/>
            <a:ext cx="4267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alibri" charset="0"/>
              </a:rPr>
              <a:t>Dalat, Vietnam (DLV): 108 28.89E  11 57.91N </a:t>
            </a:r>
            <a:endParaRPr lang="th-TH" sz="1600" b="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76200" y="6443663"/>
            <a:ext cx="457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alibri" charset="0"/>
              </a:rPr>
              <a:t>Sittwe, Myanmar (SIM): 092 53.11E  20 07.99N    </a:t>
            </a:r>
            <a:endParaRPr lang="th-TH" sz="1600" b="1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487363"/>
          </a:xfrm>
          <a:solidFill>
            <a:srgbClr val="FFC730"/>
          </a:solidFill>
        </p:spPr>
        <p:txBody>
          <a:bodyPr>
            <a:normAutofit fontScale="90000"/>
          </a:bodyPr>
          <a:lstStyle/>
          <a:p>
            <a:r>
              <a:rPr lang="en-US" sz="3200" b="1">
                <a:latin typeface="Calibri" charset="0"/>
                <a:ea typeface="隶书" charset="0"/>
                <a:cs typeface="隶书" charset="0"/>
              </a:rPr>
              <a:t>RIMES Services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572000" y="6348413"/>
            <a:ext cx="449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alibri" charset="0"/>
              </a:rPr>
              <a:t>Qui Nhon, Vietnam (QUIN):   109 15.26E  13 46.51N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 r="6313"/>
          <a:stretch>
            <a:fillRect/>
          </a:stretch>
        </p:blipFill>
        <p:spPr bwMode="auto">
          <a:xfrm>
            <a:off x="152400" y="1295400"/>
            <a:ext cx="42672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52400" y="3548063"/>
            <a:ext cx="426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alibri" charset="0"/>
              </a:rPr>
              <a:t>Koh Taphao Noi, Thailand (KOTA): 98 25E  7 49N</a:t>
            </a:r>
            <a:r>
              <a:rPr lang="en-US" sz="1600">
                <a:solidFill>
                  <a:srgbClr val="FFFFFF"/>
                </a:solidFill>
                <a:latin typeface="Calibri" charset="0"/>
              </a:rPr>
              <a:t> </a:t>
            </a:r>
          </a:p>
        </p:txBody>
      </p:sp>
      <p:pic>
        <p:nvPicPr>
          <p:cNvPr id="25605" name="Picture 7" descr="TideGauge-Sub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343400" cy="2133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4648200" y="3548063"/>
            <a:ext cx="4343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alibri" charset="0"/>
              </a:rPr>
              <a:t>Subic, Philippines (SUBI): 120 17E  14 49N</a:t>
            </a:r>
          </a:p>
        </p:txBody>
      </p:sp>
      <p:pic>
        <p:nvPicPr>
          <p:cNvPr id="2560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33838"/>
            <a:ext cx="4343400" cy="22907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54475"/>
            <a:ext cx="4267200" cy="2270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-76200" y="6348413"/>
            <a:ext cx="46482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alibri" charset="0"/>
              </a:rPr>
              <a:t>Vung Tao, Vietnam (VTAU): 107 15.264E  10 20.41N</a:t>
            </a:r>
          </a:p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1219200" y="609601"/>
            <a:ext cx="7924800" cy="6095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/>
              <a:t>EARTHQUAKE MONITORING AND TSUNAMI EARLY WARNING:  </a:t>
            </a:r>
            <a:r>
              <a:rPr lang="en-US" sz="2800" b="1" dirty="0" smtClean="0">
                <a:solidFill>
                  <a:srgbClr val="FFC730"/>
                </a:solidFill>
              </a:rPr>
              <a:t>Water level observation stations </a:t>
            </a:r>
            <a:endParaRPr lang="en-US" sz="2800" b="1" dirty="0">
              <a:solidFill>
                <a:srgbClr val="FFC7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651967" cy="857250"/>
          </a:xfrm>
        </p:spPr>
        <p:txBody>
          <a:bodyPr>
            <a:norm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RIMES WRF model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4849537" cy="3810000"/>
          </a:xfrm>
        </p:spPr>
        <p:txBody>
          <a:bodyPr>
            <a:noAutofit/>
          </a:bodyPr>
          <a:lstStyle/>
          <a:p>
            <a:pPr algn="just">
              <a:buFont typeface="Wingdings" charset="2"/>
              <a:buChar char="Ø"/>
            </a:pPr>
            <a:r>
              <a:rPr lang="en-US" altLang="en-US" sz="1800" i="1" dirty="0">
                <a:solidFill>
                  <a:schemeClr val="bg1"/>
                </a:solidFill>
              </a:rPr>
              <a:t>Model domain extends from </a:t>
            </a:r>
            <a:r>
              <a:rPr lang="en-US" sz="1800" i="1" dirty="0">
                <a:solidFill>
                  <a:schemeClr val="bg1"/>
                </a:solidFill>
              </a:rPr>
              <a:t>20 ̊E to 150 ̊E and 16˚S to 50˚ N </a:t>
            </a:r>
          </a:p>
          <a:p>
            <a:pPr algn="just">
              <a:buFont typeface="Wingdings" charset="2"/>
              <a:buChar char="Ø"/>
            </a:pPr>
            <a:r>
              <a:rPr lang="en-US" sz="1800" i="1" dirty="0">
                <a:solidFill>
                  <a:schemeClr val="bg1"/>
                </a:solidFill>
              </a:rPr>
              <a:t>Model forced with NCEP GFS 12 UTC cycle and rerun with NCMRWF  GDAS datasets</a:t>
            </a:r>
          </a:p>
          <a:p>
            <a:pPr algn="just">
              <a:buFont typeface="Wingdings" charset="2"/>
              <a:buChar char="Ø"/>
            </a:pPr>
            <a:r>
              <a:rPr lang="en-US" sz="1800" i="1" dirty="0">
                <a:solidFill>
                  <a:schemeClr val="bg1"/>
                </a:solidFill>
              </a:rPr>
              <a:t>Horizontal grid Resolution 9x9 </a:t>
            </a:r>
            <a:r>
              <a:rPr lang="en-US" sz="1800" i="1" dirty="0" smtClean="0">
                <a:solidFill>
                  <a:schemeClr val="bg1"/>
                </a:solidFill>
              </a:rPr>
              <a:t>Km  (1470x870)</a:t>
            </a:r>
            <a:endParaRPr lang="en-US" sz="1800" i="1" dirty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Ø"/>
            </a:pPr>
            <a:r>
              <a:rPr lang="en-US" sz="1800" i="1" dirty="0">
                <a:solidFill>
                  <a:schemeClr val="bg1"/>
                </a:solidFill>
              </a:rPr>
              <a:t>Micro Physics – Ferrier New </a:t>
            </a:r>
            <a:r>
              <a:rPr lang="en-US" sz="1800" i="1" dirty="0" smtClean="0">
                <a:solidFill>
                  <a:schemeClr val="bg1"/>
                </a:solidFill>
              </a:rPr>
              <a:t>Eta</a:t>
            </a:r>
          </a:p>
          <a:p>
            <a:pPr lvl="1" algn="just">
              <a:buFont typeface="Wingdings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predicts changes in water vapor 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Ø"/>
            </a:pPr>
            <a:r>
              <a:rPr lang="en-US" sz="1800" i="1" dirty="0" smtClean="0">
                <a:solidFill>
                  <a:schemeClr val="bg1"/>
                </a:solidFill>
              </a:rPr>
              <a:t>Long-wave </a:t>
            </a:r>
            <a:r>
              <a:rPr lang="en-US" sz="1800" i="1" dirty="0">
                <a:solidFill>
                  <a:schemeClr val="bg1"/>
                </a:solidFill>
              </a:rPr>
              <a:t>radiation </a:t>
            </a:r>
            <a:r>
              <a:rPr lang="en-US" sz="1800" i="1" dirty="0" smtClean="0">
                <a:solidFill>
                  <a:schemeClr val="bg1"/>
                </a:solidFill>
              </a:rPr>
              <a:t>– RRTM (</a:t>
            </a:r>
            <a:r>
              <a:rPr lang="nb-NO" sz="1800" dirty="0" err="1">
                <a:solidFill>
                  <a:schemeClr val="bg1"/>
                </a:solidFill>
              </a:rPr>
              <a:t>Mlawer</a:t>
            </a:r>
            <a:r>
              <a:rPr lang="nb-NO" sz="1800" dirty="0">
                <a:solidFill>
                  <a:schemeClr val="bg1"/>
                </a:solidFill>
              </a:rPr>
              <a:t> et al. (1997)</a:t>
            </a:r>
            <a:endParaRPr lang="en-US" sz="1800" i="1" dirty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Ø"/>
            </a:pPr>
            <a:r>
              <a:rPr lang="en-US" sz="1800" i="1" dirty="0">
                <a:solidFill>
                  <a:schemeClr val="bg1"/>
                </a:solidFill>
              </a:rPr>
              <a:t>Noah Land Surface Model </a:t>
            </a:r>
            <a:endParaRPr lang="en-US" sz="1800" i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Ø"/>
            </a:pPr>
            <a:r>
              <a:rPr lang="en-US" sz="1800" i="1" dirty="0" smtClean="0">
                <a:solidFill>
                  <a:schemeClr val="bg1"/>
                </a:solidFill>
              </a:rPr>
              <a:t>Convective scheme - </a:t>
            </a:r>
            <a:r>
              <a:rPr lang="de-DE" sz="1800" dirty="0" err="1">
                <a:solidFill>
                  <a:schemeClr val="bg1"/>
                </a:solidFill>
              </a:rPr>
              <a:t>Kain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and</a:t>
            </a:r>
            <a:r>
              <a:rPr lang="de-DE" sz="1800" dirty="0">
                <a:solidFill>
                  <a:schemeClr val="bg1"/>
                </a:solidFill>
              </a:rPr>
              <a:t> Fritsch (1990, 1993)</a:t>
            </a:r>
            <a:endParaRPr lang="en-US" sz="1800" i="1" dirty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098" name="Picture 2" descr="ttp://www.rimes.int/files/wee/daily/aor/201608/20160828/aor-rain-2808201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37" y="2471222"/>
            <a:ext cx="3989663" cy="308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9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799" y="386964"/>
            <a:ext cx="713767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Model </a:t>
            </a:r>
            <a:r>
              <a:rPr lang="en-US" smtClean="0">
                <a:solidFill>
                  <a:schemeClr val="bg1"/>
                </a:solidFill>
              </a:rPr>
              <a:t>Performance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35005" y="2120197"/>
            <a:ext cx="141886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015523" y="2425063"/>
            <a:ext cx="1841839" cy="2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13" name="Picture 12" descr="D:\RIMES\Data\Verification\Verify\Sittaung Verify\W590\D1_2008\multiDistPlot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826" y="1895124"/>
            <a:ext cx="2349949" cy="16383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3" descr="D:\RIMES\Data\Verification\Verify\Sittaung Verify\W590\D1_2009\multiDistPlot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5379" y="1895123"/>
            <a:ext cx="2258551" cy="16383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4" descr="D:\RIMES\Data\Verification\Verify\Sittaung Verify\W590\D1_2010\multiDistPlot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0167" y="1895122"/>
            <a:ext cx="2337070" cy="16383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21" descr="D:\RIMES\Data\Verification\Verify\Sittaung Verify\W590\D1_2011\multiDistPlot.t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825" y="3898641"/>
            <a:ext cx="2349949" cy="16106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3" descr="D:\RIMES\Data\Verification\Verify\Sittaung Verify\W590\D1_2012\multiDistPlot.t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5379" y="3912086"/>
            <a:ext cx="2258551" cy="1598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24" descr="D:\RIMES\Data\Verification\Verify\Sittaung Verify\W590\D1_2013\multiDistPlot.t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8669" y="3913436"/>
            <a:ext cx="2337070" cy="15960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819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3787</TotalTime>
  <Words>639</Words>
  <Application>Microsoft Macintosh PowerPoint</Application>
  <PresentationFormat>On-screen Show (4:3)</PresentationFormat>
  <Paragraphs>145</Paragraphs>
  <Slides>21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 Unicode MS</vt:lpstr>
      <vt:lpstr>ＭＳ Ｐゴシック</vt:lpstr>
      <vt:lpstr>隶书</vt:lpstr>
      <vt:lpstr>Arial</vt:lpstr>
      <vt:lpstr>Calibri</vt:lpstr>
      <vt:lpstr>Wingdings</vt:lpstr>
      <vt:lpstr>Wingdings 2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RIMES Services</vt:lpstr>
      <vt:lpstr>RIMES Services</vt:lpstr>
      <vt:lpstr>RIMES WRF model</vt:lpstr>
      <vt:lpstr>Model Performance</vt:lpstr>
      <vt:lpstr>Model Performance - Myanmar</vt:lpstr>
      <vt:lpstr>Model Performance – med range</vt:lpstr>
      <vt:lpstr>Seasonal Outlook</vt:lpstr>
      <vt:lpstr>Agro-met Advisory System</vt:lpstr>
      <vt:lpstr>Agro-met Advisory System</vt:lpstr>
      <vt:lpstr>PowerPoint Presentation</vt:lpstr>
      <vt:lpstr>PowerPoint Presentation</vt:lpstr>
      <vt:lpstr>PowerPoint Presentation</vt:lpstr>
      <vt:lpstr>Reports </vt:lpstr>
      <vt:lpstr>Capacity Development: Myanmar </vt:lpstr>
      <vt:lpstr>Needs and challenges</vt:lpstr>
      <vt:lpstr>Thank you</vt:lpstr>
    </vt:vector>
  </TitlesOfParts>
  <Company>Office Black Edition - tum0r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</dc:creator>
  <cp:lastModifiedBy>itesh dash</cp:lastModifiedBy>
  <cp:revision>130</cp:revision>
  <dcterms:created xsi:type="dcterms:W3CDTF">2012-12-28T04:11:35Z</dcterms:created>
  <dcterms:modified xsi:type="dcterms:W3CDTF">2016-09-06T07:53:37Z</dcterms:modified>
</cp:coreProperties>
</file>