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8"/>
  </p:handoutMasterIdLst>
  <p:sldIdLst>
    <p:sldId id="300" r:id="rId2"/>
    <p:sldId id="265" r:id="rId3"/>
    <p:sldId id="304" r:id="rId4"/>
    <p:sldId id="303" r:id="rId5"/>
    <p:sldId id="307" r:id="rId6"/>
    <p:sldId id="305" r:id="rId7"/>
    <p:sldId id="308" r:id="rId8"/>
    <p:sldId id="280" r:id="rId9"/>
    <p:sldId id="306" r:id="rId10"/>
    <p:sldId id="282" r:id="rId11"/>
    <p:sldId id="291" r:id="rId12"/>
    <p:sldId id="287" r:id="rId13"/>
    <p:sldId id="288" r:id="rId14"/>
    <p:sldId id="285" r:id="rId15"/>
    <p:sldId id="309" r:id="rId16"/>
    <p:sldId id="272" r:id="rId17"/>
    <p:sldId id="292" r:id="rId18"/>
    <p:sldId id="294" r:id="rId19"/>
    <p:sldId id="311" r:id="rId20"/>
    <p:sldId id="312" r:id="rId21"/>
    <p:sldId id="314" r:id="rId22"/>
    <p:sldId id="313" r:id="rId23"/>
    <p:sldId id="315" r:id="rId24"/>
    <p:sldId id="316" r:id="rId25"/>
    <p:sldId id="275" r:id="rId26"/>
    <p:sldId id="298" r:id="rId27"/>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ire%20Services\Documents\BACK%20UP\Statistic%20Review\Statistic%202010%20to%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ire%20Services\Documents\BACK%20UP\Statistic%20Review\Statistic%202010%20to%20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ire%20Services\Documents\BACK%20UP\Statistic%20Review\Statistic%202010%20to%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cked"/>
        <c:varyColors val="0"/>
        <c:ser>
          <c:idx val="0"/>
          <c:order val="0"/>
          <c:tx>
            <c:strRef>
              <c:f>'NON FIRE INCIDENT'!$A$3</c:f>
              <c:strCache>
                <c:ptCount val="1"/>
                <c:pt idx="0">
                  <c:v>Non Fire Incidents</c:v>
                </c:pt>
              </c:strCache>
            </c:strRef>
          </c:tx>
          <c:cat>
            <c:strRef>
              <c:f>'NON FIRE INCIDENT'!$B$2:$F$2</c:f>
              <c:strCache>
                <c:ptCount val="5"/>
                <c:pt idx="0">
                  <c:v>Year 2010</c:v>
                </c:pt>
                <c:pt idx="1">
                  <c:v>Year 2011</c:v>
                </c:pt>
                <c:pt idx="2">
                  <c:v>Year 2012</c:v>
                </c:pt>
                <c:pt idx="3">
                  <c:v>Year 2013</c:v>
                </c:pt>
                <c:pt idx="4">
                  <c:v>Year 2014</c:v>
                </c:pt>
              </c:strCache>
            </c:strRef>
          </c:cat>
          <c:val>
            <c:numRef>
              <c:f>'NON FIRE INCIDENT'!$B$3:$F$3</c:f>
              <c:numCache>
                <c:formatCode>General</c:formatCode>
                <c:ptCount val="5"/>
                <c:pt idx="0">
                  <c:v>1746</c:v>
                </c:pt>
                <c:pt idx="1">
                  <c:v>3075</c:v>
                </c:pt>
                <c:pt idx="2">
                  <c:v>2305</c:v>
                </c:pt>
                <c:pt idx="3">
                  <c:v>3029</c:v>
                </c:pt>
                <c:pt idx="4">
                  <c:v>2452</c:v>
                </c:pt>
              </c:numCache>
            </c:numRef>
          </c:val>
          <c:smooth val="0"/>
        </c:ser>
        <c:dLbls>
          <c:showLegendKey val="0"/>
          <c:showVal val="0"/>
          <c:showCatName val="0"/>
          <c:showSerName val="0"/>
          <c:showPercent val="0"/>
          <c:showBubbleSize val="0"/>
        </c:dLbls>
        <c:marker val="1"/>
        <c:smooth val="0"/>
        <c:axId val="162001416"/>
        <c:axId val="162003848"/>
      </c:lineChart>
      <c:catAx>
        <c:axId val="162001416"/>
        <c:scaling>
          <c:orientation val="minMax"/>
        </c:scaling>
        <c:delete val="0"/>
        <c:axPos val="b"/>
        <c:numFmt formatCode="General" sourceLinked="0"/>
        <c:majorTickMark val="out"/>
        <c:minorTickMark val="none"/>
        <c:tickLblPos val="nextTo"/>
        <c:crossAx val="162003848"/>
        <c:crosses val="autoZero"/>
        <c:auto val="1"/>
        <c:lblAlgn val="ctr"/>
        <c:lblOffset val="100"/>
        <c:noMultiLvlLbl val="0"/>
      </c:catAx>
      <c:valAx>
        <c:axId val="162003848"/>
        <c:scaling>
          <c:orientation val="minMax"/>
        </c:scaling>
        <c:delete val="0"/>
        <c:axPos val="l"/>
        <c:majorGridlines/>
        <c:numFmt formatCode="General" sourceLinked="1"/>
        <c:majorTickMark val="out"/>
        <c:minorTickMark val="none"/>
        <c:tickLblPos val="nextTo"/>
        <c:crossAx val="162001416"/>
        <c:crosses val="autoZero"/>
        <c:crossBetween val="between"/>
      </c:valAx>
    </c:plotArea>
    <c:legend>
      <c:legendPos val="r"/>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cked"/>
        <c:varyColors val="0"/>
        <c:ser>
          <c:idx val="0"/>
          <c:order val="0"/>
          <c:tx>
            <c:strRef>
              <c:f>'NON FIRE INCIDENT'!$A$3</c:f>
              <c:strCache>
                <c:ptCount val="1"/>
                <c:pt idx="0">
                  <c:v>Non Fire Incidents</c:v>
                </c:pt>
              </c:strCache>
            </c:strRef>
          </c:tx>
          <c:cat>
            <c:strRef>
              <c:f>'NON FIRE INCIDENT'!$B$2:$F$2</c:f>
              <c:strCache>
                <c:ptCount val="5"/>
                <c:pt idx="0">
                  <c:v>Year 2010</c:v>
                </c:pt>
                <c:pt idx="1">
                  <c:v>Year 2011</c:v>
                </c:pt>
                <c:pt idx="2">
                  <c:v>Year 2012</c:v>
                </c:pt>
                <c:pt idx="3">
                  <c:v>Year 2013</c:v>
                </c:pt>
                <c:pt idx="4">
                  <c:v>Year 2014</c:v>
                </c:pt>
              </c:strCache>
            </c:strRef>
          </c:cat>
          <c:val>
            <c:numRef>
              <c:f>'NON FIRE INCIDENT'!$B$3:$F$3</c:f>
              <c:numCache>
                <c:formatCode>General</c:formatCode>
                <c:ptCount val="5"/>
                <c:pt idx="0">
                  <c:v>1746</c:v>
                </c:pt>
                <c:pt idx="1">
                  <c:v>3075</c:v>
                </c:pt>
                <c:pt idx="2">
                  <c:v>2305</c:v>
                </c:pt>
                <c:pt idx="3">
                  <c:v>3029</c:v>
                </c:pt>
                <c:pt idx="4">
                  <c:v>2452</c:v>
                </c:pt>
              </c:numCache>
            </c:numRef>
          </c:val>
          <c:smooth val="0"/>
        </c:ser>
        <c:dLbls>
          <c:showLegendKey val="0"/>
          <c:showVal val="0"/>
          <c:showCatName val="0"/>
          <c:showSerName val="0"/>
          <c:showPercent val="0"/>
          <c:showBubbleSize val="0"/>
        </c:dLbls>
        <c:marker val="1"/>
        <c:smooth val="0"/>
        <c:axId val="338856888"/>
        <c:axId val="339072744"/>
      </c:lineChart>
      <c:catAx>
        <c:axId val="338856888"/>
        <c:scaling>
          <c:orientation val="minMax"/>
        </c:scaling>
        <c:delete val="0"/>
        <c:axPos val="b"/>
        <c:numFmt formatCode="General" sourceLinked="0"/>
        <c:majorTickMark val="out"/>
        <c:minorTickMark val="none"/>
        <c:tickLblPos val="nextTo"/>
        <c:crossAx val="339072744"/>
        <c:crosses val="autoZero"/>
        <c:auto val="1"/>
        <c:lblAlgn val="ctr"/>
        <c:lblOffset val="100"/>
        <c:noMultiLvlLbl val="0"/>
      </c:catAx>
      <c:valAx>
        <c:axId val="339072744"/>
        <c:scaling>
          <c:orientation val="minMax"/>
        </c:scaling>
        <c:delete val="0"/>
        <c:axPos val="l"/>
        <c:majorGridlines/>
        <c:numFmt formatCode="General" sourceLinked="1"/>
        <c:majorTickMark val="out"/>
        <c:minorTickMark val="none"/>
        <c:tickLblPos val="nextTo"/>
        <c:crossAx val="338856888"/>
        <c:crosses val="autoZero"/>
        <c:crossBetween val="between"/>
      </c:valAx>
    </c:plotArea>
    <c:legend>
      <c:legendPos val="r"/>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VEGETATION!$A$22</c:f>
              <c:strCache>
                <c:ptCount val="1"/>
                <c:pt idx="0">
                  <c:v>Sugar cane field fires</c:v>
                </c:pt>
              </c:strCache>
            </c:strRef>
          </c:tx>
          <c:invertIfNegative val="0"/>
          <c:cat>
            <c:strRef>
              <c:f>VEGETATION!$B$21:$F$21</c:f>
              <c:strCache>
                <c:ptCount val="5"/>
                <c:pt idx="0">
                  <c:v>Year 2010</c:v>
                </c:pt>
                <c:pt idx="1">
                  <c:v>Year 2011</c:v>
                </c:pt>
                <c:pt idx="2">
                  <c:v>Year 2012</c:v>
                </c:pt>
                <c:pt idx="3">
                  <c:v>Year 2013</c:v>
                </c:pt>
                <c:pt idx="4">
                  <c:v>Year 2014</c:v>
                </c:pt>
              </c:strCache>
            </c:strRef>
          </c:cat>
          <c:val>
            <c:numRef>
              <c:f>VEGETATION!$B$22:$F$22</c:f>
              <c:numCache>
                <c:formatCode>General</c:formatCode>
                <c:ptCount val="5"/>
                <c:pt idx="0">
                  <c:v>2661</c:v>
                </c:pt>
                <c:pt idx="1">
                  <c:v>2268</c:v>
                </c:pt>
                <c:pt idx="2">
                  <c:v>2067</c:v>
                </c:pt>
                <c:pt idx="3">
                  <c:v>2254</c:v>
                </c:pt>
                <c:pt idx="4">
                  <c:v>2810</c:v>
                </c:pt>
              </c:numCache>
            </c:numRef>
          </c:val>
        </c:ser>
        <c:ser>
          <c:idx val="1"/>
          <c:order val="1"/>
          <c:tx>
            <c:strRef>
              <c:f>VEGETATION!$A$23</c:f>
              <c:strCache>
                <c:ptCount val="1"/>
                <c:pt idx="0">
                  <c:v>Grass and Bush</c:v>
                </c:pt>
              </c:strCache>
            </c:strRef>
          </c:tx>
          <c:spPr>
            <a:effectLst>
              <a:outerShdw blurRad="50800" dist="50800" dir="5400000" algn="ctr" rotWithShape="0">
                <a:srgbClr val="FF0000"/>
              </a:outerShdw>
            </a:effectLst>
          </c:spPr>
          <c:invertIfNegative val="0"/>
          <c:cat>
            <c:strRef>
              <c:f>VEGETATION!$B$21:$F$21</c:f>
              <c:strCache>
                <c:ptCount val="5"/>
                <c:pt idx="0">
                  <c:v>Year 2010</c:v>
                </c:pt>
                <c:pt idx="1">
                  <c:v>Year 2011</c:v>
                </c:pt>
                <c:pt idx="2">
                  <c:v>Year 2012</c:v>
                </c:pt>
                <c:pt idx="3">
                  <c:v>Year 2013</c:v>
                </c:pt>
                <c:pt idx="4">
                  <c:v>Year 2014</c:v>
                </c:pt>
              </c:strCache>
            </c:strRef>
          </c:cat>
          <c:val>
            <c:numRef>
              <c:f>VEGETATION!$B$23:$F$23</c:f>
              <c:numCache>
                <c:formatCode>General</c:formatCode>
                <c:ptCount val="5"/>
                <c:pt idx="0">
                  <c:v>3595</c:v>
                </c:pt>
                <c:pt idx="1">
                  <c:v>3136</c:v>
                </c:pt>
                <c:pt idx="2">
                  <c:v>3469</c:v>
                </c:pt>
                <c:pt idx="3">
                  <c:v>4043</c:v>
                </c:pt>
                <c:pt idx="4">
                  <c:v>4647</c:v>
                </c:pt>
              </c:numCache>
            </c:numRef>
          </c:val>
        </c:ser>
        <c:dLbls>
          <c:showLegendKey val="0"/>
          <c:showVal val="0"/>
          <c:showCatName val="0"/>
          <c:showSerName val="0"/>
          <c:showPercent val="0"/>
          <c:showBubbleSize val="0"/>
        </c:dLbls>
        <c:gapWidth val="150"/>
        <c:shape val="cone"/>
        <c:axId val="334129800"/>
        <c:axId val="334129016"/>
        <c:axId val="0"/>
      </c:bar3DChart>
      <c:catAx>
        <c:axId val="334129800"/>
        <c:scaling>
          <c:orientation val="minMax"/>
        </c:scaling>
        <c:delete val="0"/>
        <c:axPos val="b"/>
        <c:numFmt formatCode="General" sourceLinked="0"/>
        <c:majorTickMark val="out"/>
        <c:minorTickMark val="none"/>
        <c:tickLblPos val="nextTo"/>
        <c:crossAx val="334129016"/>
        <c:crosses val="autoZero"/>
        <c:auto val="1"/>
        <c:lblAlgn val="ctr"/>
        <c:lblOffset val="100"/>
        <c:noMultiLvlLbl val="0"/>
      </c:catAx>
      <c:valAx>
        <c:axId val="334129016"/>
        <c:scaling>
          <c:orientation val="minMax"/>
        </c:scaling>
        <c:delete val="0"/>
        <c:axPos val="l"/>
        <c:majorGridlines/>
        <c:numFmt formatCode="General" sourceLinked="1"/>
        <c:majorTickMark val="out"/>
        <c:minorTickMark val="none"/>
        <c:tickLblPos val="nextTo"/>
        <c:crossAx val="3341298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195" cy="351862"/>
          </a:xfrm>
          <a:prstGeom prst="rect">
            <a:avLst/>
          </a:prstGeom>
        </p:spPr>
        <p:txBody>
          <a:bodyPr vert="horz" lIns="90791" tIns="45395" rIns="90791" bIns="45395" rtlCol="0"/>
          <a:lstStyle>
            <a:lvl1pPr algn="l">
              <a:defRPr sz="1200"/>
            </a:lvl1pPr>
          </a:lstStyle>
          <a:p>
            <a:endParaRPr lang="en-US"/>
          </a:p>
        </p:txBody>
      </p:sp>
      <p:sp>
        <p:nvSpPr>
          <p:cNvPr id="3" name="Date Placeholder 2"/>
          <p:cNvSpPr>
            <a:spLocks noGrp="1"/>
          </p:cNvSpPr>
          <p:nvPr>
            <p:ph type="dt" sz="quarter" idx="1"/>
          </p:nvPr>
        </p:nvSpPr>
        <p:spPr>
          <a:xfrm>
            <a:off x="5232306" y="0"/>
            <a:ext cx="4002195" cy="351862"/>
          </a:xfrm>
          <a:prstGeom prst="rect">
            <a:avLst/>
          </a:prstGeom>
        </p:spPr>
        <p:txBody>
          <a:bodyPr vert="horz" lIns="90791" tIns="45395" rIns="90791" bIns="45395" rtlCol="0"/>
          <a:lstStyle>
            <a:lvl1pPr algn="r">
              <a:defRPr sz="1200"/>
            </a:lvl1pPr>
          </a:lstStyle>
          <a:p>
            <a:fld id="{5BC2D094-F075-415A-B7DA-09047BE09F7B}" type="datetimeFigureOut">
              <a:rPr lang="en-US" smtClean="0"/>
              <a:t>23-Oct-15</a:t>
            </a:fld>
            <a:endParaRPr lang="en-US"/>
          </a:p>
        </p:txBody>
      </p:sp>
      <p:sp>
        <p:nvSpPr>
          <p:cNvPr id="4" name="Footer Placeholder 3"/>
          <p:cNvSpPr>
            <a:spLocks noGrp="1"/>
          </p:cNvSpPr>
          <p:nvPr>
            <p:ph type="ftr" sz="quarter" idx="2"/>
          </p:nvPr>
        </p:nvSpPr>
        <p:spPr>
          <a:xfrm>
            <a:off x="0" y="6658539"/>
            <a:ext cx="4002195" cy="351862"/>
          </a:xfrm>
          <a:prstGeom prst="rect">
            <a:avLst/>
          </a:prstGeom>
        </p:spPr>
        <p:txBody>
          <a:bodyPr vert="horz" lIns="90791" tIns="45395" rIns="90791" bIns="45395" rtlCol="0" anchor="b"/>
          <a:lstStyle>
            <a:lvl1pPr algn="l">
              <a:defRPr sz="1200"/>
            </a:lvl1pPr>
          </a:lstStyle>
          <a:p>
            <a:endParaRPr lang="en-US"/>
          </a:p>
        </p:txBody>
      </p:sp>
      <p:sp>
        <p:nvSpPr>
          <p:cNvPr id="5" name="Slide Number Placeholder 4"/>
          <p:cNvSpPr>
            <a:spLocks noGrp="1"/>
          </p:cNvSpPr>
          <p:nvPr>
            <p:ph type="sldNum" sz="quarter" idx="3"/>
          </p:nvPr>
        </p:nvSpPr>
        <p:spPr>
          <a:xfrm>
            <a:off x="5232306" y="6658539"/>
            <a:ext cx="4002195" cy="351862"/>
          </a:xfrm>
          <a:prstGeom prst="rect">
            <a:avLst/>
          </a:prstGeom>
        </p:spPr>
        <p:txBody>
          <a:bodyPr vert="horz" lIns="90791" tIns="45395" rIns="90791" bIns="45395" rtlCol="0" anchor="b"/>
          <a:lstStyle>
            <a:lvl1pPr algn="r">
              <a:defRPr sz="1200"/>
            </a:lvl1pPr>
          </a:lstStyle>
          <a:p>
            <a:fld id="{C206560B-108A-4DEB-B77C-D40CD90EA9F9}" type="slidenum">
              <a:rPr lang="en-US" smtClean="0"/>
              <a:t>‹#›</a:t>
            </a:fld>
            <a:endParaRPr lang="en-US"/>
          </a:p>
        </p:txBody>
      </p:sp>
    </p:spTree>
    <p:extLst>
      <p:ext uri="{BB962C8B-B14F-4D97-AF65-F5344CB8AC3E}">
        <p14:creationId xmlns:p14="http://schemas.microsoft.com/office/powerpoint/2010/main" val="9184399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BFB2BE-E287-4837-8215-A1D6A5AF6069}" type="datetimeFigureOut">
              <a:rPr lang="en-US" smtClean="0"/>
              <a:pPr/>
              <a:t>23-Oct-15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4DE47-CE84-4941-A54B-904E3EA5C097}" type="slidenum">
              <a:rPr lang="en-US" smtClean="0"/>
              <a:pPr/>
              <a:t>‹#›</a:t>
            </a:fld>
            <a:endParaRPr lang="en-US"/>
          </a:p>
        </p:txBody>
      </p:sp>
    </p:spTree>
    <p:extLst>
      <p:ext uri="{BB962C8B-B14F-4D97-AF65-F5344CB8AC3E}">
        <p14:creationId xmlns:p14="http://schemas.microsoft.com/office/powerpoint/2010/main" val="346178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BFB2BE-E287-4837-8215-A1D6A5AF6069}" type="datetimeFigureOut">
              <a:rPr lang="en-US" smtClean="0"/>
              <a:pPr/>
              <a:t>23-Oct-15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4DE47-CE84-4941-A54B-904E3EA5C097}" type="slidenum">
              <a:rPr lang="en-US" smtClean="0"/>
              <a:pPr/>
              <a:t>‹#›</a:t>
            </a:fld>
            <a:endParaRPr lang="en-US"/>
          </a:p>
        </p:txBody>
      </p:sp>
    </p:spTree>
    <p:extLst>
      <p:ext uri="{BB962C8B-B14F-4D97-AF65-F5344CB8AC3E}">
        <p14:creationId xmlns:p14="http://schemas.microsoft.com/office/powerpoint/2010/main" val="315332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BFB2BE-E287-4837-8215-A1D6A5AF6069}" type="datetimeFigureOut">
              <a:rPr lang="en-US" smtClean="0"/>
              <a:pPr/>
              <a:t>23-Oct-15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4DE47-CE84-4941-A54B-904E3EA5C097}" type="slidenum">
              <a:rPr lang="en-US" smtClean="0"/>
              <a:pPr/>
              <a:t>‹#›</a:t>
            </a:fld>
            <a:endParaRPr lang="en-US"/>
          </a:p>
        </p:txBody>
      </p:sp>
    </p:spTree>
    <p:extLst>
      <p:ext uri="{BB962C8B-B14F-4D97-AF65-F5344CB8AC3E}">
        <p14:creationId xmlns:p14="http://schemas.microsoft.com/office/powerpoint/2010/main" val="419647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BFB2BE-E287-4837-8215-A1D6A5AF6069}" type="datetimeFigureOut">
              <a:rPr lang="en-US" smtClean="0"/>
              <a:pPr/>
              <a:t>23-Oct-15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4DE47-CE84-4941-A54B-904E3EA5C097}" type="slidenum">
              <a:rPr lang="en-US" smtClean="0"/>
              <a:pPr/>
              <a:t>‹#›</a:t>
            </a:fld>
            <a:endParaRPr lang="en-US"/>
          </a:p>
        </p:txBody>
      </p:sp>
    </p:spTree>
    <p:extLst>
      <p:ext uri="{BB962C8B-B14F-4D97-AF65-F5344CB8AC3E}">
        <p14:creationId xmlns:p14="http://schemas.microsoft.com/office/powerpoint/2010/main" val="3832752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FB2BE-E287-4837-8215-A1D6A5AF6069}" type="datetimeFigureOut">
              <a:rPr lang="en-US" smtClean="0"/>
              <a:pPr/>
              <a:t>23-Oct-15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F4DE47-CE84-4941-A54B-904E3EA5C097}" type="slidenum">
              <a:rPr lang="en-US" smtClean="0"/>
              <a:pPr/>
              <a:t>‹#›</a:t>
            </a:fld>
            <a:endParaRPr lang="en-US"/>
          </a:p>
        </p:txBody>
      </p:sp>
    </p:spTree>
    <p:extLst>
      <p:ext uri="{BB962C8B-B14F-4D97-AF65-F5344CB8AC3E}">
        <p14:creationId xmlns:p14="http://schemas.microsoft.com/office/powerpoint/2010/main" val="225512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BFB2BE-E287-4837-8215-A1D6A5AF6069}" type="datetimeFigureOut">
              <a:rPr lang="en-US" smtClean="0"/>
              <a:pPr/>
              <a:t>23-Oct-15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4DE47-CE84-4941-A54B-904E3EA5C097}" type="slidenum">
              <a:rPr lang="en-US" smtClean="0"/>
              <a:pPr/>
              <a:t>‹#›</a:t>
            </a:fld>
            <a:endParaRPr lang="en-US"/>
          </a:p>
        </p:txBody>
      </p:sp>
    </p:spTree>
    <p:extLst>
      <p:ext uri="{BB962C8B-B14F-4D97-AF65-F5344CB8AC3E}">
        <p14:creationId xmlns:p14="http://schemas.microsoft.com/office/powerpoint/2010/main" val="156516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BFB2BE-E287-4837-8215-A1D6A5AF6069}" type="datetimeFigureOut">
              <a:rPr lang="en-US" smtClean="0"/>
              <a:pPr/>
              <a:t>23-Oct-15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F4DE47-CE84-4941-A54B-904E3EA5C097}" type="slidenum">
              <a:rPr lang="en-US" smtClean="0"/>
              <a:pPr/>
              <a:t>‹#›</a:t>
            </a:fld>
            <a:endParaRPr lang="en-US"/>
          </a:p>
        </p:txBody>
      </p:sp>
    </p:spTree>
    <p:extLst>
      <p:ext uri="{BB962C8B-B14F-4D97-AF65-F5344CB8AC3E}">
        <p14:creationId xmlns:p14="http://schemas.microsoft.com/office/powerpoint/2010/main" val="369630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BFB2BE-E287-4837-8215-A1D6A5AF6069}" type="datetimeFigureOut">
              <a:rPr lang="en-US" smtClean="0"/>
              <a:pPr/>
              <a:t>23-Oct-15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F4DE47-CE84-4941-A54B-904E3EA5C097}" type="slidenum">
              <a:rPr lang="en-US" smtClean="0"/>
              <a:pPr/>
              <a:t>‹#›</a:t>
            </a:fld>
            <a:endParaRPr lang="en-US"/>
          </a:p>
        </p:txBody>
      </p:sp>
    </p:spTree>
    <p:extLst>
      <p:ext uri="{BB962C8B-B14F-4D97-AF65-F5344CB8AC3E}">
        <p14:creationId xmlns:p14="http://schemas.microsoft.com/office/powerpoint/2010/main" val="251502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FB2BE-E287-4837-8215-A1D6A5AF6069}" type="datetimeFigureOut">
              <a:rPr lang="en-US" smtClean="0"/>
              <a:pPr/>
              <a:t>23-Oct-15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F4DE47-CE84-4941-A54B-904E3EA5C097}" type="slidenum">
              <a:rPr lang="en-US" smtClean="0"/>
              <a:pPr/>
              <a:t>‹#›</a:t>
            </a:fld>
            <a:endParaRPr lang="en-US"/>
          </a:p>
        </p:txBody>
      </p:sp>
    </p:spTree>
    <p:extLst>
      <p:ext uri="{BB962C8B-B14F-4D97-AF65-F5344CB8AC3E}">
        <p14:creationId xmlns:p14="http://schemas.microsoft.com/office/powerpoint/2010/main" val="136856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FB2BE-E287-4837-8215-A1D6A5AF6069}" type="datetimeFigureOut">
              <a:rPr lang="en-US" smtClean="0"/>
              <a:pPr/>
              <a:t>23-Oct-15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4DE47-CE84-4941-A54B-904E3EA5C097}" type="slidenum">
              <a:rPr lang="en-US" smtClean="0"/>
              <a:pPr/>
              <a:t>‹#›</a:t>
            </a:fld>
            <a:endParaRPr lang="en-US"/>
          </a:p>
        </p:txBody>
      </p:sp>
    </p:spTree>
    <p:extLst>
      <p:ext uri="{BB962C8B-B14F-4D97-AF65-F5344CB8AC3E}">
        <p14:creationId xmlns:p14="http://schemas.microsoft.com/office/powerpoint/2010/main" val="392894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FB2BE-E287-4837-8215-A1D6A5AF6069}" type="datetimeFigureOut">
              <a:rPr lang="en-US" smtClean="0"/>
              <a:pPr/>
              <a:t>23-Oct-15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F4DE47-CE84-4941-A54B-904E3EA5C097}" type="slidenum">
              <a:rPr lang="en-US" smtClean="0"/>
              <a:pPr/>
              <a:t>‹#›</a:t>
            </a:fld>
            <a:endParaRPr lang="en-US"/>
          </a:p>
        </p:txBody>
      </p:sp>
    </p:spTree>
    <p:extLst>
      <p:ext uri="{BB962C8B-B14F-4D97-AF65-F5344CB8AC3E}">
        <p14:creationId xmlns:p14="http://schemas.microsoft.com/office/powerpoint/2010/main" val="240776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BFB2BE-E287-4837-8215-A1D6A5AF6069}" type="datetimeFigureOut">
              <a:rPr lang="en-US" smtClean="0"/>
              <a:pPr/>
              <a:t>23-Oct-15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F4DE47-CE84-4941-A54B-904E3EA5C097}" type="slidenum">
              <a:rPr lang="en-US" smtClean="0"/>
              <a:pPr/>
              <a:t>‹#›</a:t>
            </a:fld>
            <a:endParaRPr lang="en-US"/>
          </a:p>
        </p:txBody>
      </p:sp>
    </p:spTree>
    <p:extLst>
      <p:ext uri="{BB962C8B-B14F-4D97-AF65-F5344CB8AC3E}">
        <p14:creationId xmlns:p14="http://schemas.microsoft.com/office/powerpoint/2010/main" val="4079409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9946" y="177225"/>
            <a:ext cx="8273054" cy="584775"/>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MAURITIUS FIRE AND RESCUE SERVICE</a:t>
            </a:r>
            <a:endParaRPr lang="en-GB" sz="32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1708" y="1440717"/>
            <a:ext cx="3980585" cy="3980585"/>
          </a:xfrm>
          <a:prstGeom prst="rect">
            <a:avLst/>
          </a:prstGeom>
        </p:spPr>
      </p:pic>
      <p:sp>
        <p:nvSpPr>
          <p:cNvPr id="12" name="Rectangle 11"/>
          <p:cNvSpPr/>
          <p:nvPr/>
        </p:nvSpPr>
        <p:spPr>
          <a:xfrm>
            <a:off x="2302374" y="838200"/>
            <a:ext cx="4463053" cy="400110"/>
          </a:xfrm>
          <a:prstGeom prst="rect">
            <a:avLst/>
          </a:prstGeom>
          <a:noFill/>
        </p:spPr>
        <p:txBody>
          <a:bodyPr wrap="square" lIns="91440" tIns="45720" rIns="91440" bIns="45720">
            <a:spAutoFit/>
          </a:bodyPr>
          <a:lstStyle/>
          <a:p>
            <a:pPr algn="ctr"/>
            <a:r>
              <a:rPr lang="en-US" sz="20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Coping with Climate Hazards</a:t>
            </a:r>
            <a:endParaRPr lang="en-GB" sz="2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953000"/>
            <a:ext cx="3073050" cy="230478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350" y="5010412"/>
            <a:ext cx="3073050" cy="2304788"/>
          </a:xfrm>
          <a:prstGeom prst="rect">
            <a:avLst/>
          </a:prstGeom>
        </p:spPr>
      </p:pic>
      <p:sp>
        <p:nvSpPr>
          <p:cNvPr id="9" name="Rectangle 8"/>
          <p:cNvSpPr/>
          <p:nvPr/>
        </p:nvSpPr>
        <p:spPr>
          <a:xfrm>
            <a:off x="2438400" y="5715000"/>
            <a:ext cx="4606361" cy="1015663"/>
          </a:xfrm>
          <a:prstGeom prst="rect">
            <a:avLst/>
          </a:prstGeom>
          <a:noFill/>
        </p:spPr>
        <p:txBody>
          <a:bodyPr wrap="square" lIns="91440" tIns="45720" rIns="91440" bIns="45720">
            <a:spAutoFit/>
          </a:bodyPr>
          <a:lstStyle/>
          <a:p>
            <a:pPr algn="ctr"/>
            <a:r>
              <a:rPr lang="en-US" sz="20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Presented By</a:t>
            </a:r>
          </a:p>
          <a:p>
            <a:pPr algn="ctr"/>
            <a:r>
              <a:rPr lang="en-GB" sz="20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Deputy Chief Fire Officer </a:t>
            </a:r>
          </a:p>
          <a:p>
            <a:pPr algn="ctr"/>
            <a:r>
              <a:rPr lang="en-GB" sz="20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D.SEESAHYE</a:t>
            </a:r>
            <a:endParaRPr lang="en-GB" sz="2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4870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21"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2000"/>
                                        <p:tgtEl>
                                          <p:spTgt spid="17"/>
                                        </p:tgtEl>
                                      </p:cBhvr>
                                    </p:animEffect>
                                  </p:childTnLst>
                                </p:cTn>
                              </p:par>
                              <p:par>
                                <p:cTn id="17" presetID="21" presetClass="entr" presetSubtype="1"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000"/>
                                        <p:tgtEl>
                                          <p:spTgt spid="1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6462"/>
            <a:ext cx="7886700" cy="4351338"/>
          </a:xfrm>
        </p:spPr>
        <p:txBody>
          <a:bodyPr/>
          <a:lstStyle/>
          <a:p>
            <a:pPr marL="0" indent="0">
              <a:buNone/>
            </a:pPr>
            <a:r>
              <a:rPr lang="en-US" sz="3600" b="1" dirty="0" smtClean="0">
                <a:solidFill>
                  <a:schemeClr val="accent5">
                    <a:lumMod val="75000"/>
                  </a:schemeClr>
                </a:solidFill>
              </a:rPr>
              <a:t>Human Resources</a:t>
            </a:r>
          </a:p>
          <a:p>
            <a:endParaRPr lang="en-US" sz="2400" dirty="0" smtClean="0"/>
          </a:p>
          <a:p>
            <a:pPr algn="just"/>
            <a:r>
              <a:rPr lang="en-US" sz="2400" dirty="0" smtClean="0"/>
              <a:t>The Mauritius Fire and Rescue Service currently operates ten (10) fire stations manned by six hundred front line responders working in a four (4) shift system to provide fire and emergency cover for the whole country of about 1,255,020 population.</a:t>
            </a:r>
          </a:p>
          <a:p>
            <a:endParaRPr lang="en-US" sz="2400" dirty="0"/>
          </a:p>
          <a:p>
            <a:pPr algn="just"/>
            <a:r>
              <a:rPr lang="en-US" sz="2400" dirty="0" smtClean="0"/>
              <a:t>Approximately a firefighter to population ratio of 1 firefighter on duty for every 2100 of population</a:t>
            </a:r>
          </a:p>
          <a:p>
            <a:endParaRPr lang="en-US" sz="2800" dirty="0"/>
          </a:p>
        </p:txBody>
      </p:sp>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7" name="Oval 6"/>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10</a:t>
            </a:r>
            <a:endParaRPr lang="en-GB" sz="1400"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www.mauritiushotels.mobi/mauritius-pictures/mauritius-maps/mauritius-maps-01.jpg"/>
          <p:cNvSpPr>
            <a:spLocks noChangeAspect="1" noChangeArrowheads="1"/>
          </p:cNvSpPr>
          <p:nvPr/>
        </p:nvSpPr>
        <p:spPr bwMode="auto">
          <a:xfrm>
            <a:off x="207433" y="-108347"/>
            <a:ext cx="4064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mauritiushotels.mobi/mauritius-pictures/mauritius-maps/mauritius-maps-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62" y="5953"/>
            <a:ext cx="9252155" cy="6966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encrypted-tbn0.gstatic.com/images?q=tbn:ANd9GcQgJzmVw2A86Hol-Jv-Mt7i6xTJ3_MpWR9bXZMBh83EgUzR4rArt0FDiC7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295400"/>
            <a:ext cx="914400" cy="321515"/>
          </a:xfrm>
          <a:prstGeom prst="rect">
            <a:avLst/>
          </a:prstGeom>
          <a:noFill/>
          <a:ln>
            <a:noFill/>
          </a:ln>
        </p:spPr>
      </p:pic>
      <p:pic>
        <p:nvPicPr>
          <p:cNvPr id="7" name="Picture 6" descr="https://encrypted-tbn0.gstatic.com/images?q=tbn:ANd9GcQgJzmVw2A86Hol-Jv-Mt7i6xTJ3_MpWR9bXZMBh83EgUzR4rArt0FDiC7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935785"/>
            <a:ext cx="914400" cy="321515"/>
          </a:xfrm>
          <a:prstGeom prst="rect">
            <a:avLst/>
          </a:prstGeom>
          <a:noFill/>
          <a:ln>
            <a:noFill/>
          </a:ln>
        </p:spPr>
      </p:pic>
      <p:pic>
        <p:nvPicPr>
          <p:cNvPr id="8" name="Picture 7" descr="https://encrypted-tbn0.gstatic.com/images?q=tbn:ANd9GcQgJzmVw2A86Hol-Jv-Mt7i6xTJ3_MpWR9bXZMBh83EgUzR4rArt0FDiC7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200" y="4057650"/>
            <a:ext cx="914400" cy="321515"/>
          </a:xfrm>
          <a:prstGeom prst="rect">
            <a:avLst/>
          </a:prstGeom>
          <a:noFill/>
          <a:ln>
            <a:noFill/>
          </a:ln>
        </p:spPr>
      </p:pic>
      <p:pic>
        <p:nvPicPr>
          <p:cNvPr id="9" name="Picture 8" descr="https://encrypted-tbn0.gstatic.com/images?q=tbn:ANd9GcQgJzmVw2A86Hol-Jv-Mt7i6xTJ3_MpWR9bXZMBh83EgUzR4rArt0FDiC7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839" y="3829050"/>
            <a:ext cx="914400" cy="321515"/>
          </a:xfrm>
          <a:prstGeom prst="rect">
            <a:avLst/>
          </a:prstGeom>
          <a:noFill/>
          <a:ln>
            <a:noFill/>
          </a:ln>
        </p:spPr>
      </p:pic>
      <p:pic>
        <p:nvPicPr>
          <p:cNvPr id="10" name="Picture 9" descr="https://encrypted-tbn0.gstatic.com/images?q=tbn:ANd9GcQgJzmVw2A86Hol-Jv-Mt7i6xTJ3_MpWR9bXZMBh83EgUzR4rArt0FDiC7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8800" y="2539868"/>
            <a:ext cx="914400" cy="321515"/>
          </a:xfrm>
          <a:prstGeom prst="rect">
            <a:avLst/>
          </a:prstGeom>
          <a:noFill/>
          <a:ln>
            <a:noFill/>
          </a:ln>
        </p:spPr>
      </p:pic>
      <p:pic>
        <p:nvPicPr>
          <p:cNvPr id="11" name="Picture 10" descr="https://encrypted-tbn0.gstatic.com/images?q=tbn:ANd9GcQgJzmVw2A86Hol-Jv-Mt7i6xTJ3_MpWR9bXZMBh83EgUzR4rArt0FDiC7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625" y="3271219"/>
            <a:ext cx="914400" cy="321515"/>
          </a:xfrm>
          <a:prstGeom prst="rect">
            <a:avLst/>
          </a:prstGeom>
          <a:noFill/>
          <a:ln>
            <a:noFill/>
          </a:ln>
        </p:spPr>
      </p:pic>
      <p:pic>
        <p:nvPicPr>
          <p:cNvPr id="12" name="Picture 11" descr="https://encrypted-tbn0.gstatic.com/images?q=tbn:ANd9GcQgJzmVw2A86Hol-Jv-Mt7i6xTJ3_MpWR9bXZMBh83EgUzR4rArt0FDiC7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7639" y="2057400"/>
            <a:ext cx="914400" cy="321515"/>
          </a:xfrm>
          <a:prstGeom prst="rect">
            <a:avLst/>
          </a:prstGeom>
          <a:noFill/>
          <a:ln>
            <a:noFill/>
          </a:ln>
        </p:spPr>
      </p:pic>
      <p:pic>
        <p:nvPicPr>
          <p:cNvPr id="13" name="Picture 12" descr="https://encrypted-tbn0.gstatic.com/images?q=tbn:ANd9GcQgJzmVw2A86Hol-Jv-Mt7i6xTJ3_MpWR9bXZMBh83EgUzR4rArt0FDiC7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3225" y="2860547"/>
            <a:ext cx="914400" cy="321515"/>
          </a:xfrm>
          <a:prstGeom prst="rect">
            <a:avLst/>
          </a:prstGeom>
          <a:noFill/>
          <a:ln>
            <a:noFill/>
          </a:ln>
        </p:spPr>
      </p:pic>
      <p:pic>
        <p:nvPicPr>
          <p:cNvPr id="14" name="Picture 13" descr="https://encrypted-tbn0.gstatic.com/images?q=tbn:ANd9GcQgJzmVw2A86Hol-Jv-Mt7i6xTJ3_MpWR9bXZMBh83EgUzR4rArt0FDiC7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4400" y="4743450"/>
            <a:ext cx="914400" cy="321515"/>
          </a:xfrm>
          <a:prstGeom prst="rect">
            <a:avLst/>
          </a:prstGeom>
          <a:noFill/>
          <a:ln>
            <a:noFill/>
          </a:ln>
        </p:spPr>
      </p:pic>
      <p:pic>
        <p:nvPicPr>
          <p:cNvPr id="15" name="Picture 14" descr="https://encrypted-tbn0.gstatic.com/images?q=tbn:ANd9GcQgJzmVw2A86Hol-Jv-Mt7i6xTJ3_MpWR9bXZMBh83EgUzR4rArt0FDiC7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7639" y="5200650"/>
            <a:ext cx="914400" cy="321515"/>
          </a:xfrm>
          <a:prstGeom prst="rect">
            <a:avLst/>
          </a:prstGeom>
          <a:noFill/>
          <a:ln>
            <a:noFill/>
          </a:ln>
        </p:spPr>
      </p:pic>
      <p:sp>
        <p:nvSpPr>
          <p:cNvPr id="16" name="TextBox 15"/>
          <p:cNvSpPr txBox="1"/>
          <p:nvPr/>
        </p:nvSpPr>
        <p:spPr>
          <a:xfrm>
            <a:off x="6494206" y="5064965"/>
            <a:ext cx="2657988" cy="369332"/>
          </a:xfrm>
          <a:prstGeom prst="rect">
            <a:avLst/>
          </a:prstGeom>
          <a:noFill/>
        </p:spPr>
        <p:txBody>
          <a:bodyPr wrap="square" rtlCol="0">
            <a:spAutoFit/>
          </a:bodyPr>
          <a:lstStyle/>
          <a:p>
            <a:r>
              <a:rPr lang="en-US" b="1" dirty="0" smtClean="0">
                <a:solidFill>
                  <a:srgbClr val="0000FF"/>
                </a:solidFill>
              </a:rPr>
              <a:t>MAHEBOURG FS</a:t>
            </a:r>
            <a:endParaRPr lang="en-US" b="1" dirty="0">
              <a:solidFill>
                <a:srgbClr val="0000FF"/>
              </a:solidFill>
            </a:endParaRPr>
          </a:p>
        </p:txBody>
      </p:sp>
      <p:sp>
        <p:nvSpPr>
          <p:cNvPr id="17" name="TextBox 16"/>
          <p:cNvSpPr txBox="1"/>
          <p:nvPr/>
        </p:nvSpPr>
        <p:spPr>
          <a:xfrm>
            <a:off x="3149601" y="5522165"/>
            <a:ext cx="2267975" cy="369332"/>
          </a:xfrm>
          <a:prstGeom prst="rect">
            <a:avLst/>
          </a:prstGeom>
          <a:noFill/>
        </p:spPr>
        <p:txBody>
          <a:bodyPr wrap="square" rtlCol="0">
            <a:spAutoFit/>
          </a:bodyPr>
          <a:lstStyle/>
          <a:p>
            <a:r>
              <a:rPr lang="en-US" b="1" dirty="0" smtClean="0">
                <a:solidFill>
                  <a:srgbClr val="0000FF"/>
                </a:solidFill>
              </a:rPr>
              <a:t>ST AUBIN F S</a:t>
            </a:r>
            <a:endParaRPr lang="en-US" b="1" dirty="0">
              <a:solidFill>
                <a:srgbClr val="0000FF"/>
              </a:solidFill>
            </a:endParaRPr>
          </a:p>
        </p:txBody>
      </p:sp>
      <p:sp>
        <p:nvSpPr>
          <p:cNvPr id="18" name="TextBox 17"/>
          <p:cNvSpPr txBox="1"/>
          <p:nvPr/>
        </p:nvSpPr>
        <p:spPr>
          <a:xfrm>
            <a:off x="2308123" y="4308140"/>
            <a:ext cx="2499032" cy="369332"/>
          </a:xfrm>
          <a:prstGeom prst="rect">
            <a:avLst/>
          </a:prstGeom>
          <a:noFill/>
        </p:spPr>
        <p:txBody>
          <a:bodyPr wrap="square" rtlCol="0">
            <a:spAutoFit/>
          </a:bodyPr>
          <a:lstStyle/>
          <a:p>
            <a:r>
              <a:rPr lang="en-US" b="1" dirty="0" smtClean="0">
                <a:solidFill>
                  <a:srgbClr val="0000FF"/>
                </a:solidFill>
              </a:rPr>
              <a:t>TAMARIN F S</a:t>
            </a:r>
            <a:endParaRPr lang="en-US" b="1" dirty="0">
              <a:solidFill>
                <a:srgbClr val="0000FF"/>
              </a:solidFill>
            </a:endParaRPr>
          </a:p>
        </p:txBody>
      </p:sp>
      <p:sp>
        <p:nvSpPr>
          <p:cNvPr id="19" name="TextBox 18"/>
          <p:cNvSpPr txBox="1"/>
          <p:nvPr/>
        </p:nvSpPr>
        <p:spPr>
          <a:xfrm>
            <a:off x="4773562" y="3940106"/>
            <a:ext cx="2441677" cy="369332"/>
          </a:xfrm>
          <a:prstGeom prst="rect">
            <a:avLst/>
          </a:prstGeom>
          <a:noFill/>
        </p:spPr>
        <p:txBody>
          <a:bodyPr wrap="square" rtlCol="0">
            <a:spAutoFit/>
          </a:bodyPr>
          <a:lstStyle/>
          <a:p>
            <a:r>
              <a:rPr lang="en-US" b="1" dirty="0" smtClean="0">
                <a:solidFill>
                  <a:srgbClr val="0000FF"/>
                </a:solidFill>
              </a:rPr>
              <a:t>CUREPIPE F S</a:t>
            </a:r>
            <a:endParaRPr lang="en-US" b="1" dirty="0">
              <a:solidFill>
                <a:srgbClr val="0000FF"/>
              </a:solidFill>
            </a:endParaRPr>
          </a:p>
        </p:txBody>
      </p:sp>
      <p:sp>
        <p:nvSpPr>
          <p:cNvPr id="20" name="TextBox 19"/>
          <p:cNvSpPr txBox="1"/>
          <p:nvPr/>
        </p:nvSpPr>
        <p:spPr>
          <a:xfrm>
            <a:off x="3167626" y="2905063"/>
            <a:ext cx="2608825" cy="369332"/>
          </a:xfrm>
          <a:prstGeom prst="rect">
            <a:avLst/>
          </a:prstGeom>
          <a:noFill/>
        </p:spPr>
        <p:txBody>
          <a:bodyPr wrap="square" rtlCol="0">
            <a:spAutoFit/>
          </a:bodyPr>
          <a:lstStyle/>
          <a:p>
            <a:r>
              <a:rPr lang="en-US" b="1" dirty="0" smtClean="0">
                <a:solidFill>
                  <a:srgbClr val="0000FF"/>
                </a:solidFill>
              </a:rPr>
              <a:t>COROMADEL F S</a:t>
            </a:r>
            <a:endParaRPr lang="en-US" b="1" dirty="0">
              <a:solidFill>
                <a:srgbClr val="0000FF"/>
              </a:solidFill>
            </a:endParaRPr>
          </a:p>
        </p:txBody>
      </p:sp>
      <p:sp>
        <p:nvSpPr>
          <p:cNvPr id="21" name="TextBox 20"/>
          <p:cNvSpPr txBox="1"/>
          <p:nvPr/>
        </p:nvSpPr>
        <p:spPr>
          <a:xfrm>
            <a:off x="4082026" y="3331579"/>
            <a:ext cx="2911988" cy="369332"/>
          </a:xfrm>
          <a:prstGeom prst="rect">
            <a:avLst/>
          </a:prstGeom>
          <a:noFill/>
        </p:spPr>
        <p:txBody>
          <a:bodyPr wrap="square" rtlCol="0">
            <a:spAutoFit/>
          </a:bodyPr>
          <a:lstStyle/>
          <a:p>
            <a:r>
              <a:rPr lang="en-US" b="1" dirty="0" smtClean="0">
                <a:solidFill>
                  <a:srgbClr val="0000FF"/>
                </a:solidFill>
              </a:rPr>
              <a:t>QUATRE-BORNES F S</a:t>
            </a:r>
            <a:endParaRPr lang="en-US" b="1" dirty="0">
              <a:solidFill>
                <a:srgbClr val="0000FF"/>
              </a:solidFill>
            </a:endParaRPr>
          </a:p>
        </p:txBody>
      </p:sp>
      <p:sp>
        <p:nvSpPr>
          <p:cNvPr id="22" name="TextBox 21"/>
          <p:cNvSpPr txBox="1"/>
          <p:nvPr/>
        </p:nvSpPr>
        <p:spPr>
          <a:xfrm>
            <a:off x="4506453" y="2079658"/>
            <a:ext cx="2471175" cy="369332"/>
          </a:xfrm>
          <a:prstGeom prst="rect">
            <a:avLst/>
          </a:prstGeom>
          <a:noFill/>
        </p:spPr>
        <p:txBody>
          <a:bodyPr wrap="square" rtlCol="0">
            <a:spAutoFit/>
          </a:bodyPr>
          <a:lstStyle/>
          <a:p>
            <a:r>
              <a:rPr lang="en-US" b="1" dirty="0" smtClean="0">
                <a:solidFill>
                  <a:srgbClr val="0000FF"/>
                </a:solidFill>
              </a:rPr>
              <a:t>PORT –LOUIS F S</a:t>
            </a:r>
            <a:endParaRPr lang="en-US" b="1" dirty="0">
              <a:solidFill>
                <a:srgbClr val="0000FF"/>
              </a:solidFill>
            </a:endParaRPr>
          </a:p>
        </p:txBody>
      </p:sp>
      <p:sp>
        <p:nvSpPr>
          <p:cNvPr id="23" name="TextBox 22"/>
          <p:cNvSpPr txBox="1"/>
          <p:nvPr/>
        </p:nvSpPr>
        <p:spPr>
          <a:xfrm>
            <a:off x="6876025" y="2860547"/>
            <a:ext cx="2267975" cy="369332"/>
          </a:xfrm>
          <a:prstGeom prst="rect">
            <a:avLst/>
          </a:prstGeom>
          <a:noFill/>
        </p:spPr>
        <p:txBody>
          <a:bodyPr wrap="square" rtlCol="0">
            <a:spAutoFit/>
          </a:bodyPr>
          <a:lstStyle/>
          <a:p>
            <a:r>
              <a:rPr lang="en-US" b="1" dirty="0" smtClean="0">
                <a:solidFill>
                  <a:srgbClr val="0000FF"/>
                </a:solidFill>
              </a:rPr>
              <a:t>FLACQ F S</a:t>
            </a:r>
            <a:endParaRPr lang="en-US" b="1" dirty="0">
              <a:solidFill>
                <a:srgbClr val="0000FF"/>
              </a:solidFill>
            </a:endParaRPr>
          </a:p>
        </p:txBody>
      </p:sp>
      <p:sp>
        <p:nvSpPr>
          <p:cNvPr id="24" name="TextBox 23"/>
          <p:cNvSpPr txBox="1"/>
          <p:nvPr/>
        </p:nvSpPr>
        <p:spPr>
          <a:xfrm>
            <a:off x="3167625" y="1578815"/>
            <a:ext cx="1727200" cy="369332"/>
          </a:xfrm>
          <a:prstGeom prst="rect">
            <a:avLst/>
          </a:prstGeom>
          <a:noFill/>
        </p:spPr>
        <p:txBody>
          <a:bodyPr wrap="square" rtlCol="0">
            <a:spAutoFit/>
          </a:bodyPr>
          <a:lstStyle/>
          <a:p>
            <a:r>
              <a:rPr lang="en-US" b="1" dirty="0" smtClean="0">
                <a:solidFill>
                  <a:srgbClr val="0000FF"/>
                </a:solidFill>
              </a:rPr>
              <a:t>TRIOLET F S</a:t>
            </a:r>
            <a:endParaRPr lang="en-US" b="1" dirty="0">
              <a:solidFill>
                <a:srgbClr val="0000FF"/>
              </a:solidFill>
            </a:endParaRPr>
          </a:p>
        </p:txBody>
      </p:sp>
      <p:sp>
        <p:nvSpPr>
          <p:cNvPr id="25" name="TextBox 24"/>
          <p:cNvSpPr txBox="1"/>
          <p:nvPr/>
        </p:nvSpPr>
        <p:spPr>
          <a:xfrm>
            <a:off x="4721121" y="1257300"/>
            <a:ext cx="1625600" cy="369332"/>
          </a:xfrm>
          <a:prstGeom prst="rect">
            <a:avLst/>
          </a:prstGeom>
          <a:noFill/>
        </p:spPr>
        <p:txBody>
          <a:bodyPr wrap="square" rtlCol="0">
            <a:spAutoFit/>
          </a:bodyPr>
          <a:lstStyle/>
          <a:p>
            <a:r>
              <a:rPr lang="en-US" b="1" dirty="0" smtClean="0">
                <a:solidFill>
                  <a:srgbClr val="0000FF"/>
                </a:solidFill>
              </a:rPr>
              <a:t>PITON F S </a:t>
            </a:r>
            <a:endParaRPr lang="en-US" b="1" dirty="0">
              <a:solidFill>
                <a:srgbClr val="0000FF"/>
              </a:solidFill>
            </a:endParaRPr>
          </a:p>
        </p:txBody>
      </p:sp>
      <p:sp>
        <p:nvSpPr>
          <p:cNvPr id="26" name="Rounded Rectangle 25"/>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29" name="Oval 28"/>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11</a:t>
            </a:r>
            <a:endParaRPr lang="en-GB" sz="1400" dirty="0">
              <a:solidFill>
                <a:srgbClr val="002060"/>
              </a:solidFill>
            </a:endParaRPr>
          </a:p>
        </p:txBody>
      </p:sp>
    </p:spTree>
    <p:extLst>
      <p:ext uri="{BB962C8B-B14F-4D97-AF65-F5344CB8AC3E}">
        <p14:creationId xmlns:p14="http://schemas.microsoft.com/office/powerpoint/2010/main" val="4276898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06462"/>
            <a:ext cx="7886700" cy="4351338"/>
          </a:xfrm>
        </p:spPr>
        <p:txBody>
          <a:bodyPr/>
          <a:lstStyle/>
          <a:p>
            <a:pPr marL="0" indent="0">
              <a:buNone/>
            </a:pPr>
            <a:r>
              <a:rPr lang="en-US" sz="3600" b="1" dirty="0" smtClean="0">
                <a:solidFill>
                  <a:schemeClr val="accent5">
                    <a:lumMod val="75000"/>
                  </a:schemeClr>
                </a:solidFill>
              </a:rPr>
              <a:t>Appliances and equipment</a:t>
            </a:r>
            <a:endParaRPr lang="en-US" sz="3600" dirty="0" smtClean="0">
              <a:solidFill>
                <a:schemeClr val="accent5">
                  <a:lumMod val="75000"/>
                </a:schemeClr>
              </a:solidFill>
            </a:endParaRPr>
          </a:p>
          <a:p>
            <a:endParaRPr lang="en-US" dirty="0" smtClean="0"/>
          </a:p>
          <a:p>
            <a:pPr algn="just"/>
            <a:r>
              <a:rPr lang="en-US" dirty="0" smtClean="0"/>
              <a:t>A fleet of 35 fire fighting vehicles are daily on the run for response to emergencies. </a:t>
            </a:r>
          </a:p>
          <a:p>
            <a:pPr algn="just"/>
            <a:r>
              <a:rPr lang="en-US" dirty="0" smtClean="0"/>
              <a:t>40 utility vehicles provide back-up supports and are used on other non-fire related incidents. </a:t>
            </a:r>
          </a:p>
          <a:p>
            <a:pPr algn="just"/>
            <a:r>
              <a:rPr lang="en-US" dirty="0" smtClean="0"/>
              <a:t>A wide range of firefighting, pumping, personal protective equipment and rescue gears is available and maintained in a high state of readiness through regular checks and standard test procedures.</a:t>
            </a:r>
          </a:p>
        </p:txBody>
      </p:sp>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7" name="Oval 6"/>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12</a:t>
            </a:r>
            <a:endParaRPr lang="en-GB" sz="14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000" b="1" dirty="0" smtClean="0">
                <a:solidFill>
                  <a:schemeClr val="accent5">
                    <a:lumMod val="75000"/>
                  </a:schemeClr>
                </a:solidFill>
              </a:rPr>
              <a:t>Special Equipment</a:t>
            </a:r>
            <a:endParaRPr lang="en-US" sz="4000" b="1" dirty="0">
              <a:solidFill>
                <a:schemeClr val="accent5">
                  <a:lumMod val="75000"/>
                </a:schemeClr>
              </a:solidFill>
            </a:endParaRPr>
          </a:p>
        </p:txBody>
      </p:sp>
      <p:sp>
        <p:nvSpPr>
          <p:cNvPr id="3" name="Content Placeholder 2"/>
          <p:cNvSpPr>
            <a:spLocks noGrp="1"/>
          </p:cNvSpPr>
          <p:nvPr>
            <p:ph idx="1"/>
          </p:nvPr>
        </p:nvSpPr>
        <p:spPr>
          <a:xfrm>
            <a:off x="457200" y="1600200"/>
            <a:ext cx="8229600" cy="4389120"/>
          </a:xfrm>
        </p:spPr>
        <p:txBody>
          <a:bodyPr/>
          <a:lstStyle/>
          <a:p>
            <a:pPr marL="0" indent="0">
              <a:buNone/>
            </a:pPr>
            <a:r>
              <a:rPr lang="en-GB" sz="2800" b="1" dirty="0" smtClean="0">
                <a:solidFill>
                  <a:schemeClr val="accent5">
                    <a:lumMod val="75000"/>
                  </a:schemeClr>
                </a:solidFill>
              </a:rPr>
              <a:t>Flooding</a:t>
            </a:r>
            <a:endParaRPr lang="en-US" sz="2800" dirty="0" smtClean="0">
              <a:solidFill>
                <a:schemeClr val="accent5">
                  <a:lumMod val="75000"/>
                </a:schemeClr>
              </a:solidFill>
            </a:endParaRPr>
          </a:p>
          <a:p>
            <a:endParaRPr lang="en-GB" dirty="0" smtClean="0"/>
          </a:p>
          <a:p>
            <a:r>
              <a:rPr lang="en-GB" sz="2800" dirty="0" smtClean="0"/>
              <a:t>At present the Mauritius Fire and Rescue Service has a wide range of equipment to perform at flooded sites. These include:-</a:t>
            </a:r>
            <a:endParaRPr lang="en-US" sz="2800" dirty="0" smtClean="0"/>
          </a:p>
          <a:p>
            <a:pPr lvl="2"/>
            <a:r>
              <a:rPr lang="en-GB" sz="2000" dirty="0" smtClean="0"/>
              <a:t>Mobile Pumps, Portable Pumps, Submersible Pumps, Floating Pumps and associated equipments</a:t>
            </a:r>
            <a:endParaRPr lang="en-US" sz="2000" dirty="0" smtClean="0"/>
          </a:p>
          <a:p>
            <a:pPr lvl="2"/>
            <a:r>
              <a:rPr lang="en-GB" sz="2000" dirty="0" smtClean="0"/>
              <a:t>Ropes and Lines</a:t>
            </a:r>
            <a:endParaRPr lang="en-US" sz="2000" dirty="0" smtClean="0"/>
          </a:p>
          <a:p>
            <a:pPr lvl="2"/>
            <a:r>
              <a:rPr lang="en-GB" sz="2000" dirty="0" smtClean="0"/>
              <a:t>Lighting Equipment</a:t>
            </a:r>
            <a:endParaRPr lang="en-US" sz="2000" dirty="0" smtClean="0"/>
          </a:p>
          <a:p>
            <a:endParaRPr lang="en-US" dirty="0"/>
          </a:p>
        </p:txBody>
      </p:sp>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7" name="Oval 6"/>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13</a:t>
            </a:r>
            <a:endParaRPr lang="en-GB" sz="1400"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304800"/>
            <a:ext cx="8229600" cy="1143000"/>
          </a:xfrm>
        </p:spPr>
        <p:txBody>
          <a:bodyPr>
            <a:normAutofit/>
          </a:bodyPr>
          <a:lstStyle/>
          <a:p>
            <a:r>
              <a:rPr lang="en-US" sz="4000" b="1" dirty="0" smtClean="0">
                <a:solidFill>
                  <a:schemeClr val="accent5">
                    <a:lumMod val="75000"/>
                  </a:schemeClr>
                </a:solidFill>
              </a:rPr>
              <a:t>Non Fire Incidents</a:t>
            </a:r>
            <a:endParaRPr lang="en-US" sz="4000" b="1" dirty="0">
              <a:solidFill>
                <a:schemeClr val="accent5">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4101606"/>
              </p:ext>
            </p:extLst>
          </p:nvPr>
        </p:nvGraphicFramePr>
        <p:xfrm>
          <a:off x="572638" y="1976068"/>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04800" y="1242024"/>
            <a:ext cx="7924800" cy="707886"/>
          </a:xfrm>
          <a:prstGeom prst="rect">
            <a:avLst/>
          </a:prstGeom>
        </p:spPr>
        <p:txBody>
          <a:bodyPr wrap="square">
            <a:spAutoFit/>
          </a:bodyPr>
          <a:lstStyle/>
          <a:p>
            <a:r>
              <a:rPr lang="en-US" sz="2000" dirty="0" smtClean="0">
                <a:solidFill>
                  <a:schemeClr val="accent5">
                    <a:lumMod val="75000"/>
                  </a:schemeClr>
                </a:solidFill>
                <a:latin typeface="Book Antiqua" pitchFamily="18" charset="0"/>
              </a:rPr>
              <a:t>Annually officers responded to an average 2521 non fire incidents during the period of 2010 to 2014</a:t>
            </a:r>
          </a:p>
        </p:txBody>
      </p:sp>
      <p:sp>
        <p:nvSpPr>
          <p:cNvPr id="7" name="Rounded Rectangle 6"/>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10" name="Oval 9"/>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14</a:t>
            </a:r>
            <a:endParaRPr lang="en-GB" sz="1400"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914400"/>
            <a:ext cx="8077200" cy="5002444"/>
          </a:xfrm>
          <a:prstGeom prst="rect">
            <a:avLst/>
          </a:prstGeom>
          <a:noFill/>
          <a:ln w="9525">
            <a:noFill/>
            <a:miter lim="800000"/>
            <a:headEnd/>
            <a:tailEnd/>
          </a:ln>
        </p:spPr>
      </p:pic>
      <p:sp>
        <p:nvSpPr>
          <p:cNvPr id="5" name="Title 1"/>
          <p:cNvSpPr>
            <a:spLocks noGrp="1"/>
          </p:cNvSpPr>
          <p:nvPr>
            <p:ph type="title"/>
          </p:nvPr>
        </p:nvSpPr>
        <p:spPr>
          <a:xfrm>
            <a:off x="381000" y="-17060"/>
            <a:ext cx="8229600" cy="1066800"/>
          </a:xfrm>
        </p:spPr>
        <p:txBody>
          <a:bodyPr>
            <a:normAutofit/>
          </a:bodyPr>
          <a:lstStyle/>
          <a:p>
            <a:r>
              <a:rPr lang="en-US" sz="4000" b="1" dirty="0" smtClean="0">
                <a:solidFill>
                  <a:schemeClr val="accent5">
                    <a:lumMod val="75000"/>
                  </a:schemeClr>
                </a:solidFill>
              </a:rPr>
              <a:t>MFRS Involvement Cont’d</a:t>
            </a:r>
            <a:endParaRPr lang="en-US" sz="4000" b="1" dirty="0">
              <a:solidFill>
                <a:schemeClr val="accent5">
                  <a:lumMod val="75000"/>
                </a:schemeClr>
              </a:solidFill>
            </a:endParaRPr>
          </a:p>
        </p:txBody>
      </p:sp>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8" name="Oval 7"/>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15</a:t>
            </a:r>
            <a:endParaRPr lang="en-GB" sz="1400" dirty="0">
              <a:solidFill>
                <a:srgbClr val="002060"/>
              </a:solidFill>
            </a:endParaRPr>
          </a:p>
        </p:txBody>
      </p:sp>
    </p:spTree>
    <p:extLst>
      <p:ext uri="{BB962C8B-B14F-4D97-AF65-F5344CB8AC3E}">
        <p14:creationId xmlns:p14="http://schemas.microsoft.com/office/powerpoint/2010/main" val="3317288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42" y="452649"/>
            <a:ext cx="8229600" cy="758855"/>
          </a:xfrm>
        </p:spPr>
        <p:txBody>
          <a:bodyPr>
            <a:normAutofit fontScale="90000"/>
          </a:bodyPr>
          <a:lstStyle/>
          <a:p>
            <a:r>
              <a:rPr lang="en-US" sz="4000" b="1" dirty="0" smtClean="0">
                <a:solidFill>
                  <a:schemeClr val="accent5">
                    <a:lumMod val="75000"/>
                  </a:schemeClr>
                </a:solidFill>
              </a:rPr>
              <a:t>MFRS </a:t>
            </a:r>
            <a:r>
              <a:rPr lang="en-US" sz="4000" b="1" dirty="0" smtClean="0">
                <a:solidFill>
                  <a:schemeClr val="accent5">
                    <a:lumMod val="75000"/>
                  </a:schemeClr>
                </a:solidFill>
              </a:rPr>
              <a:t>Se</a:t>
            </a:r>
            <a:r>
              <a:rPr lang="en-US" sz="4000" b="1" dirty="0" smtClean="0">
                <a:solidFill>
                  <a:schemeClr val="accent5">
                    <a:lumMod val="75000"/>
                  </a:schemeClr>
                </a:solidFill>
              </a:rPr>
              <a:t>rvice to Community:</a:t>
            </a:r>
            <a:br>
              <a:rPr lang="en-US" sz="4000" b="1" dirty="0" smtClean="0">
                <a:solidFill>
                  <a:schemeClr val="accent5">
                    <a:lumMod val="75000"/>
                  </a:schemeClr>
                </a:solidFill>
              </a:rPr>
            </a:br>
            <a:r>
              <a:rPr lang="en-US" sz="4000" b="1" dirty="0" smtClean="0">
                <a:solidFill>
                  <a:schemeClr val="accent5">
                    <a:lumMod val="75000"/>
                  </a:schemeClr>
                </a:solidFill>
              </a:rPr>
              <a:t/>
            </a:r>
            <a:br>
              <a:rPr lang="en-US" sz="4000" b="1" dirty="0" smtClean="0">
                <a:solidFill>
                  <a:schemeClr val="accent5">
                    <a:lumMod val="75000"/>
                  </a:schemeClr>
                </a:solidFill>
              </a:rPr>
            </a:br>
            <a:endParaRPr lang="en-US" sz="4000" b="1" dirty="0">
              <a:solidFill>
                <a:schemeClr val="accent5">
                  <a:lumMod val="75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4751692" y="832076"/>
            <a:ext cx="3938337" cy="3736945"/>
          </a:xfrm>
          <a:prstGeom prst="rect">
            <a:avLst/>
          </a:prstGeom>
          <a:noFill/>
          <a:ln w="9525">
            <a:noFill/>
            <a:miter lim="800000"/>
            <a:headEnd/>
            <a:tailEnd/>
          </a:ln>
        </p:spPr>
      </p:pic>
      <p:sp>
        <p:nvSpPr>
          <p:cNvPr id="3" name="Rectangle 2"/>
          <p:cNvSpPr/>
          <p:nvPr/>
        </p:nvSpPr>
        <p:spPr>
          <a:xfrm>
            <a:off x="838200" y="6222742"/>
            <a:ext cx="3723388" cy="369332"/>
          </a:xfrm>
          <a:prstGeom prst="rect">
            <a:avLst/>
          </a:prstGeom>
        </p:spPr>
        <p:txBody>
          <a:bodyPr wrap="square">
            <a:spAutoFit/>
          </a:bodyPr>
          <a:lstStyle/>
          <a:p>
            <a:r>
              <a:rPr lang="en-US" b="1" dirty="0"/>
              <a:t>Marine Pollution Incident</a:t>
            </a:r>
          </a:p>
        </p:txBody>
      </p:sp>
      <p:sp>
        <p:nvSpPr>
          <p:cNvPr id="12" name="Rounded Rectangle 11"/>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19" name="Oval 18"/>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16</a:t>
            </a:r>
            <a:endParaRPr lang="en-GB" sz="1400" dirty="0">
              <a:solidFill>
                <a:srgbClr val="002060"/>
              </a:solidFill>
            </a:endParaRPr>
          </a:p>
        </p:txBody>
      </p:sp>
      <p:sp>
        <p:nvSpPr>
          <p:cNvPr id="20" name="TextBox 19"/>
          <p:cNvSpPr txBox="1"/>
          <p:nvPr/>
        </p:nvSpPr>
        <p:spPr>
          <a:xfrm>
            <a:off x="457200" y="990600"/>
            <a:ext cx="7421508" cy="400110"/>
          </a:xfrm>
          <a:prstGeom prst="rect">
            <a:avLst/>
          </a:prstGeom>
          <a:noFill/>
        </p:spPr>
        <p:txBody>
          <a:bodyPr wrap="square" rtlCol="0">
            <a:spAutoFit/>
          </a:bodyPr>
          <a:lstStyle/>
          <a:p>
            <a:r>
              <a:rPr lang="en-US" sz="2000" b="1" dirty="0" smtClean="0">
                <a:solidFill>
                  <a:schemeClr val="accent5">
                    <a:lumMod val="75000"/>
                  </a:schemeClr>
                </a:solidFill>
              </a:rPr>
              <a:t>Managing  </a:t>
            </a:r>
            <a:r>
              <a:rPr lang="en-US" sz="2000" b="1" dirty="0">
                <a:solidFill>
                  <a:schemeClr val="accent5">
                    <a:lumMod val="75000"/>
                  </a:schemeClr>
                </a:solidFill>
              </a:rPr>
              <a:t>Natural Disaster </a:t>
            </a:r>
            <a:endParaRPr lang="en-US" sz="2000" dirty="0">
              <a:solidFill>
                <a:schemeClr val="accent5">
                  <a:lumMod val="75000"/>
                </a:schemeClr>
              </a:solidFill>
            </a:endParaRPr>
          </a:p>
        </p:txBody>
      </p:sp>
      <p:sp>
        <p:nvSpPr>
          <p:cNvPr id="6" name="Rectangle 5"/>
          <p:cNvSpPr/>
          <p:nvPr/>
        </p:nvSpPr>
        <p:spPr>
          <a:xfrm>
            <a:off x="206485" y="1931470"/>
            <a:ext cx="4975115" cy="2246769"/>
          </a:xfrm>
          <a:prstGeom prst="rect">
            <a:avLst/>
          </a:prstGeom>
        </p:spPr>
        <p:txBody>
          <a:bodyPr wrap="square">
            <a:spAutoFit/>
          </a:bodyPr>
          <a:lstStyle/>
          <a:p>
            <a:pPr marL="342900" lvl="1" indent="0">
              <a:buNone/>
            </a:pPr>
            <a:r>
              <a:rPr lang="en-US" sz="2800" dirty="0" smtClean="0"/>
              <a:t>Four </a:t>
            </a:r>
            <a:r>
              <a:rPr lang="en-US" sz="2800" dirty="0"/>
              <a:t>pillars of EMS:</a:t>
            </a:r>
          </a:p>
          <a:p>
            <a:pPr marL="1657350" lvl="1" indent="-457200">
              <a:buFont typeface="Arial" panose="020B0604020202020204" pitchFamily="34" charset="0"/>
              <a:buChar char="•"/>
            </a:pPr>
            <a:r>
              <a:rPr lang="en-US" sz="2800" dirty="0"/>
              <a:t>Mitigation</a:t>
            </a:r>
          </a:p>
          <a:p>
            <a:pPr marL="1657350" lvl="1" indent="-457200">
              <a:buFont typeface="Arial" panose="020B0604020202020204" pitchFamily="34" charset="0"/>
              <a:buChar char="•"/>
            </a:pPr>
            <a:r>
              <a:rPr lang="en-US" sz="2800" dirty="0"/>
              <a:t>Preparedness</a:t>
            </a:r>
          </a:p>
          <a:p>
            <a:pPr marL="1657350" lvl="1" indent="-457200">
              <a:buFont typeface="Arial" panose="020B0604020202020204" pitchFamily="34" charset="0"/>
              <a:buChar char="•"/>
            </a:pPr>
            <a:r>
              <a:rPr lang="en-US" sz="2800" dirty="0"/>
              <a:t>Response</a:t>
            </a:r>
          </a:p>
          <a:p>
            <a:pPr marL="1657350" lvl="1" indent="-457200">
              <a:buFont typeface="Arial" panose="020B0604020202020204" pitchFamily="34" charset="0"/>
              <a:buChar char="•"/>
            </a:pPr>
            <a:r>
              <a:rPr lang="en-US" sz="2800" dirty="0"/>
              <a:t>Recovery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0.25104 -0.48935 L 1.66667E-6 -1.85185E-6 " pathEditMode="relative" rAng="0" ptsTypes="AA">
                                      <p:cBhvr>
                                        <p:cTn id="6" dur="2000" fill="hold"/>
                                        <p:tgtEl>
                                          <p:spTgt spid="5"/>
                                        </p:tgtEl>
                                        <p:attrNameLst>
                                          <p:attrName>ppt_x</p:attrName>
                                          <p:attrName>ppt_y</p:attrName>
                                        </p:attrNameLst>
                                      </p:cBhvr>
                                      <p:rCtr x="-12600" y="24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96" y="228600"/>
            <a:ext cx="8305800" cy="1325563"/>
          </a:xfrm>
        </p:spPr>
        <p:txBody>
          <a:bodyPr>
            <a:normAutofit fontScale="90000"/>
          </a:bodyPr>
          <a:lstStyle/>
          <a:p>
            <a:r>
              <a:rPr lang="en-US" sz="4000" b="1" dirty="0" smtClean="0">
                <a:solidFill>
                  <a:srgbClr val="002060"/>
                </a:solidFill>
              </a:rPr>
              <a:t>Global and National Strategies for Managing </a:t>
            </a:r>
            <a:r>
              <a:rPr lang="en-US" sz="4000" b="1" dirty="0">
                <a:solidFill>
                  <a:srgbClr val="002060"/>
                </a:solidFill>
              </a:rPr>
              <a:t>N</a:t>
            </a:r>
            <a:r>
              <a:rPr lang="en-US" sz="4000" b="1" dirty="0" smtClean="0">
                <a:solidFill>
                  <a:srgbClr val="002060"/>
                </a:solidFill>
              </a:rPr>
              <a:t>atural and Man-Caused </a:t>
            </a:r>
            <a:r>
              <a:rPr lang="en-US" sz="4000" b="1" dirty="0">
                <a:solidFill>
                  <a:srgbClr val="002060"/>
                </a:solidFill>
              </a:rPr>
              <a:t>D</a:t>
            </a:r>
            <a:r>
              <a:rPr lang="en-US" sz="4000" b="1" dirty="0" smtClean="0">
                <a:solidFill>
                  <a:srgbClr val="002060"/>
                </a:solidFill>
              </a:rPr>
              <a:t>isaster Risk</a:t>
            </a:r>
            <a:r>
              <a:rPr lang="en-US" b="1" dirty="0" smtClean="0">
                <a:solidFill>
                  <a:srgbClr val="002060"/>
                </a:solidFill>
              </a:rPr>
              <a:t>.</a:t>
            </a:r>
            <a:endParaRPr lang="en-US" b="1" dirty="0">
              <a:solidFill>
                <a:srgbClr val="002060"/>
              </a:solidFill>
            </a:endParaRPr>
          </a:p>
        </p:txBody>
      </p:sp>
      <p:sp>
        <p:nvSpPr>
          <p:cNvPr id="3" name="Content Placeholder 2"/>
          <p:cNvSpPr>
            <a:spLocks noGrp="1"/>
          </p:cNvSpPr>
          <p:nvPr>
            <p:ph idx="1"/>
          </p:nvPr>
        </p:nvSpPr>
        <p:spPr>
          <a:xfrm>
            <a:off x="538413" y="1554163"/>
            <a:ext cx="7886700" cy="4351338"/>
          </a:xfrm>
        </p:spPr>
        <p:txBody>
          <a:bodyPr>
            <a:normAutofit/>
          </a:bodyPr>
          <a:lstStyle/>
          <a:p>
            <a:pPr marL="0" indent="0" algn="just">
              <a:lnSpc>
                <a:spcPct val="100000"/>
              </a:lnSpc>
              <a:buNone/>
            </a:pPr>
            <a:r>
              <a:rPr lang="en-US" b="1" dirty="0" smtClean="0">
                <a:solidFill>
                  <a:schemeClr val="accent5">
                    <a:lumMod val="75000"/>
                  </a:schemeClr>
                </a:solidFill>
              </a:rPr>
              <a:t>MFRS has </a:t>
            </a:r>
            <a:r>
              <a:rPr lang="en-US" b="1" dirty="0" err="1" smtClean="0">
                <a:solidFill>
                  <a:schemeClr val="accent5">
                    <a:lumMod val="75000"/>
                  </a:schemeClr>
                </a:solidFill>
              </a:rPr>
              <a:t>spoused</a:t>
            </a:r>
            <a:r>
              <a:rPr lang="en-US" b="1" dirty="0" smtClean="0">
                <a:solidFill>
                  <a:schemeClr val="accent5">
                    <a:lumMod val="75000"/>
                  </a:schemeClr>
                </a:solidFill>
              </a:rPr>
              <a:t> the global strategies of investing in the Risk reduction  from the effects of Natural and Man made calamities and preparedness at Service level as well as the Community.</a:t>
            </a:r>
          </a:p>
          <a:p>
            <a:pPr marL="0" indent="0">
              <a:buNone/>
            </a:pPr>
            <a:endParaRPr lang="en-US" dirty="0" smtClean="0"/>
          </a:p>
          <a:p>
            <a:pPr lvl="2"/>
            <a:r>
              <a:rPr lang="en-US" sz="2400" dirty="0"/>
              <a:t>Emergency  preparedness for the </a:t>
            </a:r>
            <a:r>
              <a:rPr lang="en-US" sz="2400" dirty="0" smtClean="0"/>
              <a:t>community</a:t>
            </a:r>
          </a:p>
          <a:p>
            <a:pPr lvl="2"/>
            <a:r>
              <a:rPr lang="en-US" sz="2400" dirty="0" smtClean="0"/>
              <a:t>Counter measures for landslide</a:t>
            </a:r>
          </a:p>
          <a:p>
            <a:pPr lvl="2"/>
            <a:r>
              <a:rPr lang="en-US" sz="2400" dirty="0" smtClean="0"/>
              <a:t>Construction and maintenance of Drain</a:t>
            </a:r>
          </a:p>
          <a:p>
            <a:pPr lvl="2"/>
            <a:r>
              <a:rPr lang="en-US" sz="2400" dirty="0" smtClean="0"/>
              <a:t>Consolidation of residential building /other structure</a:t>
            </a:r>
          </a:p>
          <a:p>
            <a:pPr lvl="2"/>
            <a:r>
              <a:rPr lang="en-US" sz="2400" dirty="0" smtClean="0"/>
              <a:t>Capacity building at </a:t>
            </a:r>
            <a:r>
              <a:rPr lang="en-US" sz="2400" dirty="0"/>
              <a:t>S</a:t>
            </a:r>
            <a:r>
              <a:rPr lang="en-US" sz="2400" dirty="0" smtClean="0"/>
              <a:t>ervice level.</a:t>
            </a:r>
          </a:p>
          <a:p>
            <a:pPr lvl="2"/>
            <a:r>
              <a:rPr lang="en-US" sz="2400" dirty="0" smtClean="0"/>
              <a:t>Development of emergency plan.</a:t>
            </a:r>
          </a:p>
          <a:p>
            <a:pPr lvl="2"/>
            <a:r>
              <a:rPr lang="en-US" sz="2400" dirty="0" smtClean="0"/>
              <a:t>Simulation exercises </a:t>
            </a:r>
          </a:p>
          <a:p>
            <a:pPr lvl="2"/>
            <a:endParaRPr lang="en-US" dirty="0"/>
          </a:p>
        </p:txBody>
      </p:sp>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7" name="Oval 6"/>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17</a:t>
            </a:r>
            <a:endParaRPr lang="en-GB" sz="1400" dirty="0">
              <a:solidFill>
                <a:srgbClr val="002060"/>
              </a:solidFill>
            </a:endParaRPr>
          </a:p>
        </p:txBody>
      </p:sp>
    </p:spTree>
    <p:extLst>
      <p:ext uri="{BB962C8B-B14F-4D97-AF65-F5344CB8AC3E}">
        <p14:creationId xmlns:p14="http://schemas.microsoft.com/office/powerpoint/2010/main" val="290009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chemeClr val="accent5">
                    <a:lumMod val="75000"/>
                  </a:schemeClr>
                </a:solidFill>
              </a:rPr>
              <a:t>Global and National Strategies for Managing Natural and Man-Caused Disaster </a:t>
            </a:r>
            <a:r>
              <a:rPr lang="en-US" sz="3600" b="1" dirty="0" smtClean="0">
                <a:solidFill>
                  <a:schemeClr val="accent5">
                    <a:lumMod val="75000"/>
                  </a:schemeClr>
                </a:solidFill>
              </a:rPr>
              <a:t>Risk Cont’d</a:t>
            </a:r>
            <a:endParaRPr lang="en-US" sz="3600" b="1" dirty="0">
              <a:solidFill>
                <a:schemeClr val="accent5">
                  <a:lumMod val="75000"/>
                </a:schemeClr>
              </a:solidFill>
            </a:endParaRPr>
          </a:p>
        </p:txBody>
      </p:sp>
      <p:sp>
        <p:nvSpPr>
          <p:cNvPr id="3" name="Content Placeholder 2"/>
          <p:cNvSpPr>
            <a:spLocks noGrp="1"/>
          </p:cNvSpPr>
          <p:nvPr>
            <p:ph idx="1"/>
          </p:nvPr>
        </p:nvSpPr>
        <p:spPr>
          <a:xfrm>
            <a:off x="234918" y="1773823"/>
            <a:ext cx="7886700" cy="2036177"/>
          </a:xfrm>
        </p:spPr>
        <p:txBody>
          <a:bodyPr/>
          <a:lstStyle/>
          <a:p>
            <a:pPr marL="342900" lvl="1" indent="0">
              <a:buNone/>
            </a:pPr>
            <a:r>
              <a:rPr lang="en-US" sz="2800" dirty="0" smtClean="0"/>
              <a:t>Investment in state of art, high tech equipment for early detection, alert and response.</a:t>
            </a:r>
          </a:p>
          <a:p>
            <a:pPr lvl="1"/>
            <a:endParaRPr lang="en-US" dirty="0" smtClean="0"/>
          </a:p>
          <a:p>
            <a:endParaRPr lang="en-US" dirty="0" smtClean="0"/>
          </a:p>
          <a:p>
            <a:endParaRPr lang="en-US" dirty="0"/>
          </a:p>
        </p:txBody>
      </p:sp>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8" name="Oval 7"/>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18</a:t>
            </a:r>
            <a:endParaRPr lang="en-GB" sz="1400" dirty="0">
              <a:solidFill>
                <a:srgbClr val="002060"/>
              </a:solidFill>
            </a:endParaRPr>
          </a:p>
        </p:txBody>
      </p:sp>
    </p:spTree>
    <p:extLst>
      <p:ext uri="{BB962C8B-B14F-4D97-AF65-F5344CB8AC3E}">
        <p14:creationId xmlns:p14="http://schemas.microsoft.com/office/powerpoint/2010/main" val="2286348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58" y="713264"/>
            <a:ext cx="7886700" cy="930274"/>
          </a:xfrm>
        </p:spPr>
        <p:txBody>
          <a:bodyPr>
            <a:normAutofit fontScale="90000"/>
          </a:bodyPr>
          <a:lstStyle/>
          <a:p>
            <a:r>
              <a:rPr lang="en-US" sz="3600" b="1" dirty="0" smtClean="0">
                <a:solidFill>
                  <a:schemeClr val="accent5">
                    <a:lumMod val="75000"/>
                  </a:schemeClr>
                </a:solidFill>
              </a:rPr>
              <a:t>Response:</a:t>
            </a:r>
            <a:br>
              <a:rPr lang="en-US" sz="3600" b="1" dirty="0" smtClean="0">
                <a:solidFill>
                  <a:schemeClr val="accent5">
                    <a:lumMod val="75000"/>
                  </a:schemeClr>
                </a:solidFill>
              </a:rPr>
            </a:br>
            <a:endParaRPr lang="en-US" sz="3600" b="1" dirty="0">
              <a:solidFill>
                <a:schemeClr val="accent5">
                  <a:lumMod val="75000"/>
                </a:schemeClr>
              </a:solidFill>
            </a:endParaRPr>
          </a:p>
        </p:txBody>
      </p:sp>
      <p:sp>
        <p:nvSpPr>
          <p:cNvPr id="3" name="Content Placeholder 2"/>
          <p:cNvSpPr>
            <a:spLocks noGrp="1"/>
          </p:cNvSpPr>
          <p:nvPr>
            <p:ph idx="1"/>
          </p:nvPr>
        </p:nvSpPr>
        <p:spPr>
          <a:xfrm>
            <a:off x="1524000" y="1773823"/>
            <a:ext cx="7886700" cy="2036177"/>
          </a:xfrm>
        </p:spPr>
        <p:txBody>
          <a:bodyPr/>
          <a:lstStyle/>
          <a:p>
            <a:pPr lvl="1">
              <a:buFont typeface="Wingdings" panose="05000000000000000000" pitchFamily="2" charset="2"/>
              <a:buChar char="§"/>
            </a:pPr>
            <a:r>
              <a:rPr lang="en-US" sz="2800" dirty="0" smtClean="0"/>
              <a:t>Assist in evacuation</a:t>
            </a:r>
          </a:p>
          <a:p>
            <a:pPr lvl="1">
              <a:buFont typeface="Wingdings" panose="05000000000000000000" pitchFamily="2" charset="2"/>
              <a:buChar char="§"/>
            </a:pPr>
            <a:r>
              <a:rPr lang="en-US" sz="2800" dirty="0" smtClean="0"/>
              <a:t>Carry out Search and Rescue</a:t>
            </a:r>
          </a:p>
          <a:p>
            <a:pPr lvl="1">
              <a:buFont typeface="Wingdings" panose="05000000000000000000" pitchFamily="2" charset="2"/>
              <a:buChar char="§"/>
            </a:pPr>
            <a:r>
              <a:rPr lang="en-US" sz="2800" dirty="0" smtClean="0"/>
              <a:t>Pumping of flooded areas</a:t>
            </a:r>
          </a:p>
          <a:p>
            <a:pPr lvl="1">
              <a:buFont typeface="Wingdings" panose="05000000000000000000" pitchFamily="2" charset="2"/>
              <a:buChar char="§"/>
            </a:pPr>
            <a:r>
              <a:rPr lang="en-US" sz="2800" dirty="0" smtClean="0"/>
              <a:t>Cleaning of Roads</a:t>
            </a:r>
            <a:endParaRPr lang="en-US" sz="2800" dirty="0" smtClean="0"/>
          </a:p>
          <a:p>
            <a:pPr lvl="1"/>
            <a:endParaRPr lang="en-US" dirty="0" smtClean="0"/>
          </a:p>
          <a:p>
            <a:endParaRPr lang="en-US" dirty="0" smtClean="0"/>
          </a:p>
          <a:p>
            <a:endParaRPr lang="en-US" dirty="0"/>
          </a:p>
        </p:txBody>
      </p:sp>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8" name="Oval 7"/>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19</a:t>
            </a:r>
            <a:endParaRPr lang="en-GB" sz="1400" dirty="0">
              <a:solidFill>
                <a:srgbClr val="002060"/>
              </a:solidFill>
            </a:endParaRPr>
          </a:p>
        </p:txBody>
      </p:sp>
    </p:spTree>
    <p:extLst>
      <p:ext uri="{BB962C8B-B14F-4D97-AF65-F5344CB8AC3E}">
        <p14:creationId xmlns:p14="http://schemas.microsoft.com/office/powerpoint/2010/main" val="1058101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pPr algn="ctr"/>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MAURITIUS FIRE AND RESCUE SERVICE</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2087880"/>
            <a:ext cx="4343400" cy="4693920"/>
          </a:xfrm>
        </p:spPr>
        <p:txBody>
          <a:bodyPr>
            <a:normAutofit/>
          </a:bodyPr>
          <a:lstStyle/>
          <a:p>
            <a:pPr algn="just"/>
            <a:r>
              <a:rPr lang="en-US" dirty="0" smtClean="0"/>
              <a:t>The Mauritius Fire and Rescue Service Formally called Government Fire Service established during the 1954 </a:t>
            </a:r>
          </a:p>
          <a:p>
            <a:pPr algn="just"/>
            <a:endParaRPr lang="en-US" dirty="0" smtClean="0"/>
          </a:p>
          <a:p>
            <a:pPr algn="just"/>
            <a:endParaRPr lang="en-US" dirty="0" smtClean="0"/>
          </a:p>
          <a:p>
            <a:pPr algn="just"/>
            <a:r>
              <a:rPr lang="en-US" dirty="0" smtClean="0"/>
              <a:t>During the recent five years the Mauritius Fire and Rescue Service has been facing many challengers and has been restructured to meet these challengers.</a:t>
            </a:r>
          </a:p>
        </p:txBody>
      </p:sp>
      <p:pic>
        <p:nvPicPr>
          <p:cNvPr id="6" name="Picture 2"/>
          <p:cNvPicPr>
            <a:picLocks noChangeAspect="1" noChangeArrowheads="1"/>
          </p:cNvPicPr>
          <p:nvPr/>
        </p:nvPicPr>
        <p:blipFill>
          <a:blip r:embed="rId2" cstate="print"/>
          <a:srcRect/>
          <a:stretch>
            <a:fillRect/>
          </a:stretch>
        </p:blipFill>
        <p:spPr bwMode="auto">
          <a:xfrm>
            <a:off x="5867400" y="2057400"/>
            <a:ext cx="1371600" cy="1447800"/>
          </a:xfrm>
          <a:prstGeom prst="rect">
            <a:avLst/>
          </a:prstGeom>
          <a:noFill/>
          <a:ln w="9525">
            <a:noFill/>
            <a:miter lim="800000"/>
            <a:headEnd/>
            <a:tailEnd/>
          </a:ln>
        </p:spPr>
      </p:pic>
      <p:sp>
        <p:nvSpPr>
          <p:cNvPr id="8" name="Rounded Rectangle 7"/>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sp>
        <p:nvSpPr>
          <p:cNvPr id="9" name="Oval 8"/>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2</a:t>
            </a:r>
            <a:endParaRPr lang="en-GB" dirty="0">
              <a:solidFill>
                <a:srgbClr val="00206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191000"/>
            <a:ext cx="1371600" cy="137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5">
                    <a:lumMod val="75000"/>
                  </a:schemeClr>
                </a:solidFill>
              </a:rPr>
              <a:t>Dry Seasons</a:t>
            </a:r>
            <a:endParaRPr lang="en-US" sz="3600" b="1" dirty="0">
              <a:solidFill>
                <a:schemeClr val="accent5">
                  <a:lumMod val="75000"/>
                </a:schemeClr>
              </a:solidFill>
            </a:endParaRPr>
          </a:p>
        </p:txBody>
      </p:sp>
      <p:sp>
        <p:nvSpPr>
          <p:cNvPr id="3" name="Content Placeholder 2"/>
          <p:cNvSpPr>
            <a:spLocks noGrp="1"/>
          </p:cNvSpPr>
          <p:nvPr>
            <p:ph idx="1"/>
          </p:nvPr>
        </p:nvSpPr>
        <p:spPr>
          <a:xfrm>
            <a:off x="234918" y="1773823"/>
            <a:ext cx="7886700" cy="2036177"/>
          </a:xfrm>
        </p:spPr>
        <p:txBody>
          <a:bodyPr/>
          <a:lstStyle/>
          <a:p>
            <a:pPr lvl="1"/>
            <a:r>
              <a:rPr lang="en-US" sz="2800" dirty="0" smtClean="0"/>
              <a:t>Assist CWA to supply to Government Institutions.</a:t>
            </a:r>
          </a:p>
          <a:p>
            <a:pPr lvl="1"/>
            <a:r>
              <a:rPr lang="en-US" sz="2800" dirty="0" smtClean="0"/>
              <a:t>Conduct Fire Safety / Prevention Awareness.</a:t>
            </a:r>
          </a:p>
          <a:p>
            <a:pPr lvl="1"/>
            <a:r>
              <a:rPr lang="en-US" sz="2800" dirty="0" smtClean="0"/>
              <a:t>Formulate Forest Fire </a:t>
            </a:r>
            <a:r>
              <a:rPr lang="en-US" sz="2800" dirty="0"/>
              <a:t>P</a:t>
            </a:r>
            <a:r>
              <a:rPr lang="en-US" sz="2800" dirty="0" smtClean="0"/>
              <a:t>recaution </a:t>
            </a:r>
            <a:r>
              <a:rPr lang="en-US" sz="2800" dirty="0" smtClean="0"/>
              <a:t>P</a:t>
            </a:r>
            <a:r>
              <a:rPr lang="en-US" sz="2800" dirty="0" smtClean="0"/>
              <a:t>lan.</a:t>
            </a:r>
          </a:p>
          <a:p>
            <a:pPr lvl="1"/>
            <a:r>
              <a:rPr lang="en-US" sz="2800" dirty="0" smtClean="0"/>
              <a:t>Fight outbreak of Fires.</a:t>
            </a:r>
            <a:endParaRPr lang="en-US" sz="2800" dirty="0" smtClean="0"/>
          </a:p>
          <a:p>
            <a:pPr marL="342900" lvl="1" indent="0">
              <a:buNone/>
            </a:pPr>
            <a:endParaRPr lang="en-US" sz="2800" dirty="0" smtClean="0"/>
          </a:p>
          <a:p>
            <a:pPr lvl="1"/>
            <a:endParaRPr lang="en-US" dirty="0" smtClean="0"/>
          </a:p>
          <a:p>
            <a:endParaRPr lang="en-US" dirty="0" smtClean="0"/>
          </a:p>
          <a:p>
            <a:endParaRPr lang="en-US" dirty="0"/>
          </a:p>
        </p:txBody>
      </p:sp>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8" name="Oval 7"/>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20</a:t>
            </a:r>
            <a:endParaRPr lang="en-GB" sz="1400" dirty="0">
              <a:solidFill>
                <a:srgbClr val="002060"/>
              </a:solidFill>
            </a:endParaRPr>
          </a:p>
        </p:txBody>
      </p:sp>
    </p:spTree>
    <p:extLst>
      <p:ext uri="{BB962C8B-B14F-4D97-AF65-F5344CB8AC3E}">
        <p14:creationId xmlns:p14="http://schemas.microsoft.com/office/powerpoint/2010/main" val="2584581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304800"/>
            <a:ext cx="8229600" cy="1143000"/>
          </a:xfrm>
        </p:spPr>
        <p:txBody>
          <a:bodyPr>
            <a:normAutofit/>
          </a:bodyPr>
          <a:lstStyle/>
          <a:p>
            <a:r>
              <a:rPr lang="en-US" sz="4000" b="1" dirty="0" smtClean="0">
                <a:solidFill>
                  <a:schemeClr val="accent5">
                    <a:lumMod val="75000"/>
                  </a:schemeClr>
                </a:solidFill>
              </a:rPr>
              <a:t>Non Fire Incidents</a:t>
            </a:r>
            <a:endParaRPr lang="en-US" sz="4000" b="1" dirty="0">
              <a:solidFill>
                <a:schemeClr val="accent5">
                  <a:lumMod val="75000"/>
                </a:schemeClr>
              </a:solidFill>
            </a:endParaRPr>
          </a:p>
        </p:txBody>
      </p:sp>
      <p:graphicFrame>
        <p:nvGraphicFramePr>
          <p:cNvPr id="4" name="Content Placeholder 3"/>
          <p:cNvGraphicFramePr>
            <a:graphicFrameLocks noGrp="1"/>
          </p:cNvGraphicFramePr>
          <p:nvPr>
            <p:ph idx="1"/>
            <p:extLst/>
          </p:nvPr>
        </p:nvGraphicFramePr>
        <p:xfrm>
          <a:off x="572638" y="1976068"/>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04800" y="1242024"/>
            <a:ext cx="7924800" cy="707886"/>
          </a:xfrm>
          <a:prstGeom prst="rect">
            <a:avLst/>
          </a:prstGeom>
        </p:spPr>
        <p:txBody>
          <a:bodyPr wrap="square">
            <a:spAutoFit/>
          </a:bodyPr>
          <a:lstStyle/>
          <a:p>
            <a:r>
              <a:rPr lang="en-US" sz="2000" dirty="0" smtClean="0">
                <a:solidFill>
                  <a:schemeClr val="accent5">
                    <a:lumMod val="75000"/>
                  </a:schemeClr>
                </a:solidFill>
                <a:latin typeface="Book Antiqua" pitchFamily="18" charset="0"/>
              </a:rPr>
              <a:t>Annually officers responded to an average 2521 non fire incidents during the period of 2010 to 2014</a:t>
            </a:r>
          </a:p>
        </p:txBody>
      </p:sp>
      <p:sp>
        <p:nvSpPr>
          <p:cNvPr id="7" name="Rounded Rectangle 6"/>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10" name="Oval 9"/>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21</a:t>
            </a:r>
            <a:endParaRPr lang="en-GB" sz="1400" dirty="0">
              <a:solidFill>
                <a:srgbClr val="002060"/>
              </a:solidFill>
            </a:endParaRPr>
          </a:p>
        </p:txBody>
      </p:sp>
    </p:spTree>
    <p:extLst>
      <p:ext uri="{BB962C8B-B14F-4D97-AF65-F5344CB8AC3E}">
        <p14:creationId xmlns:p14="http://schemas.microsoft.com/office/powerpoint/2010/main" val="918328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733567" y="2728691"/>
          <a:ext cx="72390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27229" y="304800"/>
            <a:ext cx="7772400" cy="2246769"/>
          </a:xfrm>
          <a:prstGeom prst="rect">
            <a:avLst/>
          </a:prstGeom>
        </p:spPr>
        <p:txBody>
          <a:bodyPr wrap="square">
            <a:spAutoFit/>
          </a:bodyPr>
          <a:lstStyle/>
          <a:p>
            <a:r>
              <a:rPr lang="en-US" sz="4000" b="1" dirty="0" smtClean="0">
                <a:solidFill>
                  <a:schemeClr val="accent5">
                    <a:lumMod val="75000"/>
                  </a:schemeClr>
                </a:solidFill>
                <a:latin typeface="Book Antiqua" pitchFamily="18" charset="0"/>
              </a:rPr>
              <a:t>Vegetation Fires</a:t>
            </a:r>
          </a:p>
          <a:p>
            <a:endParaRPr lang="en-US" sz="4000" b="1" dirty="0">
              <a:solidFill>
                <a:schemeClr val="accent5">
                  <a:lumMod val="75000"/>
                </a:schemeClr>
              </a:solidFill>
              <a:latin typeface="Book Antiqua" pitchFamily="18" charset="0"/>
            </a:endParaRPr>
          </a:p>
          <a:p>
            <a:r>
              <a:rPr lang="en-US" sz="2000" dirty="0" smtClean="0">
                <a:solidFill>
                  <a:schemeClr val="accent5">
                    <a:lumMod val="75000"/>
                  </a:schemeClr>
                </a:solidFill>
                <a:latin typeface="Book Antiqua" pitchFamily="18" charset="0"/>
              </a:rPr>
              <a:t>Annually officers responded to an average 2412 Sugar Cane Field Fires and an average of 2849 Wild Land Fires during the period of 2010 to 20</a:t>
            </a:r>
            <a:r>
              <a:rPr lang="en-US" dirty="0" smtClean="0">
                <a:solidFill>
                  <a:schemeClr val="accent5">
                    <a:lumMod val="75000"/>
                  </a:schemeClr>
                </a:solidFill>
                <a:latin typeface="Book Antiqua" pitchFamily="18" charset="0"/>
              </a:rPr>
              <a:t>14</a:t>
            </a:r>
          </a:p>
        </p:txBody>
      </p:sp>
      <p:sp>
        <p:nvSpPr>
          <p:cNvPr id="6" name="Rounded Rectangle 5"/>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9" name="Oval 8"/>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22</a:t>
            </a:r>
            <a:endParaRPr lang="en-GB" sz="1400" dirty="0">
              <a:solidFill>
                <a:srgbClr val="002060"/>
              </a:solidFill>
            </a:endParaRPr>
          </a:p>
        </p:txBody>
      </p:sp>
    </p:spTree>
    <p:extLst>
      <p:ext uri="{BB962C8B-B14F-4D97-AF65-F5344CB8AC3E}">
        <p14:creationId xmlns:p14="http://schemas.microsoft.com/office/powerpoint/2010/main" val="892023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7229" y="304800"/>
            <a:ext cx="7772400" cy="1323439"/>
          </a:xfrm>
          <a:prstGeom prst="rect">
            <a:avLst/>
          </a:prstGeom>
        </p:spPr>
        <p:txBody>
          <a:bodyPr wrap="square">
            <a:spAutoFit/>
          </a:bodyPr>
          <a:lstStyle/>
          <a:p>
            <a:r>
              <a:rPr lang="en-US" sz="4000" b="1" dirty="0" smtClean="0">
                <a:solidFill>
                  <a:schemeClr val="accent5">
                    <a:lumMod val="75000"/>
                  </a:schemeClr>
                </a:solidFill>
                <a:latin typeface="Book Antiqua" pitchFamily="18" charset="0"/>
              </a:rPr>
              <a:t>Recovery </a:t>
            </a:r>
            <a:endParaRPr lang="en-US" sz="4000" b="1" dirty="0" smtClean="0">
              <a:solidFill>
                <a:schemeClr val="accent5">
                  <a:lumMod val="75000"/>
                </a:schemeClr>
              </a:solidFill>
              <a:latin typeface="Book Antiqua" pitchFamily="18" charset="0"/>
            </a:endParaRPr>
          </a:p>
          <a:p>
            <a:endParaRPr lang="en-US" sz="4000" b="1" dirty="0">
              <a:solidFill>
                <a:schemeClr val="accent5">
                  <a:lumMod val="75000"/>
                </a:schemeClr>
              </a:solidFill>
              <a:latin typeface="Book Antiqua" pitchFamily="18" charset="0"/>
            </a:endParaRPr>
          </a:p>
        </p:txBody>
      </p:sp>
      <p:sp>
        <p:nvSpPr>
          <p:cNvPr id="6" name="Rounded Rectangle 5"/>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9" name="Oval 8"/>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23</a:t>
            </a:r>
            <a:endParaRPr lang="en-GB" sz="1400" dirty="0">
              <a:solidFill>
                <a:srgbClr val="002060"/>
              </a:solidFill>
            </a:endParaRPr>
          </a:p>
        </p:txBody>
      </p:sp>
      <p:sp>
        <p:nvSpPr>
          <p:cNvPr id="7" name="Content Placeholder 2"/>
          <p:cNvSpPr>
            <a:spLocks noGrp="1"/>
          </p:cNvSpPr>
          <p:nvPr>
            <p:ph idx="1"/>
          </p:nvPr>
        </p:nvSpPr>
        <p:spPr>
          <a:xfrm>
            <a:off x="293820" y="1580345"/>
            <a:ext cx="7886700" cy="740777"/>
          </a:xfrm>
        </p:spPr>
        <p:txBody>
          <a:bodyPr/>
          <a:lstStyle/>
          <a:p>
            <a:pPr lvl="1"/>
            <a:r>
              <a:rPr lang="en-US" sz="2800" dirty="0" smtClean="0"/>
              <a:t>Assist  to restore essential services</a:t>
            </a:r>
          </a:p>
          <a:p>
            <a:pPr marL="342900" lvl="1" indent="0">
              <a:buNone/>
            </a:pPr>
            <a:endParaRPr lang="en-US" sz="2800" dirty="0" smtClean="0"/>
          </a:p>
          <a:p>
            <a:pPr lvl="1"/>
            <a:endParaRPr lang="en-US" dirty="0" smtClean="0"/>
          </a:p>
          <a:p>
            <a:endParaRPr lang="en-US" dirty="0" smtClean="0"/>
          </a:p>
          <a:p>
            <a:endParaRPr lang="en-US" dirty="0"/>
          </a:p>
        </p:txBody>
      </p:sp>
      <p:sp>
        <p:nvSpPr>
          <p:cNvPr id="10" name="Content Placeholder 2"/>
          <p:cNvSpPr txBox="1">
            <a:spLocks/>
          </p:cNvSpPr>
          <p:nvPr/>
        </p:nvSpPr>
        <p:spPr>
          <a:xfrm>
            <a:off x="1247775" y="5821949"/>
            <a:ext cx="7886700" cy="74077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None/>
            </a:pPr>
            <a:endParaRPr lang="en-US" sz="2800" dirty="0" smtClean="0"/>
          </a:p>
          <a:p>
            <a:pPr marL="342900" lvl="1" indent="0">
              <a:buFont typeface="Arial" panose="020B0604020202020204" pitchFamily="34" charset="0"/>
              <a:buNone/>
            </a:pPr>
            <a:endParaRPr lang="en-US" sz="2800" dirty="0" smtClean="0"/>
          </a:p>
          <a:p>
            <a:pPr lvl="1"/>
            <a:endParaRPr lang="en-US" dirty="0" smtClean="0"/>
          </a:p>
          <a:p>
            <a:endParaRPr lang="en-US" dirty="0" smtClean="0"/>
          </a:p>
          <a:p>
            <a:endParaRPr lang="en-US" dirty="0"/>
          </a:p>
        </p:txBody>
      </p:sp>
      <p:pic>
        <p:nvPicPr>
          <p:cNvPr id="11" name="Picture 2" descr="http://www.debunking911.com/wtc_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42" y="2862264"/>
            <a:ext cx="2946368" cy="2543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covery work for firefighter flood mauriti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620" y="2873964"/>
            <a:ext cx="3241565" cy="254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610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918" y="304800"/>
            <a:ext cx="8164711" cy="1938992"/>
          </a:xfrm>
          <a:prstGeom prst="rect">
            <a:avLst/>
          </a:prstGeom>
        </p:spPr>
        <p:txBody>
          <a:bodyPr wrap="square">
            <a:spAutoFit/>
          </a:bodyPr>
          <a:lstStyle/>
          <a:p>
            <a:r>
              <a:rPr lang="en-US" sz="4000" b="1" dirty="0" smtClean="0">
                <a:solidFill>
                  <a:schemeClr val="accent5">
                    <a:lumMod val="75000"/>
                  </a:schemeClr>
                </a:solidFill>
                <a:latin typeface="Book Antiqua" pitchFamily="18" charset="0"/>
              </a:rPr>
              <a:t>Impact based forecast and Risk Based warning</a:t>
            </a:r>
            <a:endParaRPr lang="en-US" sz="4000" b="1" dirty="0" smtClean="0">
              <a:solidFill>
                <a:schemeClr val="accent5">
                  <a:lumMod val="75000"/>
                </a:schemeClr>
              </a:solidFill>
              <a:latin typeface="Book Antiqua" pitchFamily="18" charset="0"/>
            </a:endParaRPr>
          </a:p>
          <a:p>
            <a:endParaRPr lang="en-US" sz="4000" b="1" dirty="0">
              <a:solidFill>
                <a:schemeClr val="accent5">
                  <a:lumMod val="75000"/>
                </a:schemeClr>
              </a:solidFill>
              <a:latin typeface="Book Antiqua" pitchFamily="18" charset="0"/>
            </a:endParaRPr>
          </a:p>
        </p:txBody>
      </p:sp>
      <p:sp>
        <p:nvSpPr>
          <p:cNvPr id="6" name="Rounded Rectangle 5"/>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9" name="Oval 8"/>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24</a:t>
            </a:r>
            <a:endParaRPr lang="en-GB" sz="1400" dirty="0">
              <a:solidFill>
                <a:srgbClr val="002060"/>
              </a:solidFill>
            </a:endParaRPr>
          </a:p>
        </p:txBody>
      </p:sp>
      <p:sp>
        <p:nvSpPr>
          <p:cNvPr id="7" name="Content Placeholder 2"/>
          <p:cNvSpPr>
            <a:spLocks noGrp="1"/>
          </p:cNvSpPr>
          <p:nvPr>
            <p:ph idx="1"/>
          </p:nvPr>
        </p:nvSpPr>
        <p:spPr>
          <a:xfrm>
            <a:off x="182672" y="2189866"/>
            <a:ext cx="7886700" cy="2036177"/>
          </a:xfrm>
        </p:spPr>
        <p:txBody>
          <a:bodyPr/>
          <a:lstStyle/>
          <a:p>
            <a:pPr lvl="1"/>
            <a:r>
              <a:rPr lang="en-US" sz="2800" dirty="0" smtClean="0"/>
              <a:t>Enable MFRS to ensure a high state of preparedness</a:t>
            </a:r>
          </a:p>
          <a:p>
            <a:pPr lvl="1"/>
            <a:r>
              <a:rPr lang="en-US" sz="2800" dirty="0" smtClean="0"/>
              <a:t>Formulate preplan based on forecast</a:t>
            </a:r>
          </a:p>
          <a:p>
            <a:pPr lvl="1"/>
            <a:r>
              <a:rPr lang="en-US" sz="2800" dirty="0" smtClean="0"/>
              <a:t>Consolidate precautionary / safety measures</a:t>
            </a:r>
          </a:p>
          <a:p>
            <a:pPr marL="342900" lvl="1" indent="0">
              <a:buNone/>
            </a:pPr>
            <a:endParaRPr lang="en-US" sz="2800"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4150056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7" name="Rectangle 6"/>
          <p:cNvSpPr/>
          <p:nvPr/>
        </p:nvSpPr>
        <p:spPr>
          <a:xfrm>
            <a:off x="1143000" y="2057400"/>
            <a:ext cx="7048357" cy="1446550"/>
          </a:xfrm>
          <a:prstGeom prst="rect">
            <a:avLst/>
          </a:prstGeom>
          <a:noFill/>
        </p:spPr>
        <p:txBody>
          <a:bodyPr wrap="square" lIns="91440" tIns="45720" rIns="91440" bIns="45720">
            <a:spAutoFit/>
          </a:bodyPr>
          <a:lstStyle/>
          <a:p>
            <a:pPr algn="ctr"/>
            <a:r>
              <a:rPr lang="en-US" sz="88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Any Question?</a:t>
            </a:r>
            <a:endParaRPr lang="en-GB"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496312"/>
          </a:xfrm>
        </p:spPr>
        <p:txBody>
          <a:bodyPr>
            <a:normAutofit/>
          </a:bodyPr>
          <a:lstStyle/>
          <a:p>
            <a:pPr algn="ctr"/>
            <a:r>
              <a:rPr lang="en-US" sz="4400" b="1" dirty="0" smtClean="0">
                <a:solidFill>
                  <a:schemeClr val="accent5">
                    <a:lumMod val="75000"/>
                  </a:schemeClr>
                </a:solidFill>
              </a:rPr>
              <a:t>Wishing that </a:t>
            </a:r>
            <a:r>
              <a:rPr lang="en-US" sz="4400" b="1" smtClean="0">
                <a:solidFill>
                  <a:schemeClr val="accent5">
                    <a:lumMod val="75000"/>
                  </a:schemeClr>
                </a:solidFill>
              </a:rPr>
              <a:t>the </a:t>
            </a:r>
            <a:r>
              <a:rPr lang="en-US" sz="4400" b="1" smtClean="0">
                <a:solidFill>
                  <a:schemeClr val="accent5">
                    <a:lumMod val="75000"/>
                  </a:schemeClr>
                </a:solidFill>
              </a:rPr>
              <a:t>co-operation </a:t>
            </a:r>
            <a:r>
              <a:rPr lang="en-US" sz="4400" b="1" dirty="0" smtClean="0">
                <a:solidFill>
                  <a:schemeClr val="accent5">
                    <a:lumMod val="75000"/>
                  </a:schemeClr>
                </a:solidFill>
              </a:rPr>
              <a:t>between the Mauritius Fire and Rescue Service will flourish.</a:t>
            </a:r>
            <a:endParaRPr lang="en-US" sz="4400" b="1" dirty="0">
              <a:solidFill>
                <a:schemeClr val="accent5">
                  <a:lumMod val="75000"/>
                </a:schemeClr>
              </a:solidFill>
            </a:endParaRPr>
          </a:p>
        </p:txBody>
      </p:sp>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7" name="Rectangle 6"/>
          <p:cNvSpPr/>
          <p:nvPr/>
        </p:nvSpPr>
        <p:spPr>
          <a:xfrm>
            <a:off x="2193764" y="3200400"/>
            <a:ext cx="4575997" cy="1323439"/>
          </a:xfrm>
          <a:prstGeom prst="rect">
            <a:avLst/>
          </a:prstGeom>
          <a:noFill/>
        </p:spPr>
        <p:txBody>
          <a:bodyPr wrap="none" lIns="91440" tIns="45720" rIns="91440" bIns="45720">
            <a:spAutoFit/>
          </a:bodyPr>
          <a:lstStyle/>
          <a:p>
            <a:pPr algn="ctr"/>
            <a:r>
              <a:rPr lang="en-US" sz="80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en-GB" sz="80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85306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200" dirty="0" smtClean="0">
                <a:solidFill>
                  <a:srgbClr val="002060"/>
                </a:solidFill>
                <a:latin typeface="Times New Roman" panose="02020603050405020304" pitchFamily="18" charset="0"/>
                <a:cs typeface="Times New Roman" panose="02020603050405020304" pitchFamily="18" charset="0"/>
              </a:rPr>
              <a:t>MAURITIUS FIRE AND RESCUE ACT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935480"/>
            <a:ext cx="8458200" cy="4389120"/>
          </a:xfrm>
        </p:spPr>
        <p:txBody>
          <a:bodyPr/>
          <a:lstStyle/>
          <a:p>
            <a:pPr algn="just"/>
            <a:r>
              <a:rPr lang="en-US" sz="2800" dirty="0" smtClean="0">
                <a:solidFill>
                  <a:srgbClr val="002060"/>
                </a:solidFill>
              </a:rPr>
              <a:t>The Fire and Rescue Act 2013 No.13 of 2013 was proclaimed on 05</a:t>
            </a:r>
            <a:r>
              <a:rPr lang="en-US" sz="2800" baseline="30000" dirty="0" smtClean="0">
                <a:solidFill>
                  <a:srgbClr val="002060"/>
                </a:solidFill>
              </a:rPr>
              <a:t>th</a:t>
            </a:r>
            <a:r>
              <a:rPr lang="en-US" sz="2800" dirty="0" smtClean="0">
                <a:solidFill>
                  <a:srgbClr val="002060"/>
                </a:solidFill>
              </a:rPr>
              <a:t> February 2014 </a:t>
            </a:r>
          </a:p>
          <a:p>
            <a:pPr algn="just"/>
            <a:r>
              <a:rPr lang="en-US" sz="2800" dirty="0" smtClean="0">
                <a:solidFill>
                  <a:srgbClr val="002060"/>
                </a:solidFill>
              </a:rPr>
              <a:t>The Fire Services Act dated 1954 has been repealed and consequential amendments have been brought to the</a:t>
            </a:r>
            <a:r>
              <a:rPr lang="en-US" sz="2800" dirty="0" smtClean="0">
                <a:solidFill>
                  <a:schemeClr val="accent5">
                    <a:lumMod val="75000"/>
                  </a:schemeClr>
                </a:solidFill>
              </a:rPr>
              <a:t>:</a:t>
            </a:r>
          </a:p>
          <a:p>
            <a:pPr lvl="1"/>
            <a:r>
              <a:rPr lang="en-US" dirty="0" smtClean="0"/>
              <a:t> Occupational Safety and Health Act 2005, </a:t>
            </a:r>
          </a:p>
          <a:p>
            <a:pPr lvl="1"/>
            <a:r>
              <a:rPr lang="en-US" dirty="0" smtClean="0"/>
              <a:t>Central Electricity Board act, </a:t>
            </a:r>
          </a:p>
          <a:p>
            <a:pPr lvl="1"/>
            <a:r>
              <a:rPr lang="en-US" dirty="0" smtClean="0"/>
              <a:t>The Central water  Authority Act, </a:t>
            </a:r>
          </a:p>
          <a:p>
            <a:pPr lvl="1"/>
            <a:r>
              <a:rPr lang="en-US" dirty="0" smtClean="0"/>
              <a:t>and Road Traffic Regulation 1954.</a:t>
            </a:r>
          </a:p>
          <a:p>
            <a:r>
              <a:rPr lang="en-US" sz="2800" dirty="0" smtClean="0">
                <a:solidFill>
                  <a:srgbClr val="002060"/>
                </a:solidFill>
              </a:rPr>
              <a:t>This Legislation has broadened the scope of the Service Operation.</a:t>
            </a:r>
            <a:endParaRPr lang="en-US" sz="2800" dirty="0">
              <a:solidFill>
                <a:srgbClr val="002060"/>
              </a:solidFill>
            </a:endParaRPr>
          </a:p>
        </p:txBody>
      </p:sp>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sp>
        <p:nvSpPr>
          <p:cNvPr id="5" name="Oval 4"/>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3</a:t>
            </a:r>
            <a:endParaRPr lang="en-GB" dirty="0">
              <a:solidFill>
                <a:srgbClr val="00206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Tree>
    <p:extLst>
      <p:ext uri="{BB962C8B-B14F-4D97-AF65-F5344CB8AC3E}">
        <p14:creationId xmlns:p14="http://schemas.microsoft.com/office/powerpoint/2010/main" val="4176221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42" y="500158"/>
            <a:ext cx="8229600" cy="1143000"/>
          </a:xfrm>
        </p:spPr>
        <p:txBody>
          <a:bodyPr>
            <a:normAutofit/>
          </a:bodyPr>
          <a:lstStyle/>
          <a:p>
            <a:pPr algn="ctr"/>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MAURITIUS FIRE AND RESCUE SERVICE</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2096" y="2826118"/>
            <a:ext cx="8294996" cy="1569720"/>
          </a:xfrm>
        </p:spPr>
        <p:txBody>
          <a:bodyPr>
            <a:normAutofit/>
          </a:bodyPr>
          <a:lstStyle/>
          <a:p>
            <a:r>
              <a:rPr lang="en-US" dirty="0"/>
              <a:t>To render the Republic of </a:t>
            </a:r>
            <a:r>
              <a:rPr lang="en-US" dirty="0" smtClean="0"/>
              <a:t>Mauritius free </a:t>
            </a:r>
            <a:r>
              <a:rPr lang="en-US" dirty="0"/>
              <a:t>from the dangers of fire and other emergency threats, and safe to live, work and visit anytime and anywhere</a:t>
            </a:r>
          </a:p>
          <a:p>
            <a:pPr algn="just"/>
            <a:endParaRPr lang="en-US" dirty="0" smtClean="0"/>
          </a:p>
          <a:p>
            <a:pPr marL="0" indent="0" algn="just">
              <a:buNone/>
            </a:pPr>
            <a:endParaRPr lang="en-US" dirty="0" smtClean="0"/>
          </a:p>
        </p:txBody>
      </p:sp>
      <p:sp>
        <p:nvSpPr>
          <p:cNvPr id="8" name="Rounded Rectangle 7"/>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sp>
        <p:nvSpPr>
          <p:cNvPr id="9" name="Oval 8"/>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4</a:t>
            </a:r>
            <a:endParaRPr lang="en-GB" dirty="0">
              <a:solidFill>
                <a:srgbClr val="00206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12" name="Title 1"/>
          <p:cNvSpPr txBox="1">
            <a:spLocks/>
          </p:cNvSpPr>
          <p:nvPr/>
        </p:nvSpPr>
        <p:spPr>
          <a:xfrm>
            <a:off x="201722" y="1450781"/>
            <a:ext cx="2286000" cy="99621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VISION:</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1" name="Content Placeholder 2"/>
          <p:cNvSpPr txBox="1">
            <a:spLocks/>
          </p:cNvSpPr>
          <p:nvPr/>
        </p:nvSpPr>
        <p:spPr>
          <a:xfrm>
            <a:off x="4757098" y="2514600"/>
            <a:ext cx="4205037" cy="29946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endParaRPr lang="en-US" dirty="0" smtClean="0"/>
          </a:p>
          <a:p>
            <a:pPr marL="0" indent="0" algn="just">
              <a:buFont typeface="Arial" panose="020B0604020202020204" pitchFamily="34" charset="0"/>
              <a:buNone/>
            </a:pPr>
            <a:endParaRPr lang="en-US" dirty="0" smtClean="0"/>
          </a:p>
        </p:txBody>
      </p:sp>
      <p:sp>
        <p:nvSpPr>
          <p:cNvPr id="11" name="Content Placeholder 2"/>
          <p:cNvSpPr txBox="1">
            <a:spLocks/>
          </p:cNvSpPr>
          <p:nvPr/>
        </p:nvSpPr>
        <p:spPr>
          <a:xfrm>
            <a:off x="4659594" y="2643238"/>
            <a:ext cx="4205037" cy="3505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endParaRPr lang="en-US" dirty="0" smtClean="0"/>
          </a:p>
        </p:txBody>
      </p:sp>
    </p:spTree>
    <p:extLst>
      <p:ext uri="{BB962C8B-B14F-4D97-AF65-F5344CB8AC3E}">
        <p14:creationId xmlns:p14="http://schemas.microsoft.com/office/powerpoint/2010/main" val="176535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868680"/>
            <a:ext cx="8229600" cy="4084320"/>
          </a:xfrm>
        </p:spPr>
        <p:txBody>
          <a:bodyPr/>
          <a:lstStyle/>
          <a:p>
            <a:pPr marL="0" indent="0">
              <a:buNone/>
            </a:pPr>
            <a:r>
              <a:rPr lang="en-US" sz="2800" dirty="0" smtClean="0">
                <a:solidFill>
                  <a:schemeClr val="accent5">
                    <a:lumMod val="75000"/>
                  </a:schemeClr>
                </a:solidFill>
              </a:rPr>
              <a:t>The mission of the Mauritius Fire and Rescue Service is to:</a:t>
            </a:r>
          </a:p>
          <a:p>
            <a:pPr lvl="4"/>
            <a:r>
              <a:rPr lang="en-US" sz="2400" dirty="0" smtClean="0"/>
              <a:t>Protect life and property against destruction by fire in the republic of </a:t>
            </a:r>
            <a:r>
              <a:rPr lang="en-US" sz="2400" dirty="0" err="1" smtClean="0"/>
              <a:t>mauritius</a:t>
            </a:r>
            <a:r>
              <a:rPr lang="en-US" sz="2400" dirty="0" smtClean="0"/>
              <a:t>.  </a:t>
            </a:r>
          </a:p>
          <a:p>
            <a:pPr lvl="4"/>
            <a:r>
              <a:rPr lang="en-US" sz="2400" dirty="0" smtClean="0"/>
              <a:t>Render humanitarian services and to give advice on fire prevention and protection measures.   </a:t>
            </a:r>
          </a:p>
          <a:p>
            <a:pPr lvl="4"/>
            <a:r>
              <a:rPr lang="en-US" sz="2400" dirty="0" smtClean="0"/>
              <a:t>Provide supports in rescue operations during national calamities and major accidents.</a:t>
            </a:r>
          </a:p>
          <a:p>
            <a:pPr lvl="4"/>
            <a:r>
              <a:rPr lang="en-US" sz="2400" dirty="0" smtClean="0"/>
              <a:t>Pro-contribute for the development of  a sustainable republic of </a:t>
            </a:r>
            <a:r>
              <a:rPr lang="en-US" sz="2400" dirty="0" err="1" smtClean="0"/>
              <a:t>mauritius</a:t>
            </a:r>
            <a:endParaRPr lang="en-US" sz="2400" dirty="0"/>
          </a:p>
        </p:txBody>
      </p:sp>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sp>
        <p:nvSpPr>
          <p:cNvPr id="6" name="Oval 5"/>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5</a:t>
            </a:r>
            <a:endParaRPr lang="en-GB" sz="1400" dirty="0">
              <a:solidFill>
                <a:srgbClr val="00206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Tree>
    <p:extLst>
      <p:ext uri="{BB962C8B-B14F-4D97-AF65-F5344CB8AC3E}">
        <p14:creationId xmlns:p14="http://schemas.microsoft.com/office/powerpoint/2010/main" val="2721086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63" y="-152400"/>
            <a:ext cx="8229600" cy="1143000"/>
          </a:xfrm>
        </p:spPr>
        <p:txBody>
          <a:bodyPr>
            <a:normAutofit/>
          </a:bodyPr>
          <a:lstStyle/>
          <a:p>
            <a:pPr algn="ctr"/>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MAURITIUS FIRE AND RESCUE SERVICE</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sp>
        <p:nvSpPr>
          <p:cNvPr id="9" name="Oval 8"/>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6</a:t>
            </a:r>
            <a:endParaRPr lang="en-GB" dirty="0">
              <a:solidFill>
                <a:srgbClr val="00206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13" name="Title 1"/>
          <p:cNvSpPr txBox="1">
            <a:spLocks/>
          </p:cNvSpPr>
          <p:nvPr/>
        </p:nvSpPr>
        <p:spPr>
          <a:xfrm>
            <a:off x="206485" y="986466"/>
            <a:ext cx="3451115" cy="99621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Commitment :</a:t>
            </a:r>
            <a:endParaRPr lang="en-US" sz="32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0" name="Content Placeholder 2"/>
          <p:cNvSpPr txBox="1">
            <a:spLocks/>
          </p:cNvSpPr>
          <p:nvPr/>
        </p:nvSpPr>
        <p:spPr>
          <a:xfrm>
            <a:off x="0" y="1615016"/>
            <a:ext cx="4205037" cy="38942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endParaRPr lang="en-US" dirty="0" smtClean="0"/>
          </a:p>
        </p:txBody>
      </p:sp>
      <p:sp>
        <p:nvSpPr>
          <p:cNvPr id="21" name="Content Placeholder 2"/>
          <p:cNvSpPr txBox="1">
            <a:spLocks/>
          </p:cNvSpPr>
          <p:nvPr/>
        </p:nvSpPr>
        <p:spPr>
          <a:xfrm>
            <a:off x="4757098" y="2514600"/>
            <a:ext cx="4205037" cy="29946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endParaRPr lang="en-US" dirty="0" smtClean="0"/>
          </a:p>
          <a:p>
            <a:pPr marL="0" indent="0" algn="just">
              <a:buFont typeface="Arial" panose="020B0604020202020204" pitchFamily="34" charset="0"/>
              <a:buNone/>
            </a:pPr>
            <a:endParaRPr lang="en-US" dirty="0" smtClean="0"/>
          </a:p>
        </p:txBody>
      </p:sp>
      <p:sp>
        <p:nvSpPr>
          <p:cNvPr id="11" name="Content Placeholder 2"/>
          <p:cNvSpPr txBox="1">
            <a:spLocks/>
          </p:cNvSpPr>
          <p:nvPr/>
        </p:nvSpPr>
        <p:spPr>
          <a:xfrm>
            <a:off x="4699559" y="2590800"/>
            <a:ext cx="4205037" cy="3505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endParaRPr lang="en-US" dirty="0" smtClean="0"/>
          </a:p>
        </p:txBody>
      </p:sp>
      <p:sp>
        <p:nvSpPr>
          <p:cNvPr id="14" name="Content Placeholder 2"/>
          <p:cNvSpPr txBox="1">
            <a:spLocks/>
          </p:cNvSpPr>
          <p:nvPr/>
        </p:nvSpPr>
        <p:spPr>
          <a:xfrm>
            <a:off x="609600" y="2133599"/>
            <a:ext cx="8610600" cy="356134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dirty="0" smtClean="0"/>
              <a:t> We </a:t>
            </a:r>
            <a:r>
              <a:rPr lang="en-US" dirty="0"/>
              <a:t>are dedicated to build a safer Mauritian society by</a:t>
            </a:r>
            <a:r>
              <a:rPr lang="en-US" dirty="0" smtClean="0"/>
              <a:t>:</a:t>
            </a:r>
          </a:p>
          <a:p>
            <a:pPr marL="971550" indent="-285750" algn="just"/>
            <a:r>
              <a:rPr lang="en-US" dirty="0" smtClean="0"/>
              <a:t>Reducing </a:t>
            </a:r>
            <a:r>
              <a:rPr lang="en-US" dirty="0"/>
              <a:t>the risk that cause </a:t>
            </a:r>
            <a:r>
              <a:rPr lang="en-US" dirty="0" smtClean="0"/>
              <a:t>emergencies</a:t>
            </a:r>
          </a:p>
          <a:p>
            <a:pPr marL="971550" indent="-285750" algn="just"/>
            <a:r>
              <a:rPr lang="en-US" dirty="0" smtClean="0"/>
              <a:t>Dealing </a:t>
            </a:r>
            <a:r>
              <a:rPr lang="en-US" dirty="0"/>
              <a:t>with emergencies when they </a:t>
            </a:r>
            <a:r>
              <a:rPr lang="en-US" dirty="0" smtClean="0"/>
              <a:t>happen</a:t>
            </a:r>
          </a:p>
          <a:p>
            <a:pPr marL="971550" indent="-285750" algn="just"/>
            <a:r>
              <a:rPr lang="en-US" dirty="0" smtClean="0"/>
              <a:t>Building </a:t>
            </a:r>
            <a:r>
              <a:rPr lang="en-US" dirty="0"/>
              <a:t>public confidence in Fire </a:t>
            </a:r>
            <a:r>
              <a:rPr lang="en-US" dirty="0" smtClean="0"/>
              <a:t>Services</a:t>
            </a:r>
          </a:p>
          <a:p>
            <a:pPr marL="971550" indent="-285750" algn="just"/>
            <a:r>
              <a:rPr lang="en-US" dirty="0" smtClean="0"/>
              <a:t>Working </a:t>
            </a:r>
            <a:r>
              <a:rPr lang="en-US" dirty="0"/>
              <a:t>effectively with our partners and </a:t>
            </a:r>
            <a:r>
              <a:rPr lang="en-US" dirty="0" smtClean="0"/>
              <a:t>stakeholders</a:t>
            </a:r>
          </a:p>
          <a:p>
            <a:pPr marL="971550" indent="-285750" algn="just"/>
            <a:r>
              <a:rPr lang="en-US" dirty="0" smtClean="0"/>
              <a:t>Continually </a:t>
            </a:r>
            <a:r>
              <a:rPr lang="en-US" dirty="0"/>
              <a:t>developing our resources to meet changing </a:t>
            </a:r>
            <a:r>
              <a:rPr lang="en-US" dirty="0" smtClean="0"/>
              <a:t>needs</a:t>
            </a:r>
          </a:p>
        </p:txBody>
      </p:sp>
    </p:spTree>
    <p:extLst>
      <p:ext uri="{BB962C8B-B14F-4D97-AF65-F5344CB8AC3E}">
        <p14:creationId xmlns:p14="http://schemas.microsoft.com/office/powerpoint/2010/main" val="3964733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7" name="Oval 6"/>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7</a:t>
            </a:r>
            <a:endParaRPr lang="en-GB" sz="1400" dirty="0">
              <a:solidFill>
                <a:srgbClr val="002060"/>
              </a:solidFill>
            </a:endParaRPr>
          </a:p>
        </p:txBody>
      </p:sp>
      <p:pic>
        <p:nvPicPr>
          <p:cNvPr id="2" name="Picture 2" descr="C:\Users\Fire Services\Desktop\Organisational Chart.jpg"/>
          <p:cNvPicPr>
            <a:picLocks noChangeAspect="1" noChangeArrowheads="1"/>
          </p:cNvPicPr>
          <p:nvPr/>
        </p:nvPicPr>
        <p:blipFill>
          <a:blip r:embed="rId3" cstate="print"/>
          <a:srcRect/>
          <a:stretch>
            <a:fillRect/>
          </a:stretch>
        </p:blipFill>
        <p:spPr bwMode="auto">
          <a:xfrm>
            <a:off x="838200" y="381000"/>
            <a:ext cx="7470423" cy="5334000"/>
          </a:xfrm>
          <a:prstGeom prst="rect">
            <a:avLst/>
          </a:prstGeom>
          <a:noFill/>
        </p:spPr>
      </p:pic>
    </p:spTree>
    <p:extLst>
      <p:ext uri="{BB962C8B-B14F-4D97-AF65-F5344CB8AC3E}">
        <p14:creationId xmlns:p14="http://schemas.microsoft.com/office/powerpoint/2010/main" val="295639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5">
                    <a:lumMod val="75000"/>
                  </a:schemeClr>
                </a:solidFill>
                <a:latin typeface="Times New Roman" panose="02020603050405020304" pitchFamily="18" charset="0"/>
                <a:cs typeface="Times New Roman" panose="02020603050405020304" pitchFamily="18" charset="0"/>
              </a:rPr>
              <a:t>MAURITIUS FIRE AND RESCUE SERVICE</a:t>
            </a:r>
            <a:endParaRPr lang="en-US" sz="2800" dirty="0"/>
          </a:p>
        </p:txBody>
      </p:sp>
      <p:sp>
        <p:nvSpPr>
          <p:cNvPr id="3" name="Content Placeholder 2"/>
          <p:cNvSpPr>
            <a:spLocks noGrp="1"/>
          </p:cNvSpPr>
          <p:nvPr>
            <p:ph idx="1"/>
          </p:nvPr>
        </p:nvSpPr>
        <p:spPr/>
        <p:txBody>
          <a:bodyPr>
            <a:normAutofit/>
          </a:bodyPr>
          <a:lstStyle/>
          <a:p>
            <a:pPr lvl="0"/>
            <a:r>
              <a:rPr lang="en-GB" b="1" dirty="0" smtClean="0">
                <a:solidFill>
                  <a:schemeClr val="accent5">
                    <a:lumMod val="75000"/>
                  </a:schemeClr>
                </a:solidFill>
              </a:rPr>
              <a:t>Service Response Capability</a:t>
            </a:r>
            <a:endParaRPr lang="en-US" dirty="0" smtClean="0">
              <a:solidFill>
                <a:schemeClr val="accent5">
                  <a:lumMod val="75000"/>
                </a:schemeClr>
              </a:solidFill>
            </a:endParaRPr>
          </a:p>
          <a:p>
            <a:pPr lvl="0"/>
            <a:endParaRPr lang="en-US" dirty="0" smtClean="0">
              <a:solidFill>
                <a:schemeClr val="accent5">
                  <a:lumMod val="75000"/>
                </a:schemeClr>
              </a:solidFill>
            </a:endParaRPr>
          </a:p>
          <a:p>
            <a:pPr lvl="0" algn="just">
              <a:lnSpc>
                <a:spcPct val="100000"/>
              </a:lnSpc>
            </a:pPr>
            <a:r>
              <a:rPr lang="en-US" dirty="0" smtClean="0"/>
              <a:t>The Mauritius Fire and Rescue Service is being driven and shaped like all Fire Service around the world by the rapid change taking place in its operating environment, not only in terms of nature, complexity and magnitudes of hazards and risks brought by new types of materials, industrial processes and taller, larger and more sophisticated buildings and above all the change in climatic conditions. The Mauritius Fire and Rescue Service has gradually evolved to become an All-hazard response agency.</a:t>
            </a:r>
          </a:p>
          <a:p>
            <a:pPr algn="just"/>
            <a:endParaRPr lang="en-US" dirty="0"/>
          </a:p>
        </p:txBody>
      </p:sp>
      <p:sp>
        <p:nvSpPr>
          <p:cNvPr id="4" name="Rounded Rectangle 3"/>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7" name="Oval 6"/>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8</a:t>
            </a:r>
            <a:endParaRPr lang="en-GB" sz="1400"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MAURITIUS FIRE AND RESCUE SERVICE</a:t>
            </a:r>
            <a:endParaRPr lang="en-US" sz="3200" dirty="0"/>
          </a:p>
        </p:txBody>
      </p:sp>
      <p:sp>
        <p:nvSpPr>
          <p:cNvPr id="3" name="Content Placeholder 2"/>
          <p:cNvSpPr>
            <a:spLocks noGrp="1"/>
          </p:cNvSpPr>
          <p:nvPr>
            <p:ph idx="1"/>
          </p:nvPr>
        </p:nvSpPr>
        <p:spPr>
          <a:xfrm>
            <a:off x="457200" y="1935480"/>
            <a:ext cx="8229600" cy="2179320"/>
          </a:xfrm>
        </p:spPr>
        <p:txBody>
          <a:bodyPr>
            <a:normAutofit/>
          </a:bodyPr>
          <a:lstStyle/>
          <a:p>
            <a:r>
              <a:rPr lang="en-US" b="1" dirty="0" smtClean="0">
                <a:solidFill>
                  <a:schemeClr val="accent5">
                    <a:lumMod val="75000"/>
                  </a:schemeClr>
                </a:solidFill>
              </a:rPr>
              <a:t>We protect people and property from fire throughout the island.</a:t>
            </a:r>
          </a:p>
          <a:p>
            <a:r>
              <a:rPr lang="en-US" b="1" dirty="0" smtClean="0">
                <a:solidFill>
                  <a:schemeClr val="accent5">
                    <a:lumMod val="75000"/>
                  </a:schemeClr>
                </a:solidFill>
              </a:rPr>
              <a:t>We </a:t>
            </a:r>
            <a:r>
              <a:rPr lang="en-US" b="1" dirty="0">
                <a:solidFill>
                  <a:schemeClr val="accent5">
                    <a:lumMod val="75000"/>
                  </a:schemeClr>
                </a:solidFill>
              </a:rPr>
              <a:t>also protect people and </a:t>
            </a:r>
            <a:r>
              <a:rPr lang="en-US" b="1" dirty="0" smtClean="0">
                <a:solidFill>
                  <a:schemeClr val="accent5">
                    <a:lumMod val="75000"/>
                  </a:schemeClr>
                </a:solidFill>
              </a:rPr>
              <a:t>property from other types of emergencies such as</a:t>
            </a:r>
            <a:r>
              <a:rPr lang="en-US" b="1" dirty="0">
                <a:solidFill>
                  <a:schemeClr val="accent5">
                    <a:lumMod val="75000"/>
                  </a:schemeClr>
                </a:solidFill>
              </a:rPr>
              <a:t>:</a:t>
            </a:r>
            <a:r>
              <a:rPr lang="en-US" b="1" dirty="0" smtClean="0">
                <a:solidFill>
                  <a:schemeClr val="accent5">
                    <a:lumMod val="75000"/>
                  </a:schemeClr>
                </a:solidFill>
              </a:rPr>
              <a:t> </a:t>
            </a:r>
            <a:endParaRPr lang="en-US" b="1" dirty="0" smtClean="0">
              <a:solidFill>
                <a:schemeClr val="accent5">
                  <a:lumMod val="75000"/>
                </a:schemeClr>
              </a:solidFill>
            </a:endParaRPr>
          </a:p>
          <a:p>
            <a:endParaRPr lang="en-US" dirty="0" smtClean="0"/>
          </a:p>
        </p:txBody>
      </p:sp>
      <p:sp>
        <p:nvSpPr>
          <p:cNvPr id="4" name="Rectangle 3"/>
          <p:cNvSpPr/>
          <p:nvPr/>
        </p:nvSpPr>
        <p:spPr>
          <a:xfrm>
            <a:off x="533400" y="3146554"/>
            <a:ext cx="3276600" cy="2369880"/>
          </a:xfrm>
          <a:prstGeom prst="rect">
            <a:avLst/>
          </a:prstGeom>
        </p:spPr>
        <p:txBody>
          <a:bodyPr wrap="square">
            <a:spAutoFit/>
          </a:bodyPr>
          <a:lstStyle/>
          <a:p>
            <a:pPr>
              <a:buFont typeface="Wingdings" pitchFamily="2" charset="2"/>
              <a:buChar char="Ø"/>
            </a:pPr>
            <a:r>
              <a:rPr lang="en-US" dirty="0" smtClean="0"/>
              <a:t>Cyclones</a:t>
            </a:r>
          </a:p>
          <a:p>
            <a:endParaRPr lang="en-US" sz="900" dirty="0" smtClean="0"/>
          </a:p>
          <a:p>
            <a:pPr>
              <a:buFont typeface="Wingdings" pitchFamily="2" charset="2"/>
              <a:buChar char="Ø"/>
            </a:pPr>
            <a:r>
              <a:rPr lang="en-US" dirty="0" smtClean="0"/>
              <a:t>Floods</a:t>
            </a:r>
          </a:p>
          <a:p>
            <a:endParaRPr lang="en-US" sz="1050" dirty="0" smtClean="0"/>
          </a:p>
          <a:p>
            <a:pPr>
              <a:buFont typeface="Wingdings" pitchFamily="2" charset="2"/>
              <a:buChar char="Ø"/>
            </a:pPr>
            <a:r>
              <a:rPr lang="en-US" dirty="0" smtClean="0"/>
              <a:t> Landslide </a:t>
            </a:r>
          </a:p>
          <a:p>
            <a:endParaRPr lang="en-US" sz="1000" dirty="0" smtClean="0"/>
          </a:p>
          <a:p>
            <a:pPr>
              <a:buFont typeface="Wingdings" pitchFamily="2" charset="2"/>
              <a:buChar char="Ø"/>
            </a:pPr>
            <a:r>
              <a:rPr lang="en-US" dirty="0" smtClean="0"/>
              <a:t>Tsunami </a:t>
            </a:r>
          </a:p>
          <a:p>
            <a:pPr>
              <a:buFont typeface="Wingdings" pitchFamily="2" charset="2"/>
              <a:buChar char="Ø"/>
            </a:pPr>
            <a:r>
              <a:rPr lang="en-US" dirty="0" smtClean="0"/>
              <a:t>Droughts</a:t>
            </a:r>
          </a:p>
          <a:p>
            <a:endParaRPr lang="en-US" sz="1050" dirty="0" smtClean="0"/>
          </a:p>
          <a:p>
            <a:endParaRPr lang="en-US" dirty="0" smtClean="0"/>
          </a:p>
        </p:txBody>
      </p:sp>
      <p:sp>
        <p:nvSpPr>
          <p:cNvPr id="5" name="Rectangle 4"/>
          <p:cNvSpPr/>
          <p:nvPr/>
        </p:nvSpPr>
        <p:spPr>
          <a:xfrm>
            <a:off x="4800600" y="3124200"/>
            <a:ext cx="3276600" cy="1962076"/>
          </a:xfrm>
          <a:prstGeom prst="rect">
            <a:avLst/>
          </a:prstGeom>
        </p:spPr>
        <p:txBody>
          <a:bodyPr wrap="square">
            <a:spAutoFit/>
          </a:bodyPr>
          <a:lstStyle/>
          <a:p>
            <a:pPr>
              <a:buFont typeface="Wingdings" pitchFamily="2" charset="2"/>
              <a:buChar char="Ø"/>
            </a:pPr>
            <a:r>
              <a:rPr lang="en-US" dirty="0"/>
              <a:t>Industrial </a:t>
            </a:r>
            <a:r>
              <a:rPr lang="en-US" dirty="0" smtClean="0"/>
              <a:t>accidents</a:t>
            </a:r>
            <a:endParaRPr lang="en-US" dirty="0" smtClean="0"/>
          </a:p>
          <a:p>
            <a:pPr>
              <a:buFont typeface="Wingdings" pitchFamily="2" charset="2"/>
              <a:buChar char="Ø"/>
            </a:pPr>
            <a:r>
              <a:rPr lang="en-US" dirty="0" smtClean="0"/>
              <a:t>Chemical </a:t>
            </a:r>
            <a:r>
              <a:rPr lang="en-US" dirty="0" smtClean="0"/>
              <a:t>incidents oil spills</a:t>
            </a:r>
          </a:p>
          <a:p>
            <a:endParaRPr lang="en-US" sz="1100" dirty="0" smtClean="0"/>
          </a:p>
          <a:p>
            <a:pPr>
              <a:buFont typeface="Wingdings" pitchFamily="2" charset="2"/>
              <a:buChar char="Ø"/>
            </a:pPr>
            <a:r>
              <a:rPr lang="en-US" dirty="0" smtClean="0"/>
              <a:t>Aircraft incident</a:t>
            </a:r>
          </a:p>
          <a:p>
            <a:endParaRPr lang="en-US" sz="1050" dirty="0" smtClean="0"/>
          </a:p>
          <a:p>
            <a:pPr>
              <a:buFont typeface="Wingdings" pitchFamily="2" charset="2"/>
              <a:buChar char="Ø"/>
            </a:pPr>
            <a:r>
              <a:rPr lang="en-US" dirty="0" smtClean="0"/>
              <a:t> Road traffic accident </a:t>
            </a:r>
          </a:p>
          <a:p>
            <a:endParaRPr lang="en-US" sz="1000" dirty="0" smtClean="0"/>
          </a:p>
          <a:p>
            <a:pPr>
              <a:buFont typeface="Wingdings" pitchFamily="2" charset="2"/>
              <a:buChar char="Ø"/>
            </a:pPr>
            <a:r>
              <a:rPr lang="en-US" dirty="0" smtClean="0"/>
              <a:t>Technological Disasters</a:t>
            </a:r>
            <a:endParaRPr lang="en-US" dirty="0" smtClean="0"/>
          </a:p>
        </p:txBody>
      </p:sp>
      <p:sp>
        <p:nvSpPr>
          <p:cNvPr id="6" name="Rounded Rectangle 5"/>
          <p:cNvSpPr/>
          <p:nvPr/>
        </p:nvSpPr>
        <p:spPr>
          <a:xfrm>
            <a:off x="-256674" y="6208295"/>
            <a:ext cx="9476874" cy="72590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Times New Roman" panose="02020603050405020304" pitchFamily="18" charset="0"/>
                <a:cs typeface="Times New Roman" panose="02020603050405020304" pitchFamily="18" charset="0"/>
              </a:rPr>
              <a:t>MAURITIUS FIRE AND RESCUE SERVICE</a:t>
            </a:r>
            <a:endParaRPr lang="en-GB"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485" y="6248400"/>
            <a:ext cx="555515" cy="555515"/>
          </a:xfrm>
          <a:prstGeom prst="rect">
            <a:avLst/>
          </a:prstGeom>
        </p:spPr>
      </p:pic>
      <p:sp>
        <p:nvSpPr>
          <p:cNvPr id="11" name="Oval 10"/>
          <p:cNvSpPr/>
          <p:nvPr/>
        </p:nvSpPr>
        <p:spPr>
          <a:xfrm>
            <a:off x="8371196" y="6248400"/>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2060"/>
                </a:solidFill>
              </a:rPr>
              <a:t>9</a:t>
            </a:r>
            <a:endParaRPr lang="en-GB" sz="1400" dirty="0">
              <a:solidFill>
                <a:srgbClr val="002060"/>
              </a:solidFill>
            </a:endParaRPr>
          </a:p>
        </p:txBody>
      </p:sp>
    </p:spTree>
    <p:extLst>
      <p:ext uri="{BB962C8B-B14F-4D97-AF65-F5344CB8AC3E}">
        <p14:creationId xmlns:p14="http://schemas.microsoft.com/office/powerpoint/2010/main" val="650393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1553</TotalTime>
  <Words>1046</Words>
  <Application>Microsoft Office PowerPoint</Application>
  <PresentationFormat>On-screen Show (4:3)</PresentationFormat>
  <Paragraphs>192</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Book Antiqua</vt:lpstr>
      <vt:lpstr>Calibri</vt:lpstr>
      <vt:lpstr>Calibri Light</vt:lpstr>
      <vt:lpstr>Times New Roman</vt:lpstr>
      <vt:lpstr>Wingdings</vt:lpstr>
      <vt:lpstr>Office Theme</vt:lpstr>
      <vt:lpstr>PowerPoint Presentation</vt:lpstr>
      <vt:lpstr>MAURITIUS FIRE AND RESCUE SERVICE</vt:lpstr>
      <vt:lpstr>MAURITIUS FIRE AND RESCUE ACT </vt:lpstr>
      <vt:lpstr>MAURITIUS FIRE AND RESCUE SERVICE</vt:lpstr>
      <vt:lpstr>PowerPoint Presentation</vt:lpstr>
      <vt:lpstr>MAURITIUS FIRE AND RESCUE SERVICE</vt:lpstr>
      <vt:lpstr>PowerPoint Presentation</vt:lpstr>
      <vt:lpstr>MAURITIUS FIRE AND RESCUE SERVICE</vt:lpstr>
      <vt:lpstr>MAURITIUS FIRE AND RESCUE SERVICE</vt:lpstr>
      <vt:lpstr>PowerPoint Presentation</vt:lpstr>
      <vt:lpstr>PowerPoint Presentation</vt:lpstr>
      <vt:lpstr>PowerPoint Presentation</vt:lpstr>
      <vt:lpstr>Special Equipment</vt:lpstr>
      <vt:lpstr>Non Fire Incidents</vt:lpstr>
      <vt:lpstr>MFRS Involvement Cont’d</vt:lpstr>
      <vt:lpstr>MFRS Service to Community:  </vt:lpstr>
      <vt:lpstr>Global and National Strategies for Managing Natural and Man-Caused Disaster Risk.</vt:lpstr>
      <vt:lpstr>Global and National Strategies for Managing Natural and Man-Caused Disaster Risk Cont’d</vt:lpstr>
      <vt:lpstr>Response: </vt:lpstr>
      <vt:lpstr>Dry Seasons</vt:lpstr>
      <vt:lpstr>Non Fire Incidents</vt:lpstr>
      <vt:lpstr>PowerPoint Presentation</vt:lpstr>
      <vt:lpstr>PowerPoint Presentation</vt:lpstr>
      <vt:lpstr>PowerPoint Presentation</vt:lpstr>
      <vt:lpstr>PowerPoint Presentation</vt:lpstr>
      <vt:lpstr>Wishing that the co-operation between the Mauritius Fire and Rescue Service will flourish.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131</cp:revision>
  <cp:lastPrinted>2015-10-19T10:15:04Z</cp:lastPrinted>
  <dcterms:created xsi:type="dcterms:W3CDTF">2014-09-29T09:08:39Z</dcterms:created>
  <dcterms:modified xsi:type="dcterms:W3CDTF">2015-10-23T12:06:00Z</dcterms:modified>
</cp:coreProperties>
</file>