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0330C5A-F499-4D0A-BDB4-9D1881D81DAB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A70AD10-C8EB-4206-A9DC-9888DFBA83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30C5A-F499-4D0A-BDB4-9D1881D81DAB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70AD10-C8EB-4206-A9DC-9888DFBA83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30C5A-F499-4D0A-BDB4-9D1881D81DAB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70AD10-C8EB-4206-A9DC-9888DFBA83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30C5A-F499-4D0A-BDB4-9D1881D81DAB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70AD10-C8EB-4206-A9DC-9888DFBA83F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30C5A-F499-4D0A-BDB4-9D1881D81DAB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70AD10-C8EB-4206-A9DC-9888DFBA83F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30C5A-F499-4D0A-BDB4-9D1881D81DAB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70AD10-C8EB-4206-A9DC-9888DFBA83F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30C5A-F499-4D0A-BDB4-9D1881D81DAB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70AD10-C8EB-4206-A9DC-9888DFBA83F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30C5A-F499-4D0A-BDB4-9D1881D81DAB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70AD10-C8EB-4206-A9DC-9888DFBA83F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330C5A-F499-4D0A-BDB4-9D1881D81DAB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70AD10-C8EB-4206-A9DC-9888DFBA83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0330C5A-F499-4D0A-BDB4-9D1881D81DAB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70AD10-C8EB-4206-A9DC-9888DFBA83F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0330C5A-F499-4D0A-BDB4-9D1881D81DAB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A70AD10-C8EB-4206-A9DC-9888DFBA83F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0330C5A-F499-4D0A-BDB4-9D1881D81DAB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A70AD10-C8EB-4206-A9DC-9888DFBA83F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304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MAURITIUS POLICE FORCE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295400"/>
          </a:xfrm>
        </p:spPr>
        <p:txBody>
          <a:bodyPr/>
          <a:lstStyle/>
          <a:p>
            <a:endParaRPr lang="en-US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l="23426" t="8333" r="24451" b="11458"/>
          <a:stretch>
            <a:fillRect/>
          </a:stretch>
        </p:blipFill>
        <p:spPr bwMode="auto">
          <a:xfrm>
            <a:off x="1143000" y="1066800"/>
            <a:ext cx="6781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11933" t="18750" r="70498" b="48958"/>
          <a:stretch>
            <a:fillRect/>
          </a:stretch>
        </p:blipFill>
        <p:spPr bwMode="auto">
          <a:xfrm>
            <a:off x="599768" y="193040"/>
            <a:ext cx="771832" cy="79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r>
              <a:rPr lang="en-US" dirty="0" smtClean="0"/>
              <a:t>On receipt of Class II Warning, the Police Force is mobilized and all personnel report to their respective Stations/Units </a:t>
            </a:r>
          </a:p>
          <a:p>
            <a:endParaRPr lang="en-US" dirty="0"/>
          </a:p>
          <a:p>
            <a:r>
              <a:rPr lang="en-US" dirty="0" smtClean="0"/>
              <a:t>Police Vehicles and all emergency equipments are kept in readiness for immediate use.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Police actions on receipt of warnings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11933" t="18750" r="70498" b="48958"/>
          <a:stretch>
            <a:fillRect/>
          </a:stretch>
        </p:blipFill>
        <p:spPr bwMode="auto">
          <a:xfrm>
            <a:off x="838200" y="381000"/>
            <a:ext cx="771832" cy="79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Special </a:t>
            </a:r>
            <a:r>
              <a:rPr lang="en-US" dirty="0"/>
              <a:t>Mobile Force </a:t>
            </a:r>
            <a:r>
              <a:rPr lang="en-US" dirty="0" smtClean="0"/>
              <a:t>provide </a:t>
            </a:r>
            <a:r>
              <a:rPr lang="en-US" dirty="0" err="1" smtClean="0"/>
              <a:t>Armoured</a:t>
            </a:r>
            <a:r>
              <a:rPr lang="en-US" dirty="0" smtClean="0"/>
              <a:t> </a:t>
            </a:r>
            <a:r>
              <a:rPr lang="en-US" dirty="0"/>
              <a:t>Vehicles to: -</a:t>
            </a:r>
          </a:p>
          <a:p>
            <a:pPr>
              <a:buNone/>
            </a:pPr>
            <a:r>
              <a:rPr lang="en-US" dirty="0"/>
              <a:t>(1) Prime Minister’s Residence</a:t>
            </a:r>
          </a:p>
          <a:p>
            <a:pPr>
              <a:buNone/>
            </a:pPr>
            <a:r>
              <a:rPr lang="en-US" dirty="0"/>
              <a:t>(2) Meteorological Centre, </a:t>
            </a:r>
            <a:r>
              <a:rPr lang="en-US" dirty="0" err="1"/>
              <a:t>Vacoas</a:t>
            </a:r>
            <a:r>
              <a:rPr lang="en-US" dirty="0"/>
              <a:t>;</a:t>
            </a:r>
          </a:p>
          <a:p>
            <a:pPr>
              <a:buNone/>
            </a:pPr>
            <a:r>
              <a:rPr lang="en-US" dirty="0"/>
              <a:t>(3) M.B.C/T.V, </a:t>
            </a:r>
            <a:r>
              <a:rPr lang="en-US" dirty="0" err="1"/>
              <a:t>Moka</a:t>
            </a:r>
            <a:r>
              <a:rPr lang="en-US" dirty="0"/>
              <a:t>;</a:t>
            </a:r>
          </a:p>
          <a:p>
            <a:pPr>
              <a:buNone/>
            </a:pPr>
            <a:r>
              <a:rPr lang="en-US" dirty="0"/>
              <a:t>(4) Airport; and,</a:t>
            </a:r>
          </a:p>
          <a:p>
            <a:pPr>
              <a:buNone/>
            </a:pPr>
            <a:r>
              <a:rPr lang="en-US" dirty="0"/>
              <a:t>(5) Police Headquarters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The SMF and SSU </a:t>
            </a:r>
            <a:r>
              <a:rPr lang="en-US" dirty="0" err="1" smtClean="0"/>
              <a:t>Armoured</a:t>
            </a:r>
            <a:r>
              <a:rPr lang="en-US" dirty="0" smtClean="0"/>
              <a:t> vehicles are based                        at Divisional Headquarters to intervene in cases of emergency and to carry casualties.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Involvement of Special Mobile </a:t>
            </a:r>
            <a:r>
              <a:rPr lang="en-US" b="1" dirty="0" smtClean="0"/>
              <a:t>Force on Warning CLASS III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11933" t="18750" r="70498" b="48958"/>
          <a:stretch>
            <a:fillRect/>
          </a:stretch>
        </p:blipFill>
        <p:spPr bwMode="auto">
          <a:xfrm>
            <a:off x="762000" y="228600"/>
            <a:ext cx="771832" cy="79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Police assists </a:t>
            </a:r>
            <a:r>
              <a:rPr lang="en-US" dirty="0"/>
              <a:t>the essential services, </a:t>
            </a:r>
            <a:r>
              <a:rPr lang="en-US" dirty="0" err="1"/>
              <a:t>e.g.Social</a:t>
            </a:r>
            <a:r>
              <a:rPr lang="en-US" dirty="0"/>
              <a:t> Security, Medical Services, and other </a:t>
            </a:r>
            <a:r>
              <a:rPr lang="en-US" dirty="0" smtClean="0"/>
              <a:t>Authorities to  look after </a:t>
            </a:r>
            <a:r>
              <a:rPr lang="en-US" dirty="0"/>
              <a:t>the injured and homeless and for setting up relief measures.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Police Responsibility and </a:t>
            </a:r>
            <a:r>
              <a:rPr lang="en-US" sz="3600" b="1" dirty="0" smtClean="0"/>
              <a:t>action</a:t>
            </a:r>
            <a:endParaRPr lang="en-US" sz="36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11933" t="18750" r="70498" b="48958"/>
          <a:stretch>
            <a:fillRect/>
          </a:stretch>
        </p:blipFill>
        <p:spPr bwMode="auto">
          <a:xfrm>
            <a:off x="762000" y="457200"/>
            <a:ext cx="771832" cy="79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committee of officials </a:t>
            </a:r>
            <a:r>
              <a:rPr lang="en-US" dirty="0" smtClean="0"/>
              <a:t>meet at the seat </a:t>
            </a:r>
            <a:r>
              <a:rPr lang="en-US" dirty="0"/>
              <a:t>of the </a:t>
            </a:r>
            <a:r>
              <a:rPr lang="en-US" dirty="0" smtClean="0"/>
              <a:t>NDRRMC  after </a:t>
            </a:r>
            <a:r>
              <a:rPr lang="en-US" dirty="0"/>
              <a:t>the termination of </a:t>
            </a:r>
            <a:r>
              <a:rPr lang="en-US" dirty="0" smtClean="0"/>
              <a:t>cyclonic condition.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Police in liaison with NDRRMC will collect and provide adequate information on the general situation throughout the island to that Committee.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Committee of </a:t>
            </a:r>
            <a:r>
              <a:rPr lang="en-US" b="1" dirty="0" smtClean="0"/>
              <a:t>Officials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11933" t="18750" r="70498" b="48958"/>
          <a:stretch>
            <a:fillRect/>
          </a:stretch>
        </p:blipFill>
        <p:spPr bwMode="auto">
          <a:xfrm>
            <a:off x="762000" y="381000"/>
            <a:ext cx="771832" cy="79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/>
              <a:t>Divisional Commanders </a:t>
            </a:r>
            <a:r>
              <a:rPr lang="en-US" dirty="0" smtClean="0"/>
              <a:t>gather information through Station and ERS units concerned on: </a:t>
            </a:r>
          </a:p>
          <a:p>
            <a:r>
              <a:rPr lang="en-US" dirty="0" smtClean="0"/>
              <a:t>Casualties</a:t>
            </a:r>
          </a:p>
          <a:p>
            <a:r>
              <a:rPr lang="en-US" dirty="0" smtClean="0"/>
              <a:t>Damage </a:t>
            </a:r>
            <a:r>
              <a:rPr lang="en-US" dirty="0"/>
              <a:t>to buildings and other </a:t>
            </a:r>
            <a:r>
              <a:rPr lang="en-US" dirty="0" smtClean="0"/>
              <a:t>infrastructures</a:t>
            </a:r>
          </a:p>
          <a:p>
            <a:r>
              <a:rPr lang="en-US" dirty="0" smtClean="0"/>
              <a:t>Failure </a:t>
            </a:r>
            <a:r>
              <a:rPr lang="en-US" dirty="0"/>
              <a:t>of </a:t>
            </a:r>
            <a:r>
              <a:rPr lang="en-US" dirty="0" smtClean="0"/>
              <a:t>communication</a:t>
            </a:r>
          </a:p>
          <a:p>
            <a:r>
              <a:rPr lang="en-US" dirty="0" smtClean="0"/>
              <a:t>State </a:t>
            </a:r>
            <a:r>
              <a:rPr lang="en-US" dirty="0"/>
              <a:t>of the road network, landslide, </a:t>
            </a:r>
            <a:r>
              <a:rPr lang="en-US" dirty="0" smtClean="0"/>
              <a:t>flood areas</a:t>
            </a:r>
          </a:p>
          <a:p>
            <a:r>
              <a:rPr lang="en-US" dirty="0" smtClean="0"/>
              <a:t>Water </a:t>
            </a:r>
            <a:r>
              <a:rPr lang="en-US" dirty="0"/>
              <a:t>and electricity supply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caused </a:t>
            </a:r>
            <a:r>
              <a:rPr lang="en-US" dirty="0"/>
              <a:t>by the cyclone and inform PIOR/NDRRMC of the situation at regular intervals.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Situation </a:t>
            </a:r>
            <a:r>
              <a:rPr lang="en-US" b="1" dirty="0" smtClean="0"/>
              <a:t>Reports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11933" t="18750" r="70498" b="48958"/>
          <a:stretch>
            <a:fillRect/>
          </a:stretch>
        </p:blipFill>
        <p:spPr bwMode="auto">
          <a:xfrm>
            <a:off x="1219200" y="381000"/>
            <a:ext cx="771832" cy="79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dirty="0" smtClean="0"/>
              <a:t>Police maintains </a:t>
            </a:r>
            <a:r>
              <a:rPr lang="en-US" dirty="0"/>
              <a:t>contact with Officer-in-Charge Refugee </a:t>
            </a:r>
            <a:r>
              <a:rPr lang="en-US" dirty="0" err="1"/>
              <a:t>Centres</a:t>
            </a:r>
            <a:r>
              <a:rPr lang="en-US" dirty="0"/>
              <a:t> to get detailed information on the number of refugees in the </a:t>
            </a:r>
            <a:r>
              <a:rPr lang="en-US" dirty="0" err="1" smtClean="0"/>
              <a:t>centres</a:t>
            </a:r>
            <a:r>
              <a:rPr lang="en-US" dirty="0" smtClean="0"/>
              <a:t> and send hourly </a:t>
            </a:r>
            <a:r>
              <a:rPr lang="en-US" dirty="0"/>
              <a:t>return to </a:t>
            </a:r>
            <a:r>
              <a:rPr lang="en-US" dirty="0" smtClean="0"/>
              <a:t>PHQ/PIOR.</a:t>
            </a:r>
          </a:p>
          <a:p>
            <a:endParaRPr lang="en-US" dirty="0"/>
          </a:p>
          <a:p>
            <a:r>
              <a:rPr lang="en-US" dirty="0" smtClean="0"/>
              <a:t>The SMF and SSU are deployed </a:t>
            </a:r>
            <a:r>
              <a:rPr lang="en-US" dirty="0"/>
              <a:t>for post </a:t>
            </a:r>
            <a:r>
              <a:rPr lang="en-US" dirty="0" smtClean="0"/>
              <a:t>cyclone operations </a:t>
            </a:r>
            <a:r>
              <a:rPr lang="en-US" dirty="0"/>
              <a:t>as directed by the Commissioner of </a:t>
            </a:r>
            <a:r>
              <a:rPr lang="en-US" dirty="0" smtClean="0"/>
              <a:t>Police.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8229600" cy="1066800"/>
          </a:xfrm>
        </p:spPr>
        <p:txBody>
          <a:bodyPr/>
          <a:lstStyle/>
          <a:p>
            <a:r>
              <a:rPr lang="en-US" b="1" dirty="0"/>
              <a:t>Relief Measures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11933" t="18750" r="70498" b="48958"/>
          <a:stretch>
            <a:fillRect/>
          </a:stretch>
        </p:blipFill>
        <p:spPr bwMode="auto">
          <a:xfrm>
            <a:off x="1219200" y="304800"/>
            <a:ext cx="771832" cy="79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Flood prone/tidal wave areas are </a:t>
            </a:r>
            <a:r>
              <a:rPr lang="en-US" dirty="0" smtClean="0"/>
              <a:t>subjected </a:t>
            </a:r>
            <a:r>
              <a:rPr lang="en-US" dirty="0"/>
              <a:t>to yearly update</a:t>
            </a:r>
            <a:r>
              <a:rPr lang="en-US" dirty="0" smtClean="0"/>
              <a:t>:-</a:t>
            </a:r>
          </a:p>
          <a:p>
            <a:endParaRPr lang="en-US" dirty="0"/>
          </a:p>
          <a:p>
            <a:pPr>
              <a:buFont typeface="Courier New" pitchFamily="49" charset="0"/>
              <a:buChar char="o"/>
            </a:pPr>
            <a:r>
              <a:rPr lang="en-US" dirty="0"/>
              <a:t>A List of </a:t>
            </a:r>
            <a:r>
              <a:rPr lang="en-US" dirty="0" smtClean="0"/>
              <a:t>Flood and Tidal </a:t>
            </a:r>
            <a:r>
              <a:rPr lang="en-US" dirty="0"/>
              <a:t>Wave-prone </a:t>
            </a:r>
            <a:r>
              <a:rPr lang="en-US" dirty="0" smtClean="0"/>
              <a:t>areas is kept at PIOR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8229600" cy="1143000"/>
          </a:xfrm>
        </p:spPr>
        <p:txBody>
          <a:bodyPr/>
          <a:lstStyle/>
          <a:p>
            <a:r>
              <a:rPr lang="en-US" b="1" dirty="0" smtClean="0"/>
              <a:t>2. FLOODING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11933" t="18750" r="70498" b="48958"/>
          <a:stretch>
            <a:fillRect/>
          </a:stretch>
        </p:blipFill>
        <p:spPr bwMode="auto">
          <a:xfrm>
            <a:off x="1371600" y="457200"/>
            <a:ext cx="771832" cy="79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climatic </a:t>
            </a:r>
            <a:r>
              <a:rPr lang="en-US" dirty="0"/>
              <a:t>conditions </a:t>
            </a:r>
            <a:r>
              <a:rPr lang="en-US" dirty="0" smtClean="0"/>
              <a:t>in </a:t>
            </a:r>
            <a:r>
              <a:rPr lang="en-US" dirty="0"/>
              <a:t>Mauritius have produced 100 mm of </a:t>
            </a:r>
            <a:r>
              <a:rPr lang="en-US" dirty="0" smtClean="0"/>
              <a:t>rains </a:t>
            </a:r>
            <a:r>
              <a:rPr lang="en-US" dirty="0"/>
              <a:t>in less than 12 hours and </a:t>
            </a:r>
            <a:r>
              <a:rPr lang="en-US" dirty="0" smtClean="0"/>
              <a:t>is likely </a:t>
            </a:r>
            <a:r>
              <a:rPr lang="en-US" dirty="0"/>
              <a:t>to </a:t>
            </a:r>
            <a:r>
              <a:rPr lang="en-US" dirty="0" smtClean="0"/>
              <a:t>continue, causing </a:t>
            </a:r>
            <a:r>
              <a:rPr lang="en-US" dirty="0"/>
              <a:t>accumulation of water over ground and </a:t>
            </a:r>
            <a:r>
              <a:rPr lang="en-US" dirty="0" smtClean="0"/>
              <a:t>flooding.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33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Torrential rain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11933" t="18750" r="70498" b="48958"/>
          <a:stretch>
            <a:fillRect/>
          </a:stretch>
        </p:blipFill>
        <p:spPr bwMode="auto">
          <a:xfrm>
            <a:off x="1371600" y="304800"/>
            <a:ext cx="771832" cy="79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830763"/>
          </a:xfrm>
        </p:spPr>
        <p:txBody>
          <a:bodyPr>
            <a:normAutofit/>
          </a:bodyPr>
          <a:lstStyle/>
          <a:p>
            <a:r>
              <a:rPr lang="en-US" dirty="0" smtClean="0"/>
              <a:t>Emergency Equipments are kept in readiness.</a:t>
            </a:r>
          </a:p>
          <a:p>
            <a:r>
              <a:rPr lang="en-US" dirty="0"/>
              <a:t>O</a:t>
            </a:r>
            <a:r>
              <a:rPr lang="en-US" dirty="0" smtClean="0"/>
              <a:t>ne </a:t>
            </a:r>
            <a:r>
              <a:rPr lang="en-US" dirty="0"/>
              <a:t>fifth of the District personnel </a:t>
            </a:r>
            <a:r>
              <a:rPr lang="en-US" dirty="0" smtClean="0"/>
              <a:t>are mobilized.</a:t>
            </a:r>
          </a:p>
          <a:p>
            <a:r>
              <a:rPr lang="en-US" dirty="0" smtClean="0"/>
              <a:t>adequate sets of traffic signs are used to warn road users of the diversion of traffic in flooded areas.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Planning Stage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11933" t="18750" r="70498" b="48958"/>
          <a:stretch>
            <a:fillRect/>
          </a:stretch>
        </p:blipFill>
        <p:spPr bwMode="auto">
          <a:xfrm>
            <a:off x="1295400" y="304800"/>
            <a:ext cx="771832" cy="79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</a:t>
            </a:r>
            <a:r>
              <a:rPr lang="en-US" dirty="0"/>
              <a:t>PIOR </a:t>
            </a:r>
            <a:r>
              <a:rPr lang="en-US" dirty="0" smtClean="0"/>
              <a:t>liaise </a:t>
            </a:r>
            <a:r>
              <a:rPr lang="en-US" dirty="0"/>
              <a:t>with the </a:t>
            </a:r>
            <a:r>
              <a:rPr lang="en-US" dirty="0" smtClean="0"/>
              <a:t>Meteorological Services </a:t>
            </a:r>
            <a:r>
              <a:rPr lang="en-US" dirty="0"/>
              <a:t>daily </a:t>
            </a:r>
            <a:r>
              <a:rPr lang="en-US" dirty="0" smtClean="0"/>
              <a:t>to obtain </a:t>
            </a:r>
            <a:r>
              <a:rPr lang="en-US" dirty="0"/>
              <a:t>a copy of the </a:t>
            </a:r>
            <a:r>
              <a:rPr lang="en-US" dirty="0" smtClean="0"/>
              <a:t>weather forecast indicating </a:t>
            </a:r>
            <a:r>
              <a:rPr lang="en-US" dirty="0"/>
              <a:t>the geographical areas of the country that are most </a:t>
            </a:r>
            <a:r>
              <a:rPr lang="en-US" dirty="0" smtClean="0"/>
              <a:t>affected by rainfall and likely </a:t>
            </a:r>
            <a:r>
              <a:rPr lang="en-US" dirty="0"/>
              <a:t>to be flooded.</a:t>
            </a:r>
          </a:p>
          <a:p>
            <a:endParaRPr lang="en-US" dirty="0"/>
          </a:p>
          <a:p>
            <a:r>
              <a:rPr lang="en-US" dirty="0" smtClean="0"/>
              <a:t>PIOR informs </a:t>
            </a:r>
            <a:r>
              <a:rPr lang="en-US" dirty="0"/>
              <a:t>Divisions of the impending danger.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Divisions  ensure that </a:t>
            </a:r>
            <a:r>
              <a:rPr lang="en-US" dirty="0"/>
              <a:t>the affected areas are </a:t>
            </a:r>
            <a:r>
              <a:rPr lang="en-US" dirty="0" smtClean="0"/>
              <a:t>monitored </a:t>
            </a:r>
            <a:r>
              <a:rPr lang="en-US" dirty="0"/>
              <a:t>by the Police for the initiation of remedial </a:t>
            </a:r>
            <a:r>
              <a:rPr lang="en-US" dirty="0" smtClean="0"/>
              <a:t>measures.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Pre-Impact Stage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11933" t="18750" r="70498" b="48958"/>
          <a:stretch>
            <a:fillRect/>
          </a:stretch>
        </p:blipFill>
        <p:spPr bwMode="auto">
          <a:xfrm>
            <a:off x="838200" y="457200"/>
            <a:ext cx="771832" cy="79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200" dirty="0" smtClean="0"/>
              <a:t>AIM</a:t>
            </a:r>
          </a:p>
          <a:p>
            <a:pPr algn="ctr">
              <a:buNone/>
            </a:pPr>
            <a:r>
              <a:rPr lang="en-US" dirty="0" smtClean="0"/>
              <a:t>COPING WITH HYDRO METEOROLOGICAL EVENTS THAT AFFECT OUR DAY-TO-DAY  OPERATIONS.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PRESENTED BY MR. BHOLAH A.S.P.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2825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MAURITIUS POLICE FORCE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l="11933" t="18750" r="70498" b="48958"/>
          <a:stretch>
            <a:fillRect/>
          </a:stretch>
        </p:blipFill>
        <p:spPr bwMode="auto">
          <a:xfrm>
            <a:off x="457200" y="533400"/>
            <a:ext cx="771832" cy="79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Police organize </a:t>
            </a:r>
            <a:r>
              <a:rPr lang="en-US" dirty="0"/>
              <a:t>vehicular patrols </a:t>
            </a:r>
            <a:r>
              <a:rPr lang="en-US" dirty="0" smtClean="0"/>
              <a:t>to ascertain </a:t>
            </a:r>
            <a:r>
              <a:rPr lang="en-US" dirty="0"/>
              <a:t>which parts of flood-prone areas are affected </a:t>
            </a:r>
            <a:r>
              <a:rPr lang="en-US" dirty="0" smtClean="0"/>
              <a:t>keep PIOR </a:t>
            </a:r>
            <a:r>
              <a:rPr lang="en-US" dirty="0"/>
              <a:t>informed </a:t>
            </a:r>
            <a:r>
              <a:rPr lang="en-US" dirty="0" smtClean="0"/>
              <a:t>giving the following information:-</a:t>
            </a:r>
            <a:endParaRPr lang="en-US" dirty="0"/>
          </a:p>
          <a:p>
            <a:pPr>
              <a:buNone/>
            </a:pPr>
            <a:r>
              <a:rPr lang="en-US" dirty="0"/>
              <a:t>(a) Locality and extent of the area affected;</a:t>
            </a:r>
          </a:p>
          <a:p>
            <a:pPr>
              <a:buNone/>
            </a:pPr>
            <a:r>
              <a:rPr lang="en-US" dirty="0"/>
              <a:t>(b) Nature and level of flooding;</a:t>
            </a:r>
          </a:p>
          <a:p>
            <a:pPr>
              <a:buNone/>
            </a:pPr>
            <a:r>
              <a:rPr lang="en-US" dirty="0"/>
              <a:t>(c) Any danger to life and property;</a:t>
            </a:r>
          </a:p>
          <a:p>
            <a:pPr>
              <a:buNone/>
            </a:pPr>
            <a:r>
              <a:rPr lang="en-US" dirty="0"/>
              <a:t>(d) Likelihood of damage to such infrastructure as electricity, CWA pipes, roads and bridges;</a:t>
            </a:r>
          </a:p>
          <a:p>
            <a:pPr>
              <a:buNone/>
            </a:pPr>
            <a:r>
              <a:rPr lang="en-US" dirty="0"/>
              <a:t>(e) State of road condition i.e. obstruction, nature of obstruction and practicability;</a:t>
            </a:r>
          </a:p>
          <a:p>
            <a:pPr>
              <a:buNone/>
            </a:pPr>
            <a:r>
              <a:rPr lang="en-US" dirty="0"/>
              <a:t>(f) Nature of equipment required for urgent intervention and alternative </a:t>
            </a:r>
            <a:r>
              <a:rPr lang="en-US" dirty="0" smtClean="0"/>
              <a:t>route available </a:t>
            </a:r>
            <a:r>
              <a:rPr lang="en-US" dirty="0"/>
              <a:t>for arrival of emergency team to the scene;</a:t>
            </a:r>
          </a:p>
          <a:p>
            <a:pPr>
              <a:buNone/>
            </a:pPr>
            <a:r>
              <a:rPr lang="en-US" dirty="0"/>
              <a:t>(g) Traffic diversion plan; and</a:t>
            </a:r>
          </a:p>
          <a:p>
            <a:pPr>
              <a:buNone/>
            </a:pPr>
            <a:r>
              <a:rPr lang="en-US" dirty="0"/>
              <a:t>(h) Risk of flooding to residential areas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Impact stage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11933" t="18750" r="70498" b="48958"/>
          <a:stretch>
            <a:fillRect/>
          </a:stretch>
        </p:blipFill>
        <p:spPr bwMode="auto">
          <a:xfrm>
            <a:off x="990600" y="228600"/>
            <a:ext cx="771832" cy="79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SMF and SSU – Provide specialized equipment and manpower to deal with the situation.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Police Helicopter Squadron - A </a:t>
            </a:r>
            <a:r>
              <a:rPr lang="en-US" dirty="0"/>
              <a:t>helicopter </a:t>
            </a:r>
            <a:r>
              <a:rPr lang="en-US" dirty="0" smtClean="0"/>
              <a:t>carry </a:t>
            </a:r>
            <a:r>
              <a:rPr lang="en-US" dirty="0"/>
              <a:t>out aerial reconnaissance and evacuation of </a:t>
            </a:r>
            <a:r>
              <a:rPr lang="en-US" dirty="0" smtClean="0"/>
              <a:t>casualties.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Traffic Branch – Control traffic of the affected areas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Divisional Police – </a:t>
            </a:r>
          </a:p>
          <a:p>
            <a:pPr marL="514350" indent="-514350"/>
            <a:r>
              <a:rPr lang="en-US" dirty="0" smtClean="0"/>
              <a:t>Ensure that the public and schools are informed. When schools are closed, parents are informed.</a:t>
            </a:r>
          </a:p>
          <a:p>
            <a:pPr marL="514350" indent="-514350"/>
            <a:r>
              <a:rPr lang="en-US" dirty="0"/>
              <a:t>E</a:t>
            </a:r>
            <a:r>
              <a:rPr lang="en-US" dirty="0" smtClean="0"/>
              <a:t>nquire in reported cases.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8229600" cy="1143000"/>
          </a:xfrm>
        </p:spPr>
        <p:txBody>
          <a:bodyPr/>
          <a:lstStyle/>
          <a:p>
            <a:r>
              <a:rPr lang="en-US" dirty="0"/>
              <a:t>Action </a:t>
            </a:r>
            <a:r>
              <a:rPr lang="en-US" dirty="0" smtClean="0"/>
              <a:t>by: 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11933" t="18750" r="70498" b="48958"/>
          <a:stretch>
            <a:fillRect/>
          </a:stretch>
        </p:blipFill>
        <p:spPr bwMode="auto">
          <a:xfrm>
            <a:off x="1295400" y="381000"/>
            <a:ext cx="771832" cy="79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PIOR – Inform the following :</a:t>
            </a:r>
          </a:p>
          <a:p>
            <a:pPr marL="514350" indent="-514350">
              <a:buFontTx/>
              <a:buChar char="-"/>
            </a:pPr>
            <a:r>
              <a:rPr lang="en-US" dirty="0" smtClean="0"/>
              <a:t>H.E </a:t>
            </a:r>
            <a:r>
              <a:rPr lang="en-US" dirty="0"/>
              <a:t>The </a:t>
            </a:r>
            <a:r>
              <a:rPr lang="en-US" dirty="0" smtClean="0"/>
              <a:t>President</a:t>
            </a:r>
          </a:p>
          <a:p>
            <a:pPr marL="514350" indent="-514350">
              <a:buFontTx/>
              <a:buChar char="-"/>
            </a:pPr>
            <a:r>
              <a:rPr lang="en-US" dirty="0"/>
              <a:t>The Prime </a:t>
            </a:r>
            <a:r>
              <a:rPr lang="en-US" dirty="0" smtClean="0"/>
              <a:t>Minister and other Ministers</a:t>
            </a:r>
          </a:p>
          <a:p>
            <a:pPr marL="514350" indent="-514350">
              <a:buFontTx/>
              <a:buChar char="-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Commissioner of </a:t>
            </a:r>
            <a:r>
              <a:rPr lang="en-US" dirty="0" smtClean="0"/>
              <a:t>Police and other Officers concerned.</a:t>
            </a:r>
          </a:p>
          <a:p>
            <a:pPr marL="514350" indent="-514350">
              <a:buFontTx/>
              <a:buChar char="-"/>
            </a:pPr>
            <a:r>
              <a:rPr lang="en-US" dirty="0"/>
              <a:t>Permanent </a:t>
            </a:r>
            <a:r>
              <a:rPr lang="en-US" dirty="0" smtClean="0"/>
              <a:t>Secretaries concerned</a:t>
            </a:r>
          </a:p>
          <a:p>
            <a:pPr marL="514350" indent="-514350">
              <a:buAutoNum type="arabicPeriod" startAt="6"/>
            </a:pPr>
            <a:r>
              <a:rPr lang="en-US" dirty="0" smtClean="0"/>
              <a:t>Police Press Officer – Keep members of the public informed of:</a:t>
            </a:r>
          </a:p>
          <a:p>
            <a:pPr marL="914400" lvl="1" indent="-514350"/>
            <a:r>
              <a:rPr lang="en-US" dirty="0" smtClean="0"/>
              <a:t>Traffic Diversions in place</a:t>
            </a:r>
          </a:p>
          <a:p>
            <a:pPr marL="914400" lvl="1" indent="-514350"/>
            <a:r>
              <a:rPr lang="en-US" dirty="0" smtClean="0"/>
              <a:t>Any impending danger to life and property</a:t>
            </a:r>
          </a:p>
          <a:p>
            <a:pPr marL="914400" lvl="1" indent="-514350"/>
            <a:r>
              <a:rPr lang="en-US" dirty="0" smtClean="0"/>
              <a:t>Likely duration of flooding</a:t>
            </a: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Action by: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11933" t="18750" r="70498" b="48958"/>
          <a:stretch>
            <a:fillRect/>
          </a:stretch>
        </p:blipFill>
        <p:spPr bwMode="auto">
          <a:xfrm>
            <a:off x="1219200" y="457200"/>
            <a:ext cx="771832" cy="79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27432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6000" dirty="0" smtClean="0"/>
              <a:t>Questions?</a:t>
            </a:r>
          </a:p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6000" dirty="0" smtClean="0"/>
              <a:t>Thank You</a:t>
            </a:r>
          </a:p>
          <a:p>
            <a:pPr algn="ctr">
              <a:buNone/>
            </a:pPr>
            <a:endParaRPr lang="en-US" sz="6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	</a:t>
            </a:r>
            <a:r>
              <a:rPr lang="en-US" sz="3200" dirty="0" smtClean="0"/>
              <a:t>Our Vision</a:t>
            </a:r>
          </a:p>
          <a:p>
            <a:pPr lvl="1"/>
            <a:r>
              <a:rPr lang="en-US" dirty="0" smtClean="0"/>
              <a:t>Quality Service with Pride and Care</a:t>
            </a:r>
          </a:p>
          <a:p>
            <a:pPr lvl="1">
              <a:buNone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Our Focus</a:t>
            </a:r>
          </a:p>
          <a:p>
            <a:pPr lvl="1">
              <a:buNone/>
            </a:pPr>
            <a:r>
              <a:rPr lang="en-US" sz="3200" dirty="0" smtClean="0"/>
              <a:t>- </a:t>
            </a:r>
            <a:r>
              <a:rPr lang="en-US" dirty="0" smtClean="0"/>
              <a:t>To serve, help and protect the community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2825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MAURITIUS POLICE FORCE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l="11933" t="18750" r="70498" b="48958"/>
          <a:stretch>
            <a:fillRect/>
          </a:stretch>
        </p:blipFill>
        <p:spPr bwMode="auto">
          <a:xfrm>
            <a:off x="457200" y="587375"/>
            <a:ext cx="771832" cy="79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810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CYCLONES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FLOODS/TORRENTIAL RAINS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TIDAL WAVES/TSUNAMI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8229600" cy="1143000"/>
          </a:xfrm>
        </p:spPr>
        <p:txBody>
          <a:bodyPr/>
          <a:lstStyle/>
          <a:p>
            <a:r>
              <a:rPr lang="en-US" dirty="0" smtClean="0"/>
              <a:t>HAZARDS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11933" t="18750" r="70498" b="48958"/>
          <a:stretch>
            <a:fillRect/>
          </a:stretch>
        </p:blipFill>
        <p:spPr bwMode="auto">
          <a:xfrm>
            <a:off x="1066800" y="587375"/>
            <a:ext cx="771832" cy="79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Divisional police</a:t>
            </a:r>
          </a:p>
          <a:p>
            <a:pPr lvl="1"/>
            <a:r>
              <a:rPr lang="en-US" sz="3200" dirty="0" smtClean="0"/>
              <a:t>Police Stations</a:t>
            </a:r>
          </a:p>
          <a:p>
            <a:pPr lvl="1"/>
            <a:r>
              <a:rPr lang="en-US" sz="3200" dirty="0" smtClean="0"/>
              <a:t>Special Support Unit </a:t>
            </a:r>
          </a:p>
          <a:p>
            <a:pPr lvl="1"/>
            <a:r>
              <a:rPr lang="en-US" sz="3200" dirty="0" smtClean="0"/>
              <a:t>Emergency Response Service</a:t>
            </a:r>
          </a:p>
          <a:p>
            <a:pPr lvl="1"/>
            <a:r>
              <a:rPr lang="en-US" sz="3200" dirty="0" smtClean="0"/>
              <a:t>Traffic Branch</a:t>
            </a:r>
          </a:p>
          <a:p>
            <a:r>
              <a:rPr lang="en-US" sz="3200" dirty="0" smtClean="0"/>
              <a:t>Special Mobile Force</a:t>
            </a:r>
          </a:p>
          <a:p>
            <a:r>
              <a:rPr lang="en-US" sz="3200" dirty="0" smtClean="0"/>
              <a:t>National Coast Guard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8229600" cy="1143000"/>
          </a:xfrm>
        </p:spPr>
        <p:txBody>
          <a:bodyPr/>
          <a:lstStyle/>
          <a:p>
            <a:r>
              <a:rPr lang="en-US" dirty="0" smtClean="0"/>
              <a:t>AGENCIES INVOLVED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11933" t="18750" r="70498" b="48958"/>
          <a:stretch>
            <a:fillRect/>
          </a:stretch>
        </p:blipFill>
        <p:spPr bwMode="auto">
          <a:xfrm>
            <a:off x="990600" y="304800"/>
            <a:ext cx="771832" cy="79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Notification of approach of Cyclone</a:t>
            </a:r>
            <a:endParaRPr lang="en-US" dirty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Whenever </a:t>
            </a:r>
            <a:r>
              <a:rPr lang="en-US" dirty="0"/>
              <a:t>a cyclone approaches Mauritius, </a:t>
            </a:r>
            <a:r>
              <a:rPr lang="en-US" dirty="0" err="1"/>
              <a:t>Rodrigues</a:t>
            </a:r>
            <a:r>
              <a:rPr lang="en-US" dirty="0"/>
              <a:t> and the outer </a:t>
            </a:r>
            <a:r>
              <a:rPr lang="en-US" dirty="0" smtClean="0"/>
              <a:t>islands, the </a:t>
            </a:r>
            <a:r>
              <a:rPr lang="en-US" dirty="0"/>
              <a:t>PIOR/National Disaster Risk Reduction and Management Centre (NDRRMC) </a:t>
            </a:r>
            <a:r>
              <a:rPr lang="en-US" dirty="0" smtClean="0"/>
              <a:t>is notified </a:t>
            </a:r>
            <a:r>
              <a:rPr lang="en-US" dirty="0"/>
              <a:t>by the Director of the Meteorological Services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  <a:p>
            <a:r>
              <a:rPr lang="en-US" b="1" dirty="0"/>
              <a:t> </a:t>
            </a:r>
            <a:r>
              <a:rPr lang="en-US" b="1" dirty="0" smtClean="0"/>
              <a:t>Classes </a:t>
            </a:r>
            <a:r>
              <a:rPr lang="en-US" b="1" dirty="0"/>
              <a:t>of Cyclone </a:t>
            </a:r>
            <a:r>
              <a:rPr lang="en-US" b="1" dirty="0" smtClean="0"/>
              <a:t>Warning</a:t>
            </a:r>
          </a:p>
          <a:p>
            <a:endParaRPr lang="en-US" dirty="0"/>
          </a:p>
          <a:p>
            <a:pPr>
              <a:buNone/>
            </a:pPr>
            <a:r>
              <a:rPr lang="en-US" b="1" dirty="0" smtClean="0"/>
              <a:t>- Class </a:t>
            </a:r>
            <a:r>
              <a:rPr lang="en-US" b="1" dirty="0"/>
              <a:t>I </a:t>
            </a:r>
            <a:r>
              <a:rPr lang="en-US" dirty="0"/>
              <a:t>issued 36 to 48 hours before Mauritius or </a:t>
            </a:r>
            <a:r>
              <a:rPr lang="en-US" dirty="0" err="1"/>
              <a:t>Rodrigues</a:t>
            </a:r>
            <a:r>
              <a:rPr lang="en-US" dirty="0"/>
              <a:t> is likely to be affected and there is a risk that gusts exceeding 120 km p/h will occur.</a:t>
            </a:r>
          </a:p>
          <a:p>
            <a:pPr>
              <a:buNone/>
            </a:pPr>
            <a:r>
              <a:rPr lang="en-US" b="1" dirty="0" smtClean="0"/>
              <a:t>- Class </a:t>
            </a:r>
            <a:r>
              <a:rPr lang="en-US" b="1" dirty="0"/>
              <a:t>II </a:t>
            </a:r>
            <a:r>
              <a:rPr lang="en-US" dirty="0"/>
              <a:t>issued so as to allow, as far as practicable, 12 hours of day light before gusts of 120 km p/h will occur in Mauritius/</a:t>
            </a:r>
            <a:r>
              <a:rPr lang="en-US" dirty="0" err="1"/>
              <a:t>Rodrigues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b="1" dirty="0" smtClean="0"/>
              <a:t>- Class </a:t>
            </a:r>
            <a:r>
              <a:rPr lang="en-US" b="1" dirty="0"/>
              <a:t>III </a:t>
            </a:r>
            <a:r>
              <a:rPr lang="en-US" dirty="0"/>
              <a:t>issued, as far as practicable, in time to allow 6 hours of day light before the advent of 120 km p/h gusts.</a:t>
            </a:r>
          </a:p>
          <a:p>
            <a:pPr>
              <a:buNone/>
            </a:pPr>
            <a:r>
              <a:rPr lang="en-US" b="1" dirty="0" smtClean="0"/>
              <a:t>-Class </a:t>
            </a:r>
            <a:r>
              <a:rPr lang="en-US" b="1" dirty="0"/>
              <a:t>IV </a:t>
            </a:r>
            <a:r>
              <a:rPr lang="en-US" dirty="0"/>
              <a:t>Gusts over 120 km p/h have occurred and are expected to continue.</a:t>
            </a:r>
          </a:p>
          <a:p>
            <a:pPr>
              <a:buNone/>
            </a:pPr>
            <a:r>
              <a:rPr lang="en-US" b="1" dirty="0" smtClean="0"/>
              <a:t>- Termination </a:t>
            </a:r>
            <a:r>
              <a:rPr lang="en-US" dirty="0"/>
              <a:t>There is no longer appreciable danger of gusts exceeding 120 km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8229600" cy="1143000"/>
          </a:xfrm>
        </p:spPr>
        <p:txBody>
          <a:bodyPr/>
          <a:lstStyle/>
          <a:p>
            <a:r>
              <a:rPr lang="en-US" dirty="0" smtClean="0"/>
              <a:t>1. CYCLONES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11933" t="18750" r="70498" b="48958"/>
          <a:stretch>
            <a:fillRect/>
          </a:stretch>
        </p:blipFill>
        <p:spPr bwMode="auto">
          <a:xfrm>
            <a:off x="1295400" y="381000"/>
            <a:ext cx="771832" cy="79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906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Cyclone </a:t>
            </a:r>
            <a:r>
              <a:rPr lang="en-US" dirty="0"/>
              <a:t>flags </a:t>
            </a:r>
            <a:r>
              <a:rPr lang="en-US" dirty="0" smtClean="0"/>
              <a:t>is flown </a:t>
            </a:r>
            <a:r>
              <a:rPr lang="en-US" dirty="0"/>
              <a:t>at Police Stations according to the following code:-</a:t>
            </a:r>
          </a:p>
          <a:p>
            <a:r>
              <a:rPr lang="en-US" dirty="0"/>
              <a:t>One red flag Warning Class I</a:t>
            </a:r>
          </a:p>
          <a:p>
            <a:r>
              <a:rPr lang="en-US" dirty="0"/>
              <a:t>Two red flags Warning Class II</a:t>
            </a:r>
          </a:p>
          <a:p>
            <a:r>
              <a:rPr lang="en-US" dirty="0"/>
              <a:t>Three red flags Warning Class III</a:t>
            </a:r>
          </a:p>
          <a:p>
            <a:r>
              <a:rPr lang="en-US" dirty="0"/>
              <a:t>Three red flags Warning Class IV</a:t>
            </a:r>
          </a:p>
          <a:p>
            <a:r>
              <a:rPr lang="en-US" dirty="0"/>
              <a:t>One blue flag Termination</a:t>
            </a:r>
          </a:p>
          <a:p>
            <a:pPr>
              <a:buNone/>
            </a:pPr>
            <a:r>
              <a:rPr lang="en-US" dirty="0" smtClean="0"/>
              <a:t>	A </a:t>
            </a:r>
            <a:r>
              <a:rPr lang="en-US" dirty="0"/>
              <a:t>notice explaining the significance of these flags will be posted in a conspicuous place outside Police Stations and Posts.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ACTION BY POLICE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11933" t="18750" r="70498" b="48958"/>
          <a:stretch>
            <a:fillRect/>
          </a:stretch>
        </p:blipFill>
        <p:spPr bwMode="auto">
          <a:xfrm>
            <a:off x="904568" y="381000"/>
            <a:ext cx="771832" cy="79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r>
              <a:rPr lang="en-US" sz="2400" dirty="0"/>
              <a:t>On receipt of cyclone warnings, the PIOR/NDRRMC </a:t>
            </a:r>
            <a:r>
              <a:rPr lang="en-US" sz="2400" dirty="0" smtClean="0"/>
              <a:t>will transmit them to: -</a:t>
            </a:r>
            <a:endParaRPr lang="en-US" sz="2400" dirty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The </a:t>
            </a:r>
            <a:r>
              <a:rPr lang="en-US" sz="2400" dirty="0"/>
              <a:t>President’s </a:t>
            </a:r>
            <a:r>
              <a:rPr lang="en-US" sz="2400" dirty="0" smtClean="0"/>
              <a:t>Office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The </a:t>
            </a:r>
            <a:r>
              <a:rPr lang="en-US" sz="2400" dirty="0"/>
              <a:t>Prime </a:t>
            </a:r>
            <a:r>
              <a:rPr lang="en-US" sz="2400" dirty="0" smtClean="0"/>
              <a:t>Minister and Other Ministers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The </a:t>
            </a:r>
            <a:r>
              <a:rPr lang="en-US" sz="2400" dirty="0"/>
              <a:t>Commissioner of </a:t>
            </a:r>
            <a:r>
              <a:rPr lang="en-US" sz="2400" dirty="0" smtClean="0"/>
              <a:t>Police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The </a:t>
            </a:r>
            <a:r>
              <a:rPr lang="en-US" sz="2400" dirty="0"/>
              <a:t>Commanding Officer, Special Mobile </a:t>
            </a:r>
            <a:r>
              <a:rPr lang="en-US" sz="2400" dirty="0" smtClean="0"/>
              <a:t>Force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All </a:t>
            </a:r>
            <a:r>
              <a:rPr lang="en-US" sz="2400" dirty="0"/>
              <a:t>Divisional </a:t>
            </a:r>
            <a:r>
              <a:rPr lang="en-US" sz="2400" dirty="0" smtClean="0"/>
              <a:t>Commanders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Other Government Agencies concerned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Divisional </a:t>
            </a:r>
            <a:r>
              <a:rPr lang="en-US" sz="2400" dirty="0"/>
              <a:t>Commanders will </a:t>
            </a:r>
            <a:r>
              <a:rPr lang="en-US" sz="2400" dirty="0" smtClean="0"/>
              <a:t>inform </a:t>
            </a:r>
            <a:r>
              <a:rPr lang="en-US" sz="2400" dirty="0"/>
              <a:t>the Chief Executives Municipal and </a:t>
            </a:r>
            <a:r>
              <a:rPr lang="en-US" sz="2400" dirty="0" smtClean="0"/>
              <a:t>District Councils </a:t>
            </a:r>
            <a:r>
              <a:rPr lang="en-US" sz="2400" dirty="0"/>
              <a:t>found in their </a:t>
            </a:r>
            <a:r>
              <a:rPr lang="en-US" sz="2400" dirty="0" smtClean="0"/>
              <a:t>Division)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44562"/>
          </a:xfrm>
        </p:spPr>
        <p:txBody>
          <a:bodyPr/>
          <a:lstStyle/>
          <a:p>
            <a:r>
              <a:rPr lang="en-US" dirty="0" smtClean="0"/>
              <a:t>ACTION BY POLICE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11933" t="18750" r="70498" b="48958"/>
          <a:stretch>
            <a:fillRect/>
          </a:stretch>
        </p:blipFill>
        <p:spPr bwMode="auto">
          <a:xfrm>
            <a:off x="1143000" y="304800"/>
            <a:ext cx="771832" cy="79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Station </a:t>
            </a:r>
            <a:r>
              <a:rPr lang="en-US" dirty="0"/>
              <a:t>Managers </a:t>
            </a:r>
            <a:r>
              <a:rPr lang="en-US" dirty="0" smtClean="0"/>
              <a:t>transmit the </a:t>
            </a:r>
            <a:r>
              <a:rPr lang="en-US" dirty="0"/>
              <a:t>cyclone warnings </a:t>
            </a:r>
            <a:r>
              <a:rPr lang="en-US" dirty="0" smtClean="0"/>
              <a:t>to </a:t>
            </a:r>
            <a:r>
              <a:rPr lang="en-US" dirty="0"/>
              <a:t>the following institutions in their Division</a:t>
            </a:r>
            <a:r>
              <a:rPr lang="en-US" dirty="0" smtClean="0"/>
              <a:t>:-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(a) Hospitals</a:t>
            </a:r>
          </a:p>
          <a:p>
            <a:pPr>
              <a:buNone/>
            </a:pPr>
            <a:r>
              <a:rPr lang="en-US" dirty="0"/>
              <a:t>(b) Infirmaries</a:t>
            </a:r>
          </a:p>
          <a:p>
            <a:pPr>
              <a:buNone/>
            </a:pPr>
            <a:r>
              <a:rPr lang="en-US" dirty="0"/>
              <a:t>(c) Convents</a:t>
            </a:r>
          </a:p>
          <a:p>
            <a:pPr>
              <a:buNone/>
            </a:pPr>
            <a:r>
              <a:rPr lang="en-US" dirty="0"/>
              <a:t>(d) Social Security Offices</a:t>
            </a:r>
          </a:p>
          <a:p>
            <a:pPr>
              <a:buNone/>
            </a:pPr>
            <a:r>
              <a:rPr lang="en-US" dirty="0"/>
              <a:t>(e) Other important institutions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58762"/>
            <a:ext cx="8305800" cy="141763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Police </a:t>
            </a:r>
            <a:r>
              <a:rPr lang="en-US" b="1" dirty="0" smtClean="0"/>
              <a:t>actions </a:t>
            </a:r>
            <a:r>
              <a:rPr lang="en-US" b="1" dirty="0"/>
              <a:t>on receipt of warnings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11933" t="18750" r="70498" b="48958"/>
          <a:stretch>
            <a:fillRect/>
          </a:stretch>
        </p:blipFill>
        <p:spPr bwMode="auto">
          <a:xfrm>
            <a:off x="762000" y="228600"/>
            <a:ext cx="771832" cy="79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143</TotalTime>
  <Words>919</Words>
  <Application>Microsoft Office PowerPoint</Application>
  <PresentationFormat>On-screen Show (4:3)</PresentationFormat>
  <Paragraphs>141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Concourse</vt:lpstr>
      <vt:lpstr>MAURITIUS POLICE FORCE </vt:lpstr>
      <vt:lpstr>Slide 2</vt:lpstr>
      <vt:lpstr>Slide 3</vt:lpstr>
      <vt:lpstr>HAZARDS</vt:lpstr>
      <vt:lpstr>AGENCIES INVOLVED</vt:lpstr>
      <vt:lpstr>1. CYCLONES</vt:lpstr>
      <vt:lpstr>ACTION BY POLICE</vt:lpstr>
      <vt:lpstr>ACTION BY POLICE</vt:lpstr>
      <vt:lpstr>Police actions on receipt of warnings </vt:lpstr>
      <vt:lpstr>Police actions on receipt of warnings</vt:lpstr>
      <vt:lpstr>Involvement of Special Mobile Force on Warning CLASS III </vt:lpstr>
      <vt:lpstr>Police Responsibility and action</vt:lpstr>
      <vt:lpstr>Committee of Officials</vt:lpstr>
      <vt:lpstr>Situation Reports</vt:lpstr>
      <vt:lpstr>Relief Measures</vt:lpstr>
      <vt:lpstr>2. FLOODING</vt:lpstr>
      <vt:lpstr>Torrential rain </vt:lpstr>
      <vt:lpstr>Planning Stage </vt:lpstr>
      <vt:lpstr>Pre-Impact Stage </vt:lpstr>
      <vt:lpstr>Impact stage </vt:lpstr>
      <vt:lpstr>Action by: </vt:lpstr>
      <vt:lpstr>Action by: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MAURITIUS POLICE FORCE</dc:title>
  <dc:creator>user1</dc:creator>
  <cp:lastModifiedBy>user1</cp:lastModifiedBy>
  <cp:revision>34</cp:revision>
  <dcterms:created xsi:type="dcterms:W3CDTF">2015-10-25T07:25:09Z</dcterms:created>
  <dcterms:modified xsi:type="dcterms:W3CDTF">2015-10-25T09:48:16Z</dcterms:modified>
</cp:coreProperties>
</file>