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9" r:id="rId2"/>
    <p:sldId id="284" r:id="rId3"/>
    <p:sldId id="281" r:id="rId4"/>
    <p:sldId id="262" r:id="rId5"/>
    <p:sldId id="287" r:id="rId6"/>
    <p:sldId id="302" r:id="rId7"/>
    <p:sldId id="288" r:id="rId8"/>
    <p:sldId id="293" r:id="rId9"/>
    <p:sldId id="295" r:id="rId10"/>
    <p:sldId id="298" r:id="rId11"/>
    <p:sldId id="299" r:id="rId12"/>
    <p:sldId id="300" r:id="rId13"/>
    <p:sldId id="301" r:id="rId14"/>
    <p:sldId id="296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779CC93D-E52E-4D84-901B-11D7331DD495}">
          <p14:sldIdLst>
            <p14:sldId id="259"/>
          </p14:sldIdLst>
        </p14:section>
        <p14:section name="Overview and Objectives" id="{ABA716BF-3A5C-4ADB-94C9-CFEF84EBA240}">
          <p14:sldIdLst>
            <p14:sldId id="281"/>
            <p14:sldId id="284"/>
            <p14:sldId id="262"/>
            <p14:sldId id="287"/>
            <p14:sldId id="288"/>
            <p14:sldId id="293"/>
            <p14:sldId id="295"/>
            <p14:sldId id="296"/>
            <p14:sldId id="297"/>
            <p14:sldId id="289"/>
            <p14:sldId id="298"/>
            <p14:sldId id="299"/>
            <p14:sldId id="290"/>
            <p14:sldId id="294"/>
            <p14:sldId id="292"/>
          </p14:sldIdLst>
        </p14:section>
        <p14:section name="Topic 1" id="{6D9936A3-3945-4757-BC8B-B5C252D8E036}">
          <p14:sldIdLst>
            <p14:sldId id="277"/>
          </p14:sldIdLst>
        </p14:section>
        <p14:section name="Sample Slides for Visuals" id="{BAB3A466-96C9-4230-9978-795378D75699}">
          <p14:sldIdLst/>
        </p14:section>
        <p14:section name="Case Study" id="{8C0305C9-B152-4FBA-A789-FE1976D53990}">
          <p14:sldIdLst/>
        </p14:section>
        <p14:section name="Conclusion and Summary" id="{790CEF5B-569A-4C2F-BED5-750B08C0E5AD}">
          <p14:sldIdLst/>
        </p14:section>
        <p14:section name="Appendix" id="{3F78B471-41DA-46F2-A8E4-97E471896AB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="" xmlns:p14="http://schemas.microsoft.com/office/powerpoint/2010/main" val="1"/>
    </p:ext>
    <p:ext uri="{D31A062A-798A-4329-ABDD-BBA856620510}">
      <p14:defaultImageDpi xmlns=""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174" autoAdjust="0"/>
    <p:restoredTop sz="83977" autoAdjust="0"/>
  </p:normalViewPr>
  <p:slideViewPr>
    <p:cSldViewPr>
      <p:cViewPr varScale="1">
        <p:scale>
          <a:sx n="76" d="100"/>
          <a:sy n="76" d="100"/>
        </p:scale>
        <p:origin x="-19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10/25/2015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15811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10/25/2015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3542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template can be used as a starter file for presenting training materials in a group setting.</a:t>
            </a:r>
          </a:p>
          <a:p>
            <a:endParaRPr lang="en-US" dirty="0" smtClean="0"/>
          </a:p>
          <a:p>
            <a:pPr lvl="0"/>
            <a:r>
              <a:rPr lang="en-US" sz="1200" b="1" dirty="0" smtClean="0"/>
              <a:t>Sections</a:t>
            </a:r>
            <a:endParaRPr lang="en-US" sz="1200" b="0" dirty="0" smtClean="0"/>
          </a:p>
          <a:p>
            <a:pPr lvl="0"/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Sections can help to organize your slides or facilitate collaboration between multiple authors. On the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 under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Slides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Section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Section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endParaRPr lang="en-US" sz="1200" b="1" dirty="0" smtClean="0"/>
          </a:p>
          <a:p>
            <a:pPr lvl="0"/>
            <a:r>
              <a:rPr lang="en-US" sz="1200" b="1" dirty="0" smtClean="0"/>
              <a:t>Notes</a:t>
            </a:r>
          </a:p>
          <a:p>
            <a:pPr lvl="0"/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the Notes pane for delivery notes or to provide additional details for the audience. You can see these notes in Presenter View during your presentation. </a:t>
            </a:r>
          </a:p>
          <a:p>
            <a:pPr lvl="0"/>
            <a:r>
              <a:rPr lang="en-US" sz="1200" dirty="0" smtClean="0"/>
              <a:t>Keep in mind the font size (important for accessibility, visibility, videotaping, and online production)</a:t>
            </a:r>
          </a:p>
          <a:p>
            <a:pPr lvl="0"/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Coordinated colors </a:t>
            </a:r>
          </a:p>
          <a:p>
            <a:pPr lvl="0">
              <a:buFontTx/>
              <a:buNone/>
            </a:pPr>
            <a:r>
              <a:rPr lang="en-US" sz="1200" dirty="0" smtClean="0"/>
              <a:t>Pay particular attention to the graphs, charts, and text boxes.</a:t>
            </a:r>
            <a:r>
              <a:rPr lang="en-US" sz="1200" baseline="0" dirty="0" smtClean="0"/>
              <a:t> </a:t>
            </a:r>
            <a:endParaRPr lang="en-US" sz="1200" dirty="0" smtClean="0"/>
          </a:p>
          <a:p>
            <a:pPr lvl="0"/>
            <a:r>
              <a:rPr lang="en-US" sz="1200" dirty="0" smtClean="0"/>
              <a:t>Consider that attendees will print in black and white or grayscale. Run a test print to make sure your colors work when printed in pure black and white and grayscale.</a:t>
            </a:r>
          </a:p>
          <a:p>
            <a:pPr lvl="0">
              <a:buFontTx/>
              <a:buNone/>
            </a:pPr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Graphics, tables, and graphs</a:t>
            </a:r>
          </a:p>
          <a:p>
            <a:pPr lvl="0"/>
            <a:r>
              <a:rPr lang="en-US" sz="1200" dirty="0" smtClean="0"/>
              <a:t>Keep it simple: If possible, use consistent, non-distracting styles and colors.</a:t>
            </a:r>
          </a:p>
          <a:p>
            <a:pPr lvl="0"/>
            <a:r>
              <a:rPr lang="en-US" sz="1200" dirty="0" smtClean="0"/>
              <a:t>Label all graphs and tables.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another option for an overview using transitions to advance through several slides. </a:t>
            </a: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another option for an overview slide. </a:t>
            </a:r>
          </a:p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4"/>
            <a:ext cx="6261652" cy="455482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10/25/2015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10/25/2015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10/25/2015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10/25/2015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0" y="838199"/>
            <a:ext cx="8771024" cy="2514601"/>
          </a:xfrm>
        </p:spPr>
        <p:txBody>
          <a:bodyPr/>
          <a:lstStyle/>
          <a:p>
            <a:pPr algn="ctr"/>
            <a:r>
              <a:rPr lang="en-US" dirty="0" smtClean="0"/>
              <a:t>  NATIONAL TRANSPORT AUTHORITY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2667000" y="2971800"/>
            <a:ext cx="6067928" cy="12954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</a:t>
            </a:r>
            <a:endParaRPr lang="en-US" sz="2400" b="1" dirty="0" smtClean="0">
              <a:latin typeface="+mn-lt"/>
            </a:endParaRPr>
          </a:p>
          <a:p>
            <a:pPr algn="ctr"/>
            <a:endParaRPr lang="en-US" sz="2400" b="1" dirty="0" smtClean="0">
              <a:latin typeface="+mn-lt"/>
            </a:endParaRPr>
          </a:p>
          <a:p>
            <a:pPr algn="ctr"/>
            <a:endParaRPr lang="en-US" sz="2400" b="1" dirty="0" smtClean="0">
              <a:latin typeface="+mn-lt"/>
            </a:endParaRPr>
          </a:p>
          <a:p>
            <a:pPr algn="ctr"/>
            <a:endParaRPr lang="en-US" sz="2400" b="1" dirty="0" smtClean="0">
              <a:latin typeface="+mn-lt"/>
            </a:endParaRPr>
          </a:p>
          <a:p>
            <a:pPr algn="ctr"/>
            <a:r>
              <a:rPr lang="en-US" sz="2400" b="1" dirty="0" smtClean="0">
                <a:latin typeface="+mn-lt"/>
              </a:rPr>
              <a:t>Date: </a:t>
            </a:r>
            <a:r>
              <a:rPr lang="en-US" sz="2400" dirty="0" smtClean="0">
                <a:latin typeface="+mn-lt"/>
              </a:rPr>
              <a:t>26</a:t>
            </a:r>
            <a:r>
              <a:rPr lang="en-US" sz="2400" baseline="30000" dirty="0" smtClean="0">
                <a:latin typeface="+mn-lt"/>
              </a:rPr>
              <a:t>th</a:t>
            </a:r>
            <a:r>
              <a:rPr lang="en-US" sz="2400" dirty="0" smtClean="0">
                <a:latin typeface="+mn-lt"/>
              </a:rPr>
              <a:t> October 2015</a:t>
            </a:r>
            <a:endParaRPr lang="en-US" sz="24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9124" y="4648199"/>
            <a:ext cx="34194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2200" b="1" dirty="0" smtClean="0"/>
          </a:p>
          <a:p>
            <a:pPr algn="r"/>
            <a:endParaRPr lang="en-US" sz="2200" b="1" dirty="0" smtClean="0"/>
          </a:p>
          <a:p>
            <a:pPr algn="r"/>
            <a:endParaRPr lang="en-US" sz="2200" b="1" dirty="0" smtClean="0"/>
          </a:p>
          <a:p>
            <a:pPr algn="r"/>
            <a:r>
              <a:rPr lang="en-US" sz="2200" b="1" dirty="0" smtClean="0"/>
              <a:t>Venue: Gold Crest Hotel</a:t>
            </a:r>
            <a:endParaRPr lang="en-US" sz="2200" b="1" dirty="0"/>
          </a:p>
        </p:txBody>
      </p:sp>
      <p:pic>
        <p:nvPicPr>
          <p:cNvPr id="5" name="Picture 2" descr="http://motors.mega.mu/cdn/media/news/4d5a579ea9c46245a8a0fb260f3ff262_X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22" y="1571612"/>
            <a:ext cx="5572164" cy="241460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Coping with Torrential Rain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ZA" dirty="0" smtClean="0"/>
              <a:t>On the issue of torrential rain warning , programme of work for the day is cancelled.</a:t>
            </a:r>
          </a:p>
          <a:p>
            <a:r>
              <a:rPr lang="en-ZA" dirty="0" smtClean="0"/>
              <a:t>SRTIs and RTIs should call immediately on bus stands or stations of their respective zone.</a:t>
            </a:r>
          </a:p>
          <a:p>
            <a:r>
              <a:rPr lang="en-ZA" dirty="0" smtClean="0"/>
              <a:t>Continuous monitoring of the situation.</a:t>
            </a:r>
          </a:p>
          <a:p>
            <a:r>
              <a:rPr lang="en-ZA" dirty="0" smtClean="0"/>
              <a:t>Reporting of the prevailing situation to the Principal Road Transport Inspectors.</a:t>
            </a:r>
          </a:p>
          <a:p>
            <a:r>
              <a:rPr lang="en-ZA" dirty="0" smtClean="0"/>
              <a:t>Communicate information to CRTI rep. NDRRMC </a:t>
            </a:r>
            <a:endParaRPr lang="en-ZA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14348" y="1214422"/>
            <a:ext cx="7772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Coping with Cyclone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ZA" b="1" i="1" dirty="0" smtClean="0"/>
              <a:t>Issue of Cyclone warning class II</a:t>
            </a:r>
          </a:p>
          <a:p>
            <a:r>
              <a:rPr lang="en-ZA" dirty="0" smtClean="0"/>
              <a:t>Classes at schools dismissed.</a:t>
            </a:r>
          </a:p>
          <a:p>
            <a:r>
              <a:rPr lang="en-ZA" dirty="0" smtClean="0"/>
              <a:t>SRTIs an RTIs to liaise with bus operators for provision of dedicated school buses.</a:t>
            </a:r>
          </a:p>
          <a:p>
            <a:r>
              <a:rPr lang="en-ZA" dirty="0" smtClean="0"/>
              <a:t>Monitor and ensure that maximum number of buses are available on bus stations.</a:t>
            </a:r>
          </a:p>
          <a:p>
            <a:endParaRPr lang="en-ZA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14348" y="1214422"/>
            <a:ext cx="7772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Coping with Cyclone cont….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ZA" b="1" i="1" dirty="0" smtClean="0"/>
              <a:t>Issue of Cyclone warning class III</a:t>
            </a:r>
          </a:p>
          <a:p>
            <a:r>
              <a:rPr lang="en-ZA" dirty="0" smtClean="0"/>
              <a:t>SRTIs and RTIs to take stock of transport situation prevailing along all routes at bus stations falling under their responsibility.</a:t>
            </a:r>
          </a:p>
          <a:p>
            <a:r>
              <a:rPr lang="en-ZA" dirty="0" smtClean="0"/>
              <a:t>To liaise with bus operators for the provision of  maximum number of buses at major bus stations.</a:t>
            </a:r>
          </a:p>
          <a:p>
            <a:r>
              <a:rPr lang="en-ZA" dirty="0" smtClean="0"/>
              <a:t>To report the situation on a regular basis to Principal Road Transport Inspectors.</a:t>
            </a:r>
            <a:endParaRPr lang="en-ZA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14348" y="1214422"/>
            <a:ext cx="7772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730476"/>
          </a:xfrm>
        </p:spPr>
        <p:txBody>
          <a:bodyPr>
            <a:noAutofit/>
          </a:bodyPr>
          <a:lstStyle/>
          <a:p>
            <a:r>
              <a:rPr lang="en-ZA" b="1" dirty="0" smtClean="0"/>
              <a:t>Reporting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2985"/>
            <a:ext cx="8077200" cy="4750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ZA" b="1" i="1" dirty="0" smtClean="0"/>
              <a:t>On removal of warning (any day):-</a:t>
            </a:r>
          </a:p>
          <a:p>
            <a:r>
              <a:rPr lang="en-ZA" dirty="0" smtClean="0"/>
              <a:t>Take stock on state of roads, flooding, fallen down trees or any other obstruction.</a:t>
            </a:r>
          </a:p>
          <a:p>
            <a:r>
              <a:rPr lang="en-ZA" dirty="0" smtClean="0"/>
              <a:t>Any damage caused to </a:t>
            </a:r>
            <a:r>
              <a:rPr lang="en-ZA" dirty="0" smtClean="0"/>
              <a:t>buses</a:t>
            </a:r>
            <a:r>
              <a:rPr lang="en-ZA" dirty="0" smtClean="0"/>
              <a:t>, bus stations, shelters, etc.</a:t>
            </a:r>
          </a:p>
          <a:p>
            <a:r>
              <a:rPr lang="en-ZA" dirty="0" smtClean="0"/>
              <a:t>Monitor bus services.</a:t>
            </a:r>
          </a:p>
          <a:p>
            <a:endParaRPr lang="en-ZA" dirty="0" smtClean="0"/>
          </a:p>
          <a:p>
            <a:endParaRPr lang="en-ZA" i="1" dirty="0" smtClean="0"/>
          </a:p>
          <a:p>
            <a:endParaRPr lang="en-ZA" i="1" dirty="0" smtClean="0"/>
          </a:p>
          <a:p>
            <a:endParaRPr lang="en-ZA" i="1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42910" y="928670"/>
            <a:ext cx="7772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ZA" b="1" dirty="0" smtClean="0"/>
              <a:t>Reporting cont….</a:t>
            </a:r>
            <a:r>
              <a:rPr lang="en-US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b="1" dirty="0">
                <a:solidFill>
                  <a:prstClr val="black"/>
                </a:solidFill>
                <a:ea typeface="+mn-ea"/>
                <a:cs typeface="+mn-cs"/>
              </a:rPr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2984"/>
            <a:ext cx="8077200" cy="5500725"/>
          </a:xfrm>
        </p:spPr>
        <p:txBody>
          <a:bodyPr>
            <a:normAutofit fontScale="92500" lnSpcReduction="10000"/>
          </a:bodyPr>
          <a:lstStyle/>
          <a:p>
            <a:r>
              <a:rPr lang="en-ZA" dirty="0" smtClean="0"/>
              <a:t>SRTIs an RTIs should call to their respective sites of work within one hour.</a:t>
            </a:r>
          </a:p>
          <a:p>
            <a:r>
              <a:rPr lang="en-ZA" dirty="0" smtClean="0"/>
              <a:t>Monitor the transport situation for at least three hours.</a:t>
            </a:r>
          </a:p>
          <a:p>
            <a:r>
              <a:rPr lang="en-ZA" dirty="0" smtClean="0"/>
              <a:t>For any changes in routes the SRTIs an RTIs should consult the senior officer.</a:t>
            </a:r>
          </a:p>
          <a:p>
            <a:r>
              <a:rPr lang="en-ZA" dirty="0" smtClean="0"/>
              <a:t>In case of warning removed after 17h00 monitoring to be done from 6h00 the very next day.</a:t>
            </a:r>
          </a:p>
          <a:p>
            <a:r>
              <a:rPr lang="en-ZA" dirty="0" smtClean="0"/>
              <a:t>RTIs should remain at post until transport situation is back to normal.</a:t>
            </a:r>
          </a:p>
          <a:p>
            <a:r>
              <a:rPr lang="en-ZA" dirty="0" smtClean="0"/>
              <a:t>SRTIs to report on the situation to PRTIs.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85786" y="928670"/>
            <a:ext cx="7772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7061185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733800" y="3048000"/>
            <a:ext cx="4343400" cy="13620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Thank You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529862" y="838200"/>
            <a:ext cx="3042138" cy="30578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  <p:sp>
        <p:nvSpPr>
          <p:cNvPr id="6" name="Snip Diagonal Corner Rectangle 5"/>
          <p:cNvSpPr/>
          <p:nvPr/>
        </p:nvSpPr>
        <p:spPr>
          <a:xfrm>
            <a:off x="3214678" y="4929198"/>
            <a:ext cx="5705476" cy="1354422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Mr. Rajen Gungabissoon</a:t>
            </a:r>
          </a:p>
          <a:p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Chief Road Transport Inspector</a:t>
            </a:r>
            <a:endParaRPr lang="en-GB" sz="32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71538" y="4191000"/>
            <a:ext cx="2143140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Presented by: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00600" y="2533779"/>
            <a:ext cx="3711465" cy="971421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r>
              <a:rPr lang="en-US" sz="7200" dirty="0" smtClean="0">
                <a:latin typeface="Andalus" pitchFamily="18" charset="-78"/>
                <a:cs typeface="Andalus" pitchFamily="18" charset="-78"/>
              </a:rPr>
              <a:t>Welcome</a:t>
            </a:r>
            <a:endParaRPr lang="en-US" sz="7200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1934" y="0"/>
            <a:ext cx="7765662" cy="16476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Coping with hazards that affect day to day operations and activities</a:t>
            </a:r>
            <a:endParaRPr lang="en-US" b="1" dirty="0"/>
          </a:p>
        </p:txBody>
      </p:sp>
      <p:pic>
        <p:nvPicPr>
          <p:cNvPr id="1026" name="Picture 2" descr="C:\Users\Vandana\Downloads\images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428736"/>
            <a:ext cx="4071966" cy="2714620"/>
          </a:xfrm>
          <a:prstGeom prst="rect">
            <a:avLst/>
          </a:prstGeom>
          <a:noFill/>
        </p:spPr>
      </p:pic>
      <p:pic>
        <p:nvPicPr>
          <p:cNvPr id="1027" name="Picture 3" descr="C:\Users\Vandana\Downloads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071918"/>
            <a:ext cx="4286248" cy="2786082"/>
          </a:xfrm>
          <a:prstGeom prst="rect">
            <a:avLst/>
          </a:prstGeom>
          <a:noFill/>
        </p:spPr>
      </p:pic>
      <p:pic>
        <p:nvPicPr>
          <p:cNvPr id="19458" name="Picture 2" descr="http://nta.govmu.org/English/PublishingImages/nta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4143380"/>
            <a:ext cx="4048108" cy="2428892"/>
          </a:xfrm>
          <a:prstGeom prst="rect">
            <a:avLst/>
          </a:prstGeom>
          <a:noFill/>
        </p:spPr>
      </p:pic>
      <p:pic>
        <p:nvPicPr>
          <p:cNvPr id="19460" name="Picture 4" descr="https://encrypted-tbn1.gstatic.com/images?q=tbn:ANd9GcTPQC3C8koupP1RyzInoL0D6mHEczfuQwE7AEzKB2hzCSm2hk-gj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1428736"/>
            <a:ext cx="4286280" cy="26812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8077200" cy="1143000"/>
          </a:xfrm>
        </p:spPr>
        <p:txBody>
          <a:bodyPr/>
          <a:lstStyle/>
          <a:p>
            <a:r>
              <a:rPr lang="en-US" b="1" dirty="0" smtClean="0"/>
              <a:t>Agenda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46002" y="1524000"/>
            <a:ext cx="6112014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3600" dirty="0" smtClean="0"/>
              <a:t>Introduction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3600" dirty="0" smtClean="0"/>
              <a:t>Services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3600" dirty="0" smtClean="0"/>
              <a:t>Inspectorate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3600" dirty="0" smtClean="0"/>
              <a:t>Coping with hazards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1295400"/>
            <a:ext cx="7772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900" b="1" dirty="0" smtClean="0"/>
              <a:t>Introduction</a:t>
            </a:r>
            <a:endParaRPr lang="en-US" sz="49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1928802"/>
            <a:ext cx="8077200" cy="35004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The National Transport Authority (NTA) is a Department under the aegis of the Ministry of Public Infrastructure and Land </a:t>
            </a:r>
            <a:r>
              <a:rPr lang="en-US" dirty="0" err="1" smtClean="0"/>
              <a:t>Transport.It</a:t>
            </a:r>
            <a:r>
              <a:rPr lang="en-US" dirty="0" smtClean="0"/>
              <a:t> </a:t>
            </a:r>
            <a:r>
              <a:rPr lang="en-US" dirty="0" smtClean="0"/>
              <a:t>has as main responsibility the regulation and control of road transport in Mauritius and </a:t>
            </a:r>
            <a:r>
              <a:rPr lang="en-US" dirty="0" err="1" smtClean="0"/>
              <a:t>Rodrigues</a:t>
            </a:r>
            <a:r>
              <a:rPr lang="en-US" dirty="0" smtClean="0"/>
              <a:t>.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14348" y="1428736"/>
            <a:ext cx="7772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1131667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Introduction cont….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Vision</a:t>
            </a:r>
          </a:p>
          <a:p>
            <a:r>
              <a:rPr lang="en-ZA" dirty="0" smtClean="0"/>
              <a:t>Mission </a:t>
            </a:r>
          </a:p>
          <a:p>
            <a:r>
              <a:rPr lang="en-ZA" dirty="0" smtClean="0"/>
              <a:t>Objectives</a:t>
            </a:r>
          </a:p>
          <a:p>
            <a:r>
              <a:rPr lang="en-ZA" dirty="0" smtClean="0"/>
              <a:t>Profile</a:t>
            </a:r>
            <a:endParaRPr lang="en-ZA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80772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SERVICES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1371601"/>
            <a:ext cx="80772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Registration and Licensing of motor vehicles.</a:t>
            </a:r>
          </a:p>
          <a:p>
            <a:r>
              <a:rPr lang="en-US" dirty="0" smtClean="0"/>
              <a:t>Licensing of public services vehicles, goods vehicles and petrol service stations.</a:t>
            </a:r>
          </a:p>
          <a:p>
            <a:r>
              <a:rPr lang="en-US" dirty="0" smtClean="0"/>
              <a:t>Collection of Road Tax and other license fee.</a:t>
            </a:r>
          </a:p>
          <a:p>
            <a:r>
              <a:rPr lang="en-US" dirty="0" smtClean="0"/>
              <a:t>Vehicle examination.</a:t>
            </a:r>
          </a:p>
          <a:p>
            <a:r>
              <a:rPr lang="en-US" dirty="0" smtClean="0"/>
              <a:t>Licensing of bus conductors.</a:t>
            </a:r>
          </a:p>
          <a:p>
            <a:r>
              <a:rPr lang="en-US" dirty="0" smtClean="0"/>
              <a:t>Enforcement of road transport legislation and monitoring of public transport.</a:t>
            </a:r>
          </a:p>
          <a:p>
            <a:r>
              <a:rPr lang="en-US" dirty="0" smtClean="0"/>
              <a:t>Enforcement of parking regulation.</a:t>
            </a:r>
          </a:p>
          <a:p>
            <a:r>
              <a:rPr lang="en-US" dirty="0" smtClean="0"/>
              <a:t>Keeping statistics of motor vehicles.</a:t>
            </a:r>
          </a:p>
          <a:p>
            <a:r>
              <a:rPr lang="en-US" dirty="0" smtClean="0"/>
              <a:t>Planning of new transport services.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14348" y="1214422"/>
            <a:ext cx="7772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605493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smtClean="0"/>
              <a:t>INSPECTORATE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i="1" dirty="0" smtClean="0"/>
              <a:t>Roles and Responsibilities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Enforcement of the relevant provisions of the Road Traffic Act and Road Traffic Regulations.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Monitoring of bus services and dedicated school services.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Attending to complaints.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Examining requests for new transport facilities.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14400" y="1295400"/>
            <a:ext cx="7772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1304895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b="1" dirty="0" smtClean="0">
                <a:solidFill>
                  <a:prstClr val="black"/>
                </a:solidFill>
                <a:ea typeface="+mn-ea"/>
                <a:cs typeface="+mn-cs"/>
              </a:rPr>
              <a:t>Coping with hazards</a:t>
            </a:r>
            <a:r>
              <a:rPr lang="en-US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dirty="0">
                <a:solidFill>
                  <a:prstClr val="black"/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b="1" i="1" dirty="0" smtClean="0"/>
              <a:t>Hazards:-</a:t>
            </a:r>
          </a:p>
          <a:p>
            <a:r>
              <a:rPr lang="en-US" dirty="0" smtClean="0"/>
              <a:t>Torrential rain</a:t>
            </a:r>
          </a:p>
          <a:p>
            <a:r>
              <a:rPr lang="en-US" dirty="0" smtClean="0"/>
              <a:t>Cyclone</a:t>
            </a:r>
          </a:p>
          <a:p>
            <a:r>
              <a:rPr lang="en-US" dirty="0" smtClean="0"/>
              <a:t>Other natural disasters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14348" y="1142984"/>
            <a:ext cx="7772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Vandana\Desktop\MariutusFlashFLood34012013_zps1851182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000504"/>
            <a:ext cx="4252902" cy="2714644"/>
          </a:xfrm>
          <a:prstGeom prst="rect">
            <a:avLst/>
          </a:prstGeom>
          <a:noFill/>
        </p:spPr>
      </p:pic>
      <p:pic>
        <p:nvPicPr>
          <p:cNvPr id="1028" name="Picture 4" descr="http://news.islandcrisis.net/wp-content/uploads/2014/03/Cyclone_Nargis_-Myanmar-3May2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000504"/>
            <a:ext cx="4000496" cy="2714644"/>
          </a:xfrm>
          <a:prstGeom prst="rect">
            <a:avLst/>
          </a:prstGeom>
          <a:noFill/>
        </p:spPr>
      </p:pic>
      <p:pic>
        <p:nvPicPr>
          <p:cNvPr id="1030" name="Picture 6" descr="https://encrypted-tbn2.gstatic.com/images?q=tbn:ANd9GcS0yLzMWxM6yT3a4hYy0ikLaSuxrhPAG8eWZi-4gtIaCJnTUgHiK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5" y="1571612"/>
            <a:ext cx="4000496" cy="2428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6084212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heme/theme1.xml><?xml version="1.0" encoding="utf-8"?>
<a:theme xmlns:a="http://schemas.openxmlformats.org/drawingml/2006/main" name="Training New Employe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 New Employees.potx</Template>
  <TotalTime>0</TotalTime>
  <Words>705</Words>
  <Application>Microsoft Office PowerPoint</Application>
  <PresentationFormat>On-screen Show (4:3)</PresentationFormat>
  <Paragraphs>105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Training New Employees</vt:lpstr>
      <vt:lpstr>  NATIONAL TRANSPORT AUTHORITY</vt:lpstr>
      <vt:lpstr>Slide 2</vt:lpstr>
      <vt:lpstr>Coping with hazards that affect day to day operations and activities</vt:lpstr>
      <vt:lpstr>Agenda</vt:lpstr>
      <vt:lpstr> Introduction</vt:lpstr>
      <vt:lpstr>Introduction cont….</vt:lpstr>
      <vt:lpstr>SERVICES</vt:lpstr>
      <vt:lpstr>INSPECTORATE</vt:lpstr>
      <vt:lpstr> Coping with hazards </vt:lpstr>
      <vt:lpstr>Coping with Torrential Rain</vt:lpstr>
      <vt:lpstr>Coping with Cyclone</vt:lpstr>
      <vt:lpstr>Coping with Cyclone cont….</vt:lpstr>
      <vt:lpstr>Reporting</vt:lpstr>
      <vt:lpstr>Reporting cont…. 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2010-02-01T21:33:28Z</dcterms:created>
  <dcterms:modified xsi:type="dcterms:W3CDTF">2015-10-25T18:22:46Z</dcterms:modified>
</cp:coreProperties>
</file>