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581" r:id="rId2"/>
    <p:sldId id="578" r:id="rId3"/>
    <p:sldId id="580" r:id="rId4"/>
    <p:sldId id="582" r:id="rId5"/>
    <p:sldId id="584" r:id="rId6"/>
    <p:sldId id="583" r:id="rId7"/>
  </p:sldIdLst>
  <p:sldSz cx="12601575" cy="6859588"/>
  <p:notesSz cx="9144000" cy="6858000"/>
  <p:defaultTextStyle>
    <a:defPPr>
      <a:defRPr lang="es-VE"/>
    </a:defPPr>
    <a:lvl1pPr marL="0" algn="l" defTabSz="1082650" rtl="0" eaLnBrk="1" latinLnBrk="0" hangingPunct="1">
      <a:defRPr sz="2100" kern="1200">
        <a:solidFill>
          <a:schemeClr val="tx1"/>
        </a:solidFill>
        <a:latin typeface="+mn-lt"/>
        <a:ea typeface="+mn-ea"/>
        <a:cs typeface="+mn-cs"/>
      </a:defRPr>
    </a:lvl1pPr>
    <a:lvl2pPr marL="541325" algn="l" defTabSz="1082650" rtl="0" eaLnBrk="1" latinLnBrk="0" hangingPunct="1">
      <a:defRPr sz="2100" kern="1200">
        <a:solidFill>
          <a:schemeClr val="tx1"/>
        </a:solidFill>
        <a:latin typeface="+mn-lt"/>
        <a:ea typeface="+mn-ea"/>
        <a:cs typeface="+mn-cs"/>
      </a:defRPr>
    </a:lvl2pPr>
    <a:lvl3pPr marL="1082650" algn="l" defTabSz="1082650" rtl="0" eaLnBrk="1" latinLnBrk="0" hangingPunct="1">
      <a:defRPr sz="2100" kern="1200">
        <a:solidFill>
          <a:schemeClr val="tx1"/>
        </a:solidFill>
        <a:latin typeface="+mn-lt"/>
        <a:ea typeface="+mn-ea"/>
        <a:cs typeface="+mn-cs"/>
      </a:defRPr>
    </a:lvl3pPr>
    <a:lvl4pPr marL="1623974" algn="l" defTabSz="1082650" rtl="0" eaLnBrk="1" latinLnBrk="0" hangingPunct="1">
      <a:defRPr sz="2100" kern="1200">
        <a:solidFill>
          <a:schemeClr val="tx1"/>
        </a:solidFill>
        <a:latin typeface="+mn-lt"/>
        <a:ea typeface="+mn-ea"/>
        <a:cs typeface="+mn-cs"/>
      </a:defRPr>
    </a:lvl4pPr>
    <a:lvl5pPr marL="2165299" algn="l" defTabSz="1082650" rtl="0" eaLnBrk="1" latinLnBrk="0" hangingPunct="1">
      <a:defRPr sz="2100" kern="1200">
        <a:solidFill>
          <a:schemeClr val="tx1"/>
        </a:solidFill>
        <a:latin typeface="+mn-lt"/>
        <a:ea typeface="+mn-ea"/>
        <a:cs typeface="+mn-cs"/>
      </a:defRPr>
    </a:lvl5pPr>
    <a:lvl6pPr marL="2706624" algn="l" defTabSz="1082650" rtl="0" eaLnBrk="1" latinLnBrk="0" hangingPunct="1">
      <a:defRPr sz="2100" kern="1200">
        <a:solidFill>
          <a:schemeClr val="tx1"/>
        </a:solidFill>
        <a:latin typeface="+mn-lt"/>
        <a:ea typeface="+mn-ea"/>
        <a:cs typeface="+mn-cs"/>
      </a:defRPr>
    </a:lvl6pPr>
    <a:lvl7pPr marL="3247949" algn="l" defTabSz="1082650" rtl="0" eaLnBrk="1" latinLnBrk="0" hangingPunct="1">
      <a:defRPr sz="2100" kern="1200">
        <a:solidFill>
          <a:schemeClr val="tx1"/>
        </a:solidFill>
        <a:latin typeface="+mn-lt"/>
        <a:ea typeface="+mn-ea"/>
        <a:cs typeface="+mn-cs"/>
      </a:defRPr>
    </a:lvl7pPr>
    <a:lvl8pPr marL="3789274" algn="l" defTabSz="1082650" rtl="0" eaLnBrk="1" latinLnBrk="0" hangingPunct="1">
      <a:defRPr sz="2100" kern="1200">
        <a:solidFill>
          <a:schemeClr val="tx1"/>
        </a:solidFill>
        <a:latin typeface="+mn-lt"/>
        <a:ea typeface="+mn-ea"/>
        <a:cs typeface="+mn-cs"/>
      </a:defRPr>
    </a:lvl8pPr>
    <a:lvl9pPr marL="4330598" algn="l" defTabSz="1082650" rtl="0" eaLnBrk="1" latinLnBrk="0" hangingPunct="1">
      <a:defRPr sz="21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1">
          <p15:clr>
            <a:srgbClr val="A4A3A4"/>
          </p15:clr>
        </p15:guide>
        <p15:guide id="2" pos="36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FFF99"/>
    <a:srgbClr val="FFCC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4" d="100"/>
          <a:sy n="64" d="100"/>
        </p:scale>
        <p:origin x="-654" y="-948"/>
      </p:cViewPr>
      <p:guideLst>
        <p:guide orient="horz" pos="2161"/>
        <p:guide pos="3969"/>
      </p:guideLst>
    </p:cSldViewPr>
  </p:slideViewPr>
  <p:notesTextViewPr>
    <p:cViewPr>
      <p:scale>
        <a:sx n="3" d="2"/>
        <a:sy n="3" d="2"/>
      </p:scale>
      <p:origin x="0" y="0"/>
    </p:cViewPr>
  </p:notesTextViewPr>
  <p:sorterViewPr>
    <p:cViewPr>
      <p:scale>
        <a:sx n="46" d="100"/>
        <a:sy n="4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s-VE"/>
          </a:p>
        </p:txBody>
      </p:sp>
      <p:sp>
        <p:nvSpPr>
          <p:cNvPr id="3" name="2 Marcador de fecha"/>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47B3AAE4-0A1C-4025-82EB-121BD7214D7C}" type="datetimeFigureOut">
              <a:rPr lang="es-VE" smtClean="0"/>
              <a:pPr/>
              <a:t>04/09/2018</a:t>
            </a:fld>
            <a:endParaRPr lang="es-VE"/>
          </a:p>
        </p:txBody>
      </p:sp>
      <p:sp>
        <p:nvSpPr>
          <p:cNvPr id="4" name="3 Marcador de imagen de diapositiva"/>
          <p:cNvSpPr>
            <a:spLocks noGrp="1" noRot="1" noChangeAspect="1"/>
          </p:cNvSpPr>
          <p:nvPr>
            <p:ph type="sldImg" idx="2"/>
          </p:nvPr>
        </p:nvSpPr>
        <p:spPr>
          <a:xfrm>
            <a:off x="2209800" y="514350"/>
            <a:ext cx="4724400" cy="2571750"/>
          </a:xfrm>
          <a:prstGeom prst="rect">
            <a:avLst/>
          </a:prstGeom>
          <a:noFill/>
          <a:ln w="12700">
            <a:solidFill>
              <a:prstClr val="black"/>
            </a:solidFill>
          </a:ln>
        </p:spPr>
        <p:txBody>
          <a:bodyPr vert="horz" lIns="91440" tIns="45720" rIns="91440" bIns="45720" rtlCol="0" anchor="ctr"/>
          <a:lstStyle/>
          <a:p>
            <a:endParaRPr lang="es-VE"/>
          </a:p>
        </p:txBody>
      </p:sp>
      <p:sp>
        <p:nvSpPr>
          <p:cNvPr id="5" name="4 Marcador de notas"/>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6" name="5 Marcador de pie de página"/>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s-VE"/>
          </a:p>
        </p:txBody>
      </p:sp>
      <p:sp>
        <p:nvSpPr>
          <p:cNvPr id="7" name="6 Marcador de número de diapositiva"/>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5D3BCE90-D53A-4061-86C5-67ABE283B777}" type="slidenum">
              <a:rPr lang="es-VE" smtClean="0"/>
              <a:pPr/>
              <a:t>‹Nº›</a:t>
            </a:fld>
            <a:endParaRPr lang="es-VE"/>
          </a:p>
        </p:txBody>
      </p:sp>
    </p:spTree>
    <p:extLst>
      <p:ext uri="{BB962C8B-B14F-4D97-AF65-F5344CB8AC3E}">
        <p14:creationId xmlns:p14="http://schemas.microsoft.com/office/powerpoint/2010/main" val="4178574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45119" y="2130919"/>
            <a:ext cx="10711339" cy="1470366"/>
          </a:xfrm>
        </p:spPr>
        <p:txBody>
          <a:bodyPr/>
          <a:lstStyle/>
          <a:p>
            <a:r>
              <a:rPr lang="es-ES" smtClean="0"/>
              <a:t>Haga clic para modificar el estilo de título del patrón</a:t>
            </a:r>
            <a:endParaRPr lang="es-VE"/>
          </a:p>
        </p:txBody>
      </p:sp>
      <p:sp>
        <p:nvSpPr>
          <p:cNvPr id="3" name="2 Subtítulo"/>
          <p:cNvSpPr>
            <a:spLocks noGrp="1"/>
          </p:cNvSpPr>
          <p:nvPr>
            <p:ph type="subTitle" idx="1"/>
          </p:nvPr>
        </p:nvSpPr>
        <p:spPr>
          <a:xfrm>
            <a:off x="1890238" y="3887100"/>
            <a:ext cx="8821103" cy="1753006"/>
          </a:xfrm>
        </p:spPr>
        <p:txBody>
          <a:bodyPr/>
          <a:lstStyle>
            <a:lvl1pPr marL="0" indent="0" algn="ctr">
              <a:buNone/>
              <a:defRPr>
                <a:solidFill>
                  <a:schemeClr val="tx1">
                    <a:tint val="75000"/>
                  </a:schemeClr>
                </a:solidFill>
              </a:defRPr>
            </a:lvl1pPr>
            <a:lvl2pPr marL="541325" indent="0" algn="ctr">
              <a:buNone/>
              <a:defRPr>
                <a:solidFill>
                  <a:schemeClr val="tx1">
                    <a:tint val="75000"/>
                  </a:schemeClr>
                </a:solidFill>
              </a:defRPr>
            </a:lvl2pPr>
            <a:lvl3pPr marL="1082650" indent="0" algn="ctr">
              <a:buNone/>
              <a:defRPr>
                <a:solidFill>
                  <a:schemeClr val="tx1">
                    <a:tint val="75000"/>
                  </a:schemeClr>
                </a:solidFill>
              </a:defRPr>
            </a:lvl3pPr>
            <a:lvl4pPr marL="1623974" indent="0" algn="ctr">
              <a:buNone/>
              <a:defRPr>
                <a:solidFill>
                  <a:schemeClr val="tx1">
                    <a:tint val="75000"/>
                  </a:schemeClr>
                </a:solidFill>
              </a:defRPr>
            </a:lvl4pPr>
            <a:lvl5pPr marL="2165299" indent="0" algn="ctr">
              <a:buNone/>
              <a:defRPr>
                <a:solidFill>
                  <a:schemeClr val="tx1">
                    <a:tint val="75000"/>
                  </a:schemeClr>
                </a:solidFill>
              </a:defRPr>
            </a:lvl5pPr>
            <a:lvl6pPr marL="2706624" indent="0" algn="ctr">
              <a:buNone/>
              <a:defRPr>
                <a:solidFill>
                  <a:schemeClr val="tx1">
                    <a:tint val="75000"/>
                  </a:schemeClr>
                </a:solidFill>
              </a:defRPr>
            </a:lvl6pPr>
            <a:lvl7pPr marL="3247949" indent="0" algn="ctr">
              <a:buNone/>
              <a:defRPr>
                <a:solidFill>
                  <a:schemeClr val="tx1">
                    <a:tint val="75000"/>
                  </a:schemeClr>
                </a:solidFill>
              </a:defRPr>
            </a:lvl7pPr>
            <a:lvl8pPr marL="3789274" indent="0" algn="ctr">
              <a:buNone/>
              <a:defRPr>
                <a:solidFill>
                  <a:schemeClr val="tx1">
                    <a:tint val="75000"/>
                  </a:schemeClr>
                </a:solidFill>
              </a:defRPr>
            </a:lvl8pPr>
            <a:lvl9pPr marL="4330598" indent="0" algn="ctr">
              <a:buNone/>
              <a:defRPr>
                <a:solidFill>
                  <a:schemeClr val="tx1">
                    <a:tint val="75000"/>
                  </a:schemeClr>
                </a:solidFill>
              </a:defRPr>
            </a:lvl9pPr>
          </a:lstStyle>
          <a:p>
            <a:r>
              <a:rPr lang="es-ES" smtClean="0"/>
              <a:t>Haga clic para modificar el estilo de subtítulo del patrón</a:t>
            </a:r>
            <a:endParaRPr lang="es-VE"/>
          </a:p>
        </p:txBody>
      </p:sp>
      <p:sp>
        <p:nvSpPr>
          <p:cNvPr id="4" name="3 Marcador de fecha"/>
          <p:cNvSpPr>
            <a:spLocks noGrp="1"/>
          </p:cNvSpPr>
          <p:nvPr>
            <p:ph type="dt" sz="half" idx="10"/>
          </p:nvPr>
        </p:nvSpPr>
        <p:spPr/>
        <p:txBody>
          <a:bodyPr/>
          <a:lstStyle/>
          <a:p>
            <a:fld id="{10C012F5-B993-47B6-9323-8B32AF15BF32}" type="datetimeFigureOut">
              <a:rPr lang="es-VE" smtClean="0"/>
              <a:pPr/>
              <a:t>04/09/2018</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081B5EE8-5559-4381-B9EC-82576C5E0431}" type="slidenum">
              <a:rPr lang="es-VE" smtClean="0"/>
              <a:pPr/>
              <a:t>‹Nº›</a:t>
            </a:fld>
            <a:endParaRPr lang="es-VE"/>
          </a:p>
        </p:txBody>
      </p:sp>
    </p:spTree>
    <p:extLst>
      <p:ext uri="{BB962C8B-B14F-4D97-AF65-F5344CB8AC3E}">
        <p14:creationId xmlns:p14="http://schemas.microsoft.com/office/powerpoint/2010/main" val="26121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10C012F5-B993-47B6-9323-8B32AF15BF32}" type="datetimeFigureOut">
              <a:rPr lang="es-VE" smtClean="0"/>
              <a:pPr/>
              <a:t>04/09/2018</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081B5EE8-5559-4381-B9EC-82576C5E0431}" type="slidenum">
              <a:rPr lang="es-VE" smtClean="0"/>
              <a:pPr/>
              <a:t>‹Nº›</a:t>
            </a:fld>
            <a:endParaRPr lang="es-VE"/>
          </a:p>
        </p:txBody>
      </p:sp>
    </p:spTree>
    <p:extLst>
      <p:ext uri="{BB962C8B-B14F-4D97-AF65-F5344CB8AC3E}">
        <p14:creationId xmlns:p14="http://schemas.microsoft.com/office/powerpoint/2010/main" val="482620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136143" y="274702"/>
            <a:ext cx="2835355" cy="5852880"/>
          </a:xfrm>
        </p:spPr>
        <p:txBody>
          <a:bodyPr vert="eaVert"/>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a:xfrm>
            <a:off x="630079" y="274702"/>
            <a:ext cx="8296037" cy="585288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10C012F5-B993-47B6-9323-8B32AF15BF32}" type="datetimeFigureOut">
              <a:rPr lang="es-VE" smtClean="0"/>
              <a:pPr/>
              <a:t>04/09/2018</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081B5EE8-5559-4381-B9EC-82576C5E0431}" type="slidenum">
              <a:rPr lang="es-VE" smtClean="0"/>
              <a:pPr/>
              <a:t>‹Nº›</a:t>
            </a:fld>
            <a:endParaRPr lang="es-VE"/>
          </a:p>
        </p:txBody>
      </p:sp>
    </p:spTree>
    <p:extLst>
      <p:ext uri="{BB962C8B-B14F-4D97-AF65-F5344CB8AC3E}">
        <p14:creationId xmlns:p14="http://schemas.microsoft.com/office/powerpoint/2010/main" val="1013276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10C012F5-B993-47B6-9323-8B32AF15BF32}" type="datetimeFigureOut">
              <a:rPr lang="es-VE" smtClean="0"/>
              <a:pPr/>
              <a:t>04/09/2018</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081B5EE8-5559-4381-B9EC-82576C5E0431}" type="slidenum">
              <a:rPr lang="es-VE" smtClean="0"/>
              <a:pPr/>
              <a:t>‹Nº›</a:t>
            </a:fld>
            <a:endParaRPr lang="es-VE"/>
          </a:p>
        </p:txBody>
      </p:sp>
    </p:spTree>
    <p:extLst>
      <p:ext uri="{BB962C8B-B14F-4D97-AF65-F5344CB8AC3E}">
        <p14:creationId xmlns:p14="http://schemas.microsoft.com/office/powerpoint/2010/main" val="3299742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95437" y="4407922"/>
            <a:ext cx="10711339" cy="1362391"/>
          </a:xfrm>
        </p:spPr>
        <p:txBody>
          <a:bodyPr anchor="t"/>
          <a:lstStyle>
            <a:lvl1pPr algn="l">
              <a:defRPr sz="4700" b="1" cap="all"/>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995437" y="2907387"/>
            <a:ext cx="10711339" cy="1500534"/>
          </a:xfrm>
        </p:spPr>
        <p:txBody>
          <a:bodyPr anchor="b"/>
          <a:lstStyle>
            <a:lvl1pPr marL="0" indent="0">
              <a:buNone/>
              <a:defRPr sz="2400">
                <a:solidFill>
                  <a:schemeClr val="tx1">
                    <a:tint val="75000"/>
                  </a:schemeClr>
                </a:solidFill>
              </a:defRPr>
            </a:lvl1pPr>
            <a:lvl2pPr marL="541325" indent="0">
              <a:buNone/>
              <a:defRPr sz="2100">
                <a:solidFill>
                  <a:schemeClr val="tx1">
                    <a:tint val="75000"/>
                  </a:schemeClr>
                </a:solidFill>
              </a:defRPr>
            </a:lvl2pPr>
            <a:lvl3pPr marL="1082650" indent="0">
              <a:buNone/>
              <a:defRPr sz="1900">
                <a:solidFill>
                  <a:schemeClr val="tx1">
                    <a:tint val="75000"/>
                  </a:schemeClr>
                </a:solidFill>
              </a:defRPr>
            </a:lvl3pPr>
            <a:lvl4pPr marL="1623974" indent="0">
              <a:buNone/>
              <a:defRPr sz="1700">
                <a:solidFill>
                  <a:schemeClr val="tx1">
                    <a:tint val="75000"/>
                  </a:schemeClr>
                </a:solidFill>
              </a:defRPr>
            </a:lvl4pPr>
            <a:lvl5pPr marL="2165299" indent="0">
              <a:buNone/>
              <a:defRPr sz="1700">
                <a:solidFill>
                  <a:schemeClr val="tx1">
                    <a:tint val="75000"/>
                  </a:schemeClr>
                </a:solidFill>
              </a:defRPr>
            </a:lvl5pPr>
            <a:lvl6pPr marL="2706624" indent="0">
              <a:buNone/>
              <a:defRPr sz="1700">
                <a:solidFill>
                  <a:schemeClr val="tx1">
                    <a:tint val="75000"/>
                  </a:schemeClr>
                </a:solidFill>
              </a:defRPr>
            </a:lvl6pPr>
            <a:lvl7pPr marL="3247949" indent="0">
              <a:buNone/>
              <a:defRPr sz="1700">
                <a:solidFill>
                  <a:schemeClr val="tx1">
                    <a:tint val="75000"/>
                  </a:schemeClr>
                </a:solidFill>
              </a:defRPr>
            </a:lvl7pPr>
            <a:lvl8pPr marL="3789274" indent="0">
              <a:buNone/>
              <a:defRPr sz="1700">
                <a:solidFill>
                  <a:schemeClr val="tx1">
                    <a:tint val="75000"/>
                  </a:schemeClr>
                </a:solidFill>
              </a:defRPr>
            </a:lvl8pPr>
            <a:lvl9pPr marL="4330598" indent="0">
              <a:buNone/>
              <a:defRPr sz="17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0C012F5-B993-47B6-9323-8B32AF15BF32}" type="datetimeFigureOut">
              <a:rPr lang="es-VE" smtClean="0"/>
              <a:pPr/>
              <a:t>04/09/2018</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081B5EE8-5559-4381-B9EC-82576C5E0431}" type="slidenum">
              <a:rPr lang="es-VE" smtClean="0"/>
              <a:pPr/>
              <a:t>‹Nº›</a:t>
            </a:fld>
            <a:endParaRPr lang="es-VE"/>
          </a:p>
        </p:txBody>
      </p:sp>
    </p:spTree>
    <p:extLst>
      <p:ext uri="{BB962C8B-B14F-4D97-AF65-F5344CB8AC3E}">
        <p14:creationId xmlns:p14="http://schemas.microsoft.com/office/powerpoint/2010/main" val="841283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sz="half" idx="1"/>
          </p:nvPr>
        </p:nvSpPr>
        <p:spPr>
          <a:xfrm>
            <a:off x="630080" y="1600571"/>
            <a:ext cx="5565696" cy="4527011"/>
          </a:xfrm>
        </p:spPr>
        <p:txBody>
          <a:bodyPr/>
          <a:lstStyle>
            <a:lvl1pPr>
              <a:defRPr sz="33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contenido"/>
          <p:cNvSpPr>
            <a:spLocks noGrp="1"/>
          </p:cNvSpPr>
          <p:nvPr>
            <p:ph sz="half" idx="2"/>
          </p:nvPr>
        </p:nvSpPr>
        <p:spPr>
          <a:xfrm>
            <a:off x="6405802" y="1600571"/>
            <a:ext cx="5565696" cy="4527011"/>
          </a:xfrm>
        </p:spPr>
        <p:txBody>
          <a:bodyPr/>
          <a:lstStyle>
            <a:lvl1pPr>
              <a:defRPr sz="33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fecha"/>
          <p:cNvSpPr>
            <a:spLocks noGrp="1"/>
          </p:cNvSpPr>
          <p:nvPr>
            <p:ph type="dt" sz="half" idx="10"/>
          </p:nvPr>
        </p:nvSpPr>
        <p:spPr/>
        <p:txBody>
          <a:bodyPr/>
          <a:lstStyle/>
          <a:p>
            <a:fld id="{10C012F5-B993-47B6-9323-8B32AF15BF32}" type="datetimeFigureOut">
              <a:rPr lang="es-VE" smtClean="0"/>
              <a:pPr/>
              <a:t>04/09/2018</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081B5EE8-5559-4381-B9EC-82576C5E0431}" type="slidenum">
              <a:rPr lang="es-VE" smtClean="0"/>
              <a:pPr/>
              <a:t>‹Nº›</a:t>
            </a:fld>
            <a:endParaRPr lang="es-VE"/>
          </a:p>
        </p:txBody>
      </p:sp>
    </p:spTree>
    <p:extLst>
      <p:ext uri="{BB962C8B-B14F-4D97-AF65-F5344CB8AC3E}">
        <p14:creationId xmlns:p14="http://schemas.microsoft.com/office/powerpoint/2010/main" val="1507740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630079" y="1535469"/>
            <a:ext cx="5567885" cy="639910"/>
          </a:xfrm>
        </p:spPr>
        <p:txBody>
          <a:bodyPr anchor="b"/>
          <a:lstStyle>
            <a:lvl1pPr marL="0" indent="0">
              <a:buNone/>
              <a:defRPr sz="2800" b="1"/>
            </a:lvl1pPr>
            <a:lvl2pPr marL="541325" indent="0">
              <a:buNone/>
              <a:defRPr sz="2400" b="1"/>
            </a:lvl2pPr>
            <a:lvl3pPr marL="1082650" indent="0">
              <a:buNone/>
              <a:defRPr sz="2100" b="1"/>
            </a:lvl3pPr>
            <a:lvl4pPr marL="1623974" indent="0">
              <a:buNone/>
              <a:defRPr sz="1900" b="1"/>
            </a:lvl4pPr>
            <a:lvl5pPr marL="2165299" indent="0">
              <a:buNone/>
              <a:defRPr sz="1900" b="1"/>
            </a:lvl5pPr>
            <a:lvl6pPr marL="2706624" indent="0">
              <a:buNone/>
              <a:defRPr sz="1900" b="1"/>
            </a:lvl6pPr>
            <a:lvl7pPr marL="3247949" indent="0">
              <a:buNone/>
              <a:defRPr sz="1900" b="1"/>
            </a:lvl7pPr>
            <a:lvl8pPr marL="3789274" indent="0">
              <a:buNone/>
              <a:defRPr sz="1900" b="1"/>
            </a:lvl8pPr>
            <a:lvl9pPr marL="4330598" indent="0">
              <a:buNone/>
              <a:defRPr sz="19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30079" y="2175380"/>
            <a:ext cx="5567885" cy="3952203"/>
          </a:xfrm>
        </p:spPr>
        <p:txBody>
          <a:bodyPr/>
          <a:lstStyle>
            <a:lvl1pPr>
              <a:defRPr sz="28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texto"/>
          <p:cNvSpPr>
            <a:spLocks noGrp="1"/>
          </p:cNvSpPr>
          <p:nvPr>
            <p:ph type="body" sz="quarter" idx="3"/>
          </p:nvPr>
        </p:nvSpPr>
        <p:spPr>
          <a:xfrm>
            <a:off x="6401427" y="1535469"/>
            <a:ext cx="5570071" cy="639910"/>
          </a:xfrm>
        </p:spPr>
        <p:txBody>
          <a:bodyPr anchor="b"/>
          <a:lstStyle>
            <a:lvl1pPr marL="0" indent="0">
              <a:buNone/>
              <a:defRPr sz="2800" b="1"/>
            </a:lvl1pPr>
            <a:lvl2pPr marL="541325" indent="0">
              <a:buNone/>
              <a:defRPr sz="2400" b="1"/>
            </a:lvl2pPr>
            <a:lvl3pPr marL="1082650" indent="0">
              <a:buNone/>
              <a:defRPr sz="2100" b="1"/>
            </a:lvl3pPr>
            <a:lvl4pPr marL="1623974" indent="0">
              <a:buNone/>
              <a:defRPr sz="1900" b="1"/>
            </a:lvl4pPr>
            <a:lvl5pPr marL="2165299" indent="0">
              <a:buNone/>
              <a:defRPr sz="1900" b="1"/>
            </a:lvl5pPr>
            <a:lvl6pPr marL="2706624" indent="0">
              <a:buNone/>
              <a:defRPr sz="1900" b="1"/>
            </a:lvl6pPr>
            <a:lvl7pPr marL="3247949" indent="0">
              <a:buNone/>
              <a:defRPr sz="1900" b="1"/>
            </a:lvl7pPr>
            <a:lvl8pPr marL="3789274" indent="0">
              <a:buNone/>
              <a:defRPr sz="1900" b="1"/>
            </a:lvl8pPr>
            <a:lvl9pPr marL="4330598" indent="0">
              <a:buNone/>
              <a:defRPr sz="19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401427" y="2175380"/>
            <a:ext cx="5570071" cy="3952203"/>
          </a:xfrm>
        </p:spPr>
        <p:txBody>
          <a:bodyPr/>
          <a:lstStyle>
            <a:lvl1pPr>
              <a:defRPr sz="28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7" name="6 Marcador de fecha"/>
          <p:cNvSpPr>
            <a:spLocks noGrp="1"/>
          </p:cNvSpPr>
          <p:nvPr>
            <p:ph type="dt" sz="half" idx="10"/>
          </p:nvPr>
        </p:nvSpPr>
        <p:spPr/>
        <p:txBody>
          <a:bodyPr/>
          <a:lstStyle/>
          <a:p>
            <a:fld id="{10C012F5-B993-47B6-9323-8B32AF15BF32}" type="datetimeFigureOut">
              <a:rPr lang="es-VE" smtClean="0"/>
              <a:pPr/>
              <a:t>04/09/2018</a:t>
            </a:fld>
            <a:endParaRPr lang="es-VE"/>
          </a:p>
        </p:txBody>
      </p:sp>
      <p:sp>
        <p:nvSpPr>
          <p:cNvPr id="8" name="7 Marcador de pie de página"/>
          <p:cNvSpPr>
            <a:spLocks noGrp="1"/>
          </p:cNvSpPr>
          <p:nvPr>
            <p:ph type="ftr" sz="quarter" idx="11"/>
          </p:nvPr>
        </p:nvSpPr>
        <p:spPr/>
        <p:txBody>
          <a:bodyPr/>
          <a:lstStyle/>
          <a:p>
            <a:endParaRPr lang="es-VE"/>
          </a:p>
        </p:txBody>
      </p:sp>
      <p:sp>
        <p:nvSpPr>
          <p:cNvPr id="9" name="8 Marcador de número de diapositiva"/>
          <p:cNvSpPr>
            <a:spLocks noGrp="1"/>
          </p:cNvSpPr>
          <p:nvPr>
            <p:ph type="sldNum" sz="quarter" idx="12"/>
          </p:nvPr>
        </p:nvSpPr>
        <p:spPr/>
        <p:txBody>
          <a:bodyPr/>
          <a:lstStyle/>
          <a:p>
            <a:fld id="{081B5EE8-5559-4381-B9EC-82576C5E0431}" type="slidenum">
              <a:rPr lang="es-VE" smtClean="0"/>
              <a:pPr/>
              <a:t>‹Nº›</a:t>
            </a:fld>
            <a:endParaRPr lang="es-VE"/>
          </a:p>
        </p:txBody>
      </p:sp>
    </p:spTree>
    <p:extLst>
      <p:ext uri="{BB962C8B-B14F-4D97-AF65-F5344CB8AC3E}">
        <p14:creationId xmlns:p14="http://schemas.microsoft.com/office/powerpoint/2010/main" val="183066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fecha"/>
          <p:cNvSpPr>
            <a:spLocks noGrp="1"/>
          </p:cNvSpPr>
          <p:nvPr>
            <p:ph type="dt" sz="half" idx="10"/>
          </p:nvPr>
        </p:nvSpPr>
        <p:spPr/>
        <p:txBody>
          <a:bodyPr/>
          <a:lstStyle/>
          <a:p>
            <a:fld id="{10C012F5-B993-47B6-9323-8B32AF15BF32}" type="datetimeFigureOut">
              <a:rPr lang="es-VE" smtClean="0"/>
              <a:pPr/>
              <a:t>04/09/2018</a:t>
            </a:fld>
            <a:endParaRPr lang="es-VE"/>
          </a:p>
        </p:txBody>
      </p:sp>
      <p:sp>
        <p:nvSpPr>
          <p:cNvPr id="4" name="3 Marcador de pie de página"/>
          <p:cNvSpPr>
            <a:spLocks noGrp="1"/>
          </p:cNvSpPr>
          <p:nvPr>
            <p:ph type="ftr" sz="quarter" idx="11"/>
          </p:nvPr>
        </p:nvSpPr>
        <p:spPr/>
        <p:txBody>
          <a:bodyPr/>
          <a:lstStyle/>
          <a:p>
            <a:endParaRPr lang="es-VE"/>
          </a:p>
        </p:txBody>
      </p:sp>
      <p:sp>
        <p:nvSpPr>
          <p:cNvPr id="5" name="4 Marcador de número de diapositiva"/>
          <p:cNvSpPr>
            <a:spLocks noGrp="1"/>
          </p:cNvSpPr>
          <p:nvPr>
            <p:ph type="sldNum" sz="quarter" idx="12"/>
          </p:nvPr>
        </p:nvSpPr>
        <p:spPr/>
        <p:txBody>
          <a:bodyPr/>
          <a:lstStyle/>
          <a:p>
            <a:fld id="{081B5EE8-5559-4381-B9EC-82576C5E0431}" type="slidenum">
              <a:rPr lang="es-VE" smtClean="0"/>
              <a:pPr/>
              <a:t>‹Nº›</a:t>
            </a:fld>
            <a:endParaRPr lang="es-VE"/>
          </a:p>
        </p:txBody>
      </p:sp>
    </p:spTree>
    <p:extLst>
      <p:ext uri="{BB962C8B-B14F-4D97-AF65-F5344CB8AC3E}">
        <p14:creationId xmlns:p14="http://schemas.microsoft.com/office/powerpoint/2010/main" val="274569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0C012F5-B993-47B6-9323-8B32AF15BF32}" type="datetimeFigureOut">
              <a:rPr lang="es-VE" smtClean="0"/>
              <a:pPr/>
              <a:t>04/09/2018</a:t>
            </a:fld>
            <a:endParaRPr lang="es-VE"/>
          </a:p>
        </p:txBody>
      </p:sp>
      <p:sp>
        <p:nvSpPr>
          <p:cNvPr id="3" name="2 Marcador de pie de página"/>
          <p:cNvSpPr>
            <a:spLocks noGrp="1"/>
          </p:cNvSpPr>
          <p:nvPr>
            <p:ph type="ftr" sz="quarter" idx="11"/>
          </p:nvPr>
        </p:nvSpPr>
        <p:spPr/>
        <p:txBody>
          <a:bodyPr/>
          <a:lstStyle/>
          <a:p>
            <a:endParaRPr lang="es-VE"/>
          </a:p>
        </p:txBody>
      </p:sp>
      <p:sp>
        <p:nvSpPr>
          <p:cNvPr id="4" name="3 Marcador de número de diapositiva"/>
          <p:cNvSpPr>
            <a:spLocks noGrp="1"/>
          </p:cNvSpPr>
          <p:nvPr>
            <p:ph type="sldNum" sz="quarter" idx="12"/>
          </p:nvPr>
        </p:nvSpPr>
        <p:spPr/>
        <p:txBody>
          <a:bodyPr/>
          <a:lstStyle/>
          <a:p>
            <a:fld id="{081B5EE8-5559-4381-B9EC-82576C5E0431}" type="slidenum">
              <a:rPr lang="es-VE" smtClean="0"/>
              <a:pPr/>
              <a:t>‹Nº›</a:t>
            </a:fld>
            <a:endParaRPr lang="es-VE"/>
          </a:p>
        </p:txBody>
      </p:sp>
    </p:spTree>
    <p:extLst>
      <p:ext uri="{BB962C8B-B14F-4D97-AF65-F5344CB8AC3E}">
        <p14:creationId xmlns:p14="http://schemas.microsoft.com/office/powerpoint/2010/main" val="3845939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30080" y="273115"/>
            <a:ext cx="4145831" cy="1162319"/>
          </a:xfrm>
        </p:spPr>
        <p:txBody>
          <a:bodyPr anchor="b"/>
          <a:lstStyle>
            <a:lvl1pPr algn="l">
              <a:defRPr sz="2400" b="1"/>
            </a:lvl1pPr>
          </a:lstStyle>
          <a:p>
            <a:r>
              <a:rPr lang="es-ES" smtClean="0"/>
              <a:t>Haga clic para modificar el estilo de título del patrón</a:t>
            </a:r>
            <a:endParaRPr lang="es-VE"/>
          </a:p>
        </p:txBody>
      </p:sp>
      <p:sp>
        <p:nvSpPr>
          <p:cNvPr id="3" name="2 Marcador de contenido"/>
          <p:cNvSpPr>
            <a:spLocks noGrp="1"/>
          </p:cNvSpPr>
          <p:nvPr>
            <p:ph idx="1"/>
          </p:nvPr>
        </p:nvSpPr>
        <p:spPr>
          <a:xfrm>
            <a:off x="4926867" y="273114"/>
            <a:ext cx="7044630" cy="5854468"/>
          </a:xfrm>
        </p:spPr>
        <p:txBody>
          <a:bodyPr/>
          <a:lstStyle>
            <a:lvl1pPr>
              <a:defRPr sz="3800"/>
            </a:lvl1pPr>
            <a:lvl2pPr>
              <a:defRPr sz="3300"/>
            </a:lvl2pPr>
            <a:lvl3pPr>
              <a:defRPr sz="2800"/>
            </a:lvl3pPr>
            <a:lvl4pPr>
              <a:defRPr sz="2400"/>
            </a:lvl4pPr>
            <a:lvl5pPr>
              <a:defRPr sz="2400"/>
            </a:lvl5pPr>
            <a:lvl6pPr>
              <a:defRPr sz="2400"/>
            </a:lvl6pPr>
            <a:lvl7pPr>
              <a:defRPr sz="2400"/>
            </a:lvl7pPr>
            <a:lvl8pPr>
              <a:defRPr sz="2400"/>
            </a:lvl8pPr>
            <a:lvl9pPr>
              <a:defRPr sz="2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texto"/>
          <p:cNvSpPr>
            <a:spLocks noGrp="1"/>
          </p:cNvSpPr>
          <p:nvPr>
            <p:ph type="body" sz="half" idx="2"/>
          </p:nvPr>
        </p:nvSpPr>
        <p:spPr>
          <a:xfrm>
            <a:off x="630080" y="1435434"/>
            <a:ext cx="4145831" cy="4692149"/>
          </a:xfrm>
        </p:spPr>
        <p:txBody>
          <a:bodyPr/>
          <a:lstStyle>
            <a:lvl1pPr marL="0" indent="0">
              <a:buNone/>
              <a:defRPr sz="1700"/>
            </a:lvl1pPr>
            <a:lvl2pPr marL="541325" indent="0">
              <a:buNone/>
              <a:defRPr sz="1400"/>
            </a:lvl2pPr>
            <a:lvl3pPr marL="1082650" indent="0">
              <a:buNone/>
              <a:defRPr sz="1200"/>
            </a:lvl3pPr>
            <a:lvl4pPr marL="1623974" indent="0">
              <a:buNone/>
              <a:defRPr sz="1100"/>
            </a:lvl4pPr>
            <a:lvl5pPr marL="2165299" indent="0">
              <a:buNone/>
              <a:defRPr sz="1100"/>
            </a:lvl5pPr>
            <a:lvl6pPr marL="2706624" indent="0">
              <a:buNone/>
              <a:defRPr sz="1100"/>
            </a:lvl6pPr>
            <a:lvl7pPr marL="3247949" indent="0">
              <a:buNone/>
              <a:defRPr sz="1100"/>
            </a:lvl7pPr>
            <a:lvl8pPr marL="3789274" indent="0">
              <a:buNone/>
              <a:defRPr sz="1100"/>
            </a:lvl8pPr>
            <a:lvl9pPr marL="4330598" indent="0">
              <a:buNone/>
              <a:defRPr sz="11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0C012F5-B993-47B6-9323-8B32AF15BF32}" type="datetimeFigureOut">
              <a:rPr lang="es-VE" smtClean="0"/>
              <a:pPr/>
              <a:t>04/09/2018</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081B5EE8-5559-4381-B9EC-82576C5E0431}" type="slidenum">
              <a:rPr lang="es-VE" smtClean="0"/>
              <a:pPr/>
              <a:t>‹Nº›</a:t>
            </a:fld>
            <a:endParaRPr lang="es-VE"/>
          </a:p>
        </p:txBody>
      </p:sp>
    </p:spTree>
    <p:extLst>
      <p:ext uri="{BB962C8B-B14F-4D97-AF65-F5344CB8AC3E}">
        <p14:creationId xmlns:p14="http://schemas.microsoft.com/office/powerpoint/2010/main" val="4094156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469998" y="4801711"/>
            <a:ext cx="7560945" cy="566870"/>
          </a:xfrm>
        </p:spPr>
        <p:txBody>
          <a:bodyPr anchor="b"/>
          <a:lstStyle>
            <a:lvl1pPr algn="l">
              <a:defRPr sz="2400" b="1"/>
            </a:lvl1pPr>
          </a:lstStyle>
          <a:p>
            <a:r>
              <a:rPr lang="es-ES" smtClean="0"/>
              <a:t>Haga clic para modificar el estilo de título del patrón</a:t>
            </a:r>
            <a:endParaRPr lang="es-VE"/>
          </a:p>
        </p:txBody>
      </p:sp>
      <p:sp>
        <p:nvSpPr>
          <p:cNvPr id="3" name="2 Marcador de posición de imagen"/>
          <p:cNvSpPr>
            <a:spLocks noGrp="1"/>
          </p:cNvSpPr>
          <p:nvPr>
            <p:ph type="pic" idx="1"/>
          </p:nvPr>
        </p:nvSpPr>
        <p:spPr>
          <a:xfrm>
            <a:off x="2469998" y="612918"/>
            <a:ext cx="7560945" cy="4115753"/>
          </a:xfrm>
        </p:spPr>
        <p:txBody>
          <a:bodyPr/>
          <a:lstStyle>
            <a:lvl1pPr marL="0" indent="0">
              <a:buNone/>
              <a:defRPr sz="3800"/>
            </a:lvl1pPr>
            <a:lvl2pPr marL="541325" indent="0">
              <a:buNone/>
              <a:defRPr sz="3300"/>
            </a:lvl2pPr>
            <a:lvl3pPr marL="1082650" indent="0">
              <a:buNone/>
              <a:defRPr sz="2800"/>
            </a:lvl3pPr>
            <a:lvl4pPr marL="1623974" indent="0">
              <a:buNone/>
              <a:defRPr sz="2400"/>
            </a:lvl4pPr>
            <a:lvl5pPr marL="2165299" indent="0">
              <a:buNone/>
              <a:defRPr sz="2400"/>
            </a:lvl5pPr>
            <a:lvl6pPr marL="2706624" indent="0">
              <a:buNone/>
              <a:defRPr sz="2400"/>
            </a:lvl6pPr>
            <a:lvl7pPr marL="3247949" indent="0">
              <a:buNone/>
              <a:defRPr sz="2400"/>
            </a:lvl7pPr>
            <a:lvl8pPr marL="3789274" indent="0">
              <a:buNone/>
              <a:defRPr sz="2400"/>
            </a:lvl8pPr>
            <a:lvl9pPr marL="4330598" indent="0">
              <a:buNone/>
              <a:defRPr sz="2400"/>
            </a:lvl9pPr>
          </a:lstStyle>
          <a:p>
            <a:endParaRPr lang="es-VE"/>
          </a:p>
        </p:txBody>
      </p:sp>
      <p:sp>
        <p:nvSpPr>
          <p:cNvPr id="4" name="3 Marcador de texto"/>
          <p:cNvSpPr>
            <a:spLocks noGrp="1"/>
          </p:cNvSpPr>
          <p:nvPr>
            <p:ph type="body" sz="half" idx="2"/>
          </p:nvPr>
        </p:nvSpPr>
        <p:spPr>
          <a:xfrm>
            <a:off x="2469998" y="5368582"/>
            <a:ext cx="7560945" cy="805048"/>
          </a:xfrm>
        </p:spPr>
        <p:txBody>
          <a:bodyPr/>
          <a:lstStyle>
            <a:lvl1pPr marL="0" indent="0">
              <a:buNone/>
              <a:defRPr sz="1700"/>
            </a:lvl1pPr>
            <a:lvl2pPr marL="541325" indent="0">
              <a:buNone/>
              <a:defRPr sz="1400"/>
            </a:lvl2pPr>
            <a:lvl3pPr marL="1082650" indent="0">
              <a:buNone/>
              <a:defRPr sz="1200"/>
            </a:lvl3pPr>
            <a:lvl4pPr marL="1623974" indent="0">
              <a:buNone/>
              <a:defRPr sz="1100"/>
            </a:lvl4pPr>
            <a:lvl5pPr marL="2165299" indent="0">
              <a:buNone/>
              <a:defRPr sz="1100"/>
            </a:lvl5pPr>
            <a:lvl6pPr marL="2706624" indent="0">
              <a:buNone/>
              <a:defRPr sz="1100"/>
            </a:lvl6pPr>
            <a:lvl7pPr marL="3247949" indent="0">
              <a:buNone/>
              <a:defRPr sz="1100"/>
            </a:lvl7pPr>
            <a:lvl8pPr marL="3789274" indent="0">
              <a:buNone/>
              <a:defRPr sz="1100"/>
            </a:lvl8pPr>
            <a:lvl9pPr marL="4330598" indent="0">
              <a:buNone/>
              <a:defRPr sz="11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0C012F5-B993-47B6-9323-8B32AF15BF32}" type="datetimeFigureOut">
              <a:rPr lang="es-VE" smtClean="0"/>
              <a:pPr/>
              <a:t>04/09/2018</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081B5EE8-5559-4381-B9EC-82576C5E0431}" type="slidenum">
              <a:rPr lang="es-VE" smtClean="0"/>
              <a:pPr/>
              <a:t>‹Nº›</a:t>
            </a:fld>
            <a:endParaRPr lang="es-VE"/>
          </a:p>
        </p:txBody>
      </p:sp>
    </p:spTree>
    <p:extLst>
      <p:ext uri="{BB962C8B-B14F-4D97-AF65-F5344CB8AC3E}">
        <p14:creationId xmlns:p14="http://schemas.microsoft.com/office/powerpoint/2010/main" val="59273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30080" y="274702"/>
            <a:ext cx="11341418" cy="1143265"/>
          </a:xfrm>
          <a:prstGeom prst="rect">
            <a:avLst/>
          </a:prstGeom>
        </p:spPr>
        <p:txBody>
          <a:bodyPr vert="horz" lIns="108265" tIns="54132" rIns="108265" bIns="54132" rtlCol="0" anchor="ctr">
            <a:normAutofit/>
          </a:body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630080" y="1600571"/>
            <a:ext cx="11341418" cy="4527011"/>
          </a:xfrm>
          <a:prstGeom prst="rect">
            <a:avLst/>
          </a:prstGeom>
        </p:spPr>
        <p:txBody>
          <a:bodyPr vert="horz" lIns="108265" tIns="54132" rIns="108265" bIns="54132"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2"/>
          </p:nvPr>
        </p:nvSpPr>
        <p:spPr>
          <a:xfrm>
            <a:off x="630079" y="6357824"/>
            <a:ext cx="2940368" cy="365209"/>
          </a:xfrm>
          <a:prstGeom prst="rect">
            <a:avLst/>
          </a:prstGeom>
        </p:spPr>
        <p:txBody>
          <a:bodyPr vert="horz" lIns="108265" tIns="54132" rIns="108265" bIns="54132" rtlCol="0" anchor="ctr"/>
          <a:lstStyle>
            <a:lvl1pPr algn="l">
              <a:defRPr sz="1400">
                <a:solidFill>
                  <a:schemeClr val="tx1">
                    <a:tint val="75000"/>
                  </a:schemeClr>
                </a:solidFill>
              </a:defRPr>
            </a:lvl1pPr>
          </a:lstStyle>
          <a:p>
            <a:fld id="{10C012F5-B993-47B6-9323-8B32AF15BF32}" type="datetimeFigureOut">
              <a:rPr lang="es-VE" smtClean="0"/>
              <a:pPr/>
              <a:t>04/09/2018</a:t>
            </a:fld>
            <a:endParaRPr lang="es-VE"/>
          </a:p>
        </p:txBody>
      </p:sp>
      <p:sp>
        <p:nvSpPr>
          <p:cNvPr id="5" name="4 Marcador de pie de página"/>
          <p:cNvSpPr>
            <a:spLocks noGrp="1"/>
          </p:cNvSpPr>
          <p:nvPr>
            <p:ph type="ftr" sz="quarter" idx="3"/>
          </p:nvPr>
        </p:nvSpPr>
        <p:spPr>
          <a:xfrm>
            <a:off x="4305540" y="6357824"/>
            <a:ext cx="3990499" cy="365209"/>
          </a:xfrm>
          <a:prstGeom prst="rect">
            <a:avLst/>
          </a:prstGeom>
        </p:spPr>
        <p:txBody>
          <a:bodyPr vert="horz" lIns="108265" tIns="54132" rIns="108265" bIns="54132" rtlCol="0" anchor="ctr"/>
          <a:lstStyle>
            <a:lvl1pPr algn="ctr">
              <a:defRPr sz="1400">
                <a:solidFill>
                  <a:schemeClr val="tx1">
                    <a:tint val="75000"/>
                  </a:schemeClr>
                </a:solidFill>
              </a:defRPr>
            </a:lvl1pPr>
          </a:lstStyle>
          <a:p>
            <a:endParaRPr lang="es-VE"/>
          </a:p>
        </p:txBody>
      </p:sp>
      <p:sp>
        <p:nvSpPr>
          <p:cNvPr id="6" name="5 Marcador de número de diapositiva"/>
          <p:cNvSpPr>
            <a:spLocks noGrp="1"/>
          </p:cNvSpPr>
          <p:nvPr>
            <p:ph type="sldNum" sz="quarter" idx="4"/>
          </p:nvPr>
        </p:nvSpPr>
        <p:spPr>
          <a:xfrm>
            <a:off x="9031129" y="6357824"/>
            <a:ext cx="2940368" cy="365209"/>
          </a:xfrm>
          <a:prstGeom prst="rect">
            <a:avLst/>
          </a:prstGeom>
        </p:spPr>
        <p:txBody>
          <a:bodyPr vert="horz" lIns="108265" tIns="54132" rIns="108265" bIns="54132" rtlCol="0" anchor="ctr"/>
          <a:lstStyle>
            <a:lvl1pPr algn="r">
              <a:defRPr sz="1400">
                <a:solidFill>
                  <a:schemeClr val="tx1">
                    <a:tint val="75000"/>
                  </a:schemeClr>
                </a:solidFill>
              </a:defRPr>
            </a:lvl1pPr>
          </a:lstStyle>
          <a:p>
            <a:fld id="{081B5EE8-5559-4381-B9EC-82576C5E0431}" type="slidenum">
              <a:rPr lang="es-VE" smtClean="0"/>
              <a:pPr/>
              <a:t>‹Nº›</a:t>
            </a:fld>
            <a:endParaRPr lang="es-VE"/>
          </a:p>
        </p:txBody>
      </p:sp>
    </p:spTree>
    <p:extLst>
      <p:ext uri="{BB962C8B-B14F-4D97-AF65-F5344CB8AC3E}">
        <p14:creationId xmlns:p14="http://schemas.microsoft.com/office/powerpoint/2010/main" val="2839755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82650" rtl="0" eaLnBrk="1" latinLnBrk="0" hangingPunct="1">
        <a:spcBef>
          <a:spcPct val="0"/>
        </a:spcBef>
        <a:buNone/>
        <a:defRPr sz="5200" kern="1200">
          <a:solidFill>
            <a:schemeClr val="tx1"/>
          </a:solidFill>
          <a:latin typeface="+mj-lt"/>
          <a:ea typeface="+mj-ea"/>
          <a:cs typeface="+mj-cs"/>
        </a:defRPr>
      </a:lvl1pPr>
    </p:titleStyle>
    <p:bodyStyle>
      <a:lvl1pPr marL="405994" indent="-405994" algn="l" defTabSz="1082650"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9653" indent="-338328" algn="l" defTabSz="1082650"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53312" indent="-270662" algn="l" defTabSz="108265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94637" indent="-270662" algn="l" defTabSz="108265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35962" indent="-270662" algn="l" defTabSz="108265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77286" indent="-270662" algn="l" defTabSz="108265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18611" indent="-270662" algn="l" defTabSz="108265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59936" indent="-270662" algn="l" defTabSz="108265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01261" indent="-270662" algn="l" defTabSz="108265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s-VE"/>
      </a:defPPr>
      <a:lvl1pPr marL="0" algn="l" defTabSz="1082650" rtl="0" eaLnBrk="1" latinLnBrk="0" hangingPunct="1">
        <a:defRPr sz="2100" kern="1200">
          <a:solidFill>
            <a:schemeClr val="tx1"/>
          </a:solidFill>
          <a:latin typeface="+mn-lt"/>
          <a:ea typeface="+mn-ea"/>
          <a:cs typeface="+mn-cs"/>
        </a:defRPr>
      </a:lvl1pPr>
      <a:lvl2pPr marL="541325" algn="l" defTabSz="1082650" rtl="0" eaLnBrk="1" latinLnBrk="0" hangingPunct="1">
        <a:defRPr sz="2100" kern="1200">
          <a:solidFill>
            <a:schemeClr val="tx1"/>
          </a:solidFill>
          <a:latin typeface="+mn-lt"/>
          <a:ea typeface="+mn-ea"/>
          <a:cs typeface="+mn-cs"/>
        </a:defRPr>
      </a:lvl2pPr>
      <a:lvl3pPr marL="1082650" algn="l" defTabSz="1082650" rtl="0" eaLnBrk="1" latinLnBrk="0" hangingPunct="1">
        <a:defRPr sz="2100" kern="1200">
          <a:solidFill>
            <a:schemeClr val="tx1"/>
          </a:solidFill>
          <a:latin typeface="+mn-lt"/>
          <a:ea typeface="+mn-ea"/>
          <a:cs typeface="+mn-cs"/>
        </a:defRPr>
      </a:lvl3pPr>
      <a:lvl4pPr marL="1623974" algn="l" defTabSz="1082650" rtl="0" eaLnBrk="1" latinLnBrk="0" hangingPunct="1">
        <a:defRPr sz="2100" kern="1200">
          <a:solidFill>
            <a:schemeClr val="tx1"/>
          </a:solidFill>
          <a:latin typeface="+mn-lt"/>
          <a:ea typeface="+mn-ea"/>
          <a:cs typeface="+mn-cs"/>
        </a:defRPr>
      </a:lvl4pPr>
      <a:lvl5pPr marL="2165299" algn="l" defTabSz="1082650" rtl="0" eaLnBrk="1" latinLnBrk="0" hangingPunct="1">
        <a:defRPr sz="2100" kern="1200">
          <a:solidFill>
            <a:schemeClr val="tx1"/>
          </a:solidFill>
          <a:latin typeface="+mn-lt"/>
          <a:ea typeface="+mn-ea"/>
          <a:cs typeface="+mn-cs"/>
        </a:defRPr>
      </a:lvl5pPr>
      <a:lvl6pPr marL="2706624" algn="l" defTabSz="1082650" rtl="0" eaLnBrk="1" latinLnBrk="0" hangingPunct="1">
        <a:defRPr sz="2100" kern="1200">
          <a:solidFill>
            <a:schemeClr val="tx1"/>
          </a:solidFill>
          <a:latin typeface="+mn-lt"/>
          <a:ea typeface="+mn-ea"/>
          <a:cs typeface="+mn-cs"/>
        </a:defRPr>
      </a:lvl6pPr>
      <a:lvl7pPr marL="3247949" algn="l" defTabSz="1082650" rtl="0" eaLnBrk="1" latinLnBrk="0" hangingPunct="1">
        <a:defRPr sz="2100" kern="1200">
          <a:solidFill>
            <a:schemeClr val="tx1"/>
          </a:solidFill>
          <a:latin typeface="+mn-lt"/>
          <a:ea typeface="+mn-ea"/>
          <a:cs typeface="+mn-cs"/>
        </a:defRPr>
      </a:lvl7pPr>
      <a:lvl8pPr marL="3789274" algn="l" defTabSz="1082650" rtl="0" eaLnBrk="1" latinLnBrk="0" hangingPunct="1">
        <a:defRPr sz="2100" kern="1200">
          <a:solidFill>
            <a:schemeClr val="tx1"/>
          </a:solidFill>
          <a:latin typeface="+mn-lt"/>
          <a:ea typeface="+mn-ea"/>
          <a:cs typeface="+mn-cs"/>
        </a:defRPr>
      </a:lvl8pPr>
      <a:lvl9pPr marL="4330598" algn="l" defTabSz="108265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12.emf"/><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gif"/><Relationship Id="rId14" Type="http://schemas.openxmlformats.org/officeDocument/2006/relationships/image" Target="../media/image13.emf"/></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35917" y="-144463"/>
            <a:ext cx="12889432" cy="7073506"/>
            <a:chOff x="-35917" y="-144463"/>
            <a:chExt cx="12889432" cy="7073506"/>
          </a:xfrm>
        </p:grpSpPr>
        <p:sp>
          <p:nvSpPr>
            <p:cNvPr id="5" name="AutoShape 4" descr="Resultado de imagen para avn logo"/>
            <p:cNvSpPr>
              <a:spLocks noChangeAspect="1" noChangeArrowheads="1"/>
            </p:cNvSpPr>
            <p:nvPr/>
          </p:nvSpPr>
          <p:spPr bwMode="auto">
            <a:xfrm>
              <a:off x="170151" y="-144463"/>
              <a:ext cx="333357"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sp>
          <p:nvSpPr>
            <p:cNvPr id="6" name="AutoShape 6" descr="Resultado de imagen para avn logo"/>
            <p:cNvSpPr>
              <a:spLocks noChangeAspect="1" noChangeArrowheads="1"/>
            </p:cNvSpPr>
            <p:nvPr/>
          </p:nvSpPr>
          <p:spPr bwMode="auto">
            <a:xfrm>
              <a:off x="336829" y="7938"/>
              <a:ext cx="333357"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pic>
          <p:nvPicPr>
            <p:cNvPr id="8" name="Picture 13"/>
            <p:cNvPicPr>
              <a:picLocks noChangeAspect="1" noChangeArrowheads="1"/>
            </p:cNvPicPr>
            <p:nvPr/>
          </p:nvPicPr>
          <p:blipFill rotWithShape="1">
            <a:blip r:embed="rId2">
              <a:extLst>
                <a:ext uri="{28A0092B-C50C-407E-A947-70E740481C1C}">
                  <a14:useLocalDpi xmlns:a14="http://schemas.microsoft.com/office/drawing/2010/main" val="0"/>
                </a:ext>
              </a:extLst>
            </a:blip>
            <a:srcRect t="17746"/>
            <a:stretch/>
          </p:blipFill>
          <p:spPr bwMode="auto">
            <a:xfrm>
              <a:off x="-35917" y="-26590"/>
              <a:ext cx="12637857" cy="6829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hape 90"/>
            <p:cNvSpPr txBox="1">
              <a:spLocks/>
            </p:cNvSpPr>
            <p:nvPr/>
          </p:nvSpPr>
          <p:spPr>
            <a:xfrm>
              <a:off x="0" y="-3506"/>
              <a:ext cx="12853515" cy="769004"/>
            </a:xfrm>
            <a:prstGeom prst="rect">
              <a:avLst/>
            </a:prstGeom>
            <a:noFill/>
            <a:ln>
              <a:noFill/>
            </a:ln>
          </p:spPr>
          <p:txBody>
            <a:bodyPr lIns="91425" tIns="45700" rIns="91425" bIns="45700" anchor="t" anchorCtr="0">
              <a:noAutofit/>
            </a:bodyPr>
            <a:lstStyle>
              <a:lvl1pPr algn="ctr" defTabSz="1082650" rtl="0" eaLnBrk="1" latinLnBrk="0" hangingPunct="1">
                <a:spcBef>
                  <a:spcPct val="0"/>
                </a:spcBef>
                <a:buNone/>
                <a:defRPr sz="5200" kern="1200">
                  <a:solidFill>
                    <a:schemeClr val="tx1"/>
                  </a:solidFill>
                  <a:latin typeface="+mj-lt"/>
                  <a:ea typeface="+mj-ea"/>
                  <a:cs typeface="+mj-cs"/>
                </a:defRPr>
              </a:lvl1pPr>
            </a:lstStyle>
            <a:p>
              <a:pPr>
                <a:spcBef>
                  <a:spcPts val="0"/>
                </a:spcBef>
                <a:buClr>
                  <a:schemeClr val="dk2"/>
                </a:buClr>
                <a:buSzPct val="25000"/>
                <a:buFont typeface="Calibri"/>
                <a:buNone/>
              </a:pPr>
              <a:r>
                <a:rPr lang="es-AR" sz="3600" b="1" dirty="0" smtClean="0">
                  <a:solidFill>
                    <a:schemeClr val="dk2"/>
                  </a:solidFill>
                  <a:latin typeface="Calibri"/>
                  <a:ea typeface="Calibri"/>
                  <a:cs typeface="Calibri"/>
                  <a:sym typeface="Calibri"/>
                </a:rPr>
                <a:t>República Bolivariana de Venezuela</a:t>
              </a:r>
              <a:endParaRPr lang="es-AR" sz="3600" b="1" dirty="0">
                <a:solidFill>
                  <a:schemeClr val="dk2"/>
                </a:solidFill>
                <a:latin typeface="Calibri"/>
                <a:ea typeface="Calibri"/>
                <a:cs typeface="Calibri"/>
                <a:sym typeface="Calibri"/>
              </a:endParaRPr>
            </a:p>
          </p:txBody>
        </p:sp>
        <p:sp>
          <p:nvSpPr>
            <p:cNvPr id="11" name="Shape 92"/>
            <p:cNvSpPr txBox="1"/>
            <p:nvPr/>
          </p:nvSpPr>
          <p:spPr>
            <a:xfrm>
              <a:off x="65215" y="693490"/>
              <a:ext cx="12392387" cy="1296144"/>
            </a:xfrm>
            <a:prstGeom prst="rect">
              <a:avLst/>
            </a:prstGeom>
            <a:noFill/>
            <a:ln>
              <a:noFill/>
            </a:ln>
          </p:spPr>
          <p:txBody>
            <a:bodyPr lIns="91425" tIns="45700" rIns="91425" bIns="45700" anchor="t" anchorCtr="0">
              <a:noAutofit/>
            </a:bodyPr>
            <a:lstStyle/>
            <a:p>
              <a:pPr algn="ctr"/>
              <a:r>
                <a:rPr lang="es-ES" sz="2400" b="1" dirty="0"/>
                <a:t>Taller de creación de capacidad para la ARIII de la OMM </a:t>
              </a:r>
              <a:r>
                <a:rPr lang="es-ES" sz="2400" b="1" dirty="0" smtClean="0"/>
                <a:t>sobre los servicios de Pronósticos y </a:t>
              </a:r>
              <a:endParaRPr lang="es-ES" sz="2400" b="1" dirty="0"/>
            </a:p>
            <a:p>
              <a:pPr algn="ctr"/>
              <a:r>
                <a:rPr lang="es-ES" sz="2400" b="1" dirty="0" smtClean="0"/>
                <a:t>Alertas </a:t>
              </a:r>
              <a:r>
                <a:rPr lang="es-ES" sz="2400" b="1" dirty="0"/>
                <a:t>Basados en Impacto y </a:t>
              </a:r>
              <a:r>
                <a:rPr lang="es-ES" sz="2400" b="1" dirty="0" smtClean="0"/>
                <a:t>el Protocolo de Alerta Común</a:t>
              </a:r>
            </a:p>
            <a:p>
              <a:pPr algn="ctr"/>
              <a:r>
                <a:rPr lang="es-ES" sz="2400" b="1" dirty="0" smtClean="0"/>
                <a:t>Buenos Aires – Argentina 10 al 14 de septiembre de 2018</a:t>
              </a:r>
            </a:p>
            <a:p>
              <a:pPr algn="ctr"/>
              <a:endParaRPr lang="es-ES" sz="2400" b="1" dirty="0"/>
            </a:p>
          </p:txBody>
        </p:sp>
        <p:sp>
          <p:nvSpPr>
            <p:cNvPr id="12" name="Text Box 5"/>
            <p:cNvSpPr txBox="1">
              <a:spLocks noChangeArrowheads="1"/>
            </p:cNvSpPr>
            <p:nvPr/>
          </p:nvSpPr>
          <p:spPr bwMode="auto">
            <a:xfrm>
              <a:off x="6626285" y="6236550"/>
              <a:ext cx="3943746" cy="692493"/>
            </a:xfrm>
            <a:prstGeom prst="rect">
              <a:avLst/>
            </a:prstGeom>
            <a:noFill/>
            <a:ln>
              <a:noFill/>
            </a:ln>
            <a:extLst/>
          </p:spPr>
          <p:txBody>
            <a:bodyPr wrap="square" lIns="91435" tIns="45718" rIns="91435" bIns="45718">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s-MX" altLang="en-US" sz="1300" dirty="0" err="1"/>
                <a:t>MSc</a:t>
              </a:r>
              <a:r>
                <a:rPr lang="es-MX" altLang="en-US" sz="1300" dirty="0"/>
                <a:t>. Lic. Rafael </a:t>
              </a:r>
              <a:r>
                <a:rPr lang="es-MX" altLang="en-US" sz="1300" dirty="0" smtClean="0"/>
                <a:t>Hernández / Lic. </a:t>
              </a:r>
              <a:r>
                <a:rPr lang="es-MX" altLang="en-US" sz="1300" dirty="0" err="1" smtClean="0"/>
                <a:t>Cindia</a:t>
              </a:r>
              <a:r>
                <a:rPr lang="es-MX" altLang="en-US" sz="1300" dirty="0" smtClean="0"/>
                <a:t> López   </a:t>
              </a:r>
              <a:endParaRPr lang="es-MX" altLang="en-US" sz="1300" dirty="0"/>
            </a:p>
            <a:p>
              <a:pPr algn="ctr" eaLnBrk="1" hangingPunct="1"/>
              <a:r>
                <a:rPr lang="es-MX" altLang="en-US" sz="1300" dirty="0"/>
                <a:t>INAMEH – Gerencia de Meteorología</a:t>
              </a:r>
            </a:p>
            <a:p>
              <a:pPr algn="ctr" eaLnBrk="1" hangingPunct="1"/>
              <a:r>
                <a:rPr lang="es-MX" altLang="en-US" sz="1300" dirty="0"/>
                <a:t>Coordinación de  Meteorología </a:t>
              </a:r>
              <a:r>
                <a:rPr lang="es-MX" altLang="en-US" sz="1300" dirty="0" smtClean="0"/>
                <a:t>Aplicada</a:t>
              </a:r>
            </a:p>
          </p:txBody>
        </p:sp>
        <p:pic>
          <p:nvPicPr>
            <p:cNvPr id="13" name="1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155" y="1989634"/>
              <a:ext cx="2462249" cy="1718445"/>
            </a:xfrm>
            <a:prstGeom prst="rect">
              <a:avLst/>
            </a:prstGeom>
          </p:spPr>
        </p:pic>
        <p:pic>
          <p:nvPicPr>
            <p:cNvPr id="16" name="Picture 5"/>
            <p:cNvPicPr>
              <a:picLocks noChangeArrowheads="1"/>
            </p:cNvPicPr>
            <p:nvPr/>
          </p:nvPicPr>
          <p:blipFill rotWithShape="1">
            <a:blip r:embed="rId4">
              <a:extLst>
                <a:ext uri="{28A0092B-C50C-407E-A947-70E740481C1C}">
                  <a14:useLocalDpi xmlns:a14="http://schemas.microsoft.com/office/drawing/2010/main" val="0"/>
                </a:ext>
              </a:extLst>
            </a:blip>
            <a:srcRect l="20258" t="29954" r="42293" b="21126"/>
            <a:stretch/>
          </p:blipFill>
          <p:spPr bwMode="auto">
            <a:xfrm>
              <a:off x="9198192" y="1989634"/>
              <a:ext cx="2952000" cy="171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4404" y="1989634"/>
              <a:ext cx="3063999" cy="171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6304130" y="1989634"/>
              <a:ext cx="3079252" cy="171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612155" y="3645818"/>
              <a:ext cx="4412334" cy="307777"/>
            </a:xfrm>
            <a:prstGeom prst="rect">
              <a:avLst/>
            </a:prstGeom>
          </p:spPr>
          <p:txBody>
            <a:bodyPr wrap="square">
              <a:spAutoFit/>
            </a:bodyPr>
            <a:lstStyle/>
            <a:p>
              <a:pPr algn="ctr"/>
              <a:r>
                <a:rPr lang="es-VE" sz="1400" dirty="0"/>
                <a:t>Ciudad </a:t>
              </a:r>
              <a:r>
                <a:rPr lang="es-VE" sz="1400" dirty="0" smtClean="0"/>
                <a:t>Bolívar     @</a:t>
              </a:r>
              <a:r>
                <a:rPr lang="es-VE" sz="1400" dirty="0" err="1" smtClean="0"/>
                <a:t>repostbolivar</a:t>
              </a:r>
              <a:endParaRPr lang="es-VE" sz="1400" dirty="0"/>
            </a:p>
          </p:txBody>
        </p:sp>
        <p:sp>
          <p:nvSpPr>
            <p:cNvPr id="4" name="3 Rectángulo"/>
            <p:cNvSpPr/>
            <p:nvPr/>
          </p:nvSpPr>
          <p:spPr>
            <a:xfrm>
              <a:off x="6228779" y="3645818"/>
              <a:ext cx="3672408" cy="307777"/>
            </a:xfrm>
            <a:prstGeom prst="rect">
              <a:avLst/>
            </a:prstGeom>
          </p:spPr>
          <p:txBody>
            <a:bodyPr wrap="square">
              <a:spAutoFit/>
            </a:bodyPr>
            <a:lstStyle/>
            <a:p>
              <a:r>
                <a:rPr lang="es-VE" sz="1400" dirty="0"/>
                <a:t>Puerto </a:t>
              </a:r>
              <a:r>
                <a:rPr lang="es-VE" sz="1400" dirty="0" smtClean="0"/>
                <a:t>Ayacucho EL </a:t>
              </a:r>
              <a:r>
                <a:rPr lang="es-VE" sz="1400" dirty="0"/>
                <a:t>NACIONAL WEB</a:t>
              </a:r>
            </a:p>
          </p:txBody>
        </p:sp>
        <p:sp>
          <p:nvSpPr>
            <p:cNvPr id="20" name="19 Rectángulo"/>
            <p:cNvSpPr/>
            <p:nvPr/>
          </p:nvSpPr>
          <p:spPr>
            <a:xfrm>
              <a:off x="9009503" y="3645818"/>
              <a:ext cx="3555980" cy="307777"/>
            </a:xfrm>
            <a:prstGeom prst="rect">
              <a:avLst/>
            </a:prstGeom>
          </p:spPr>
          <p:txBody>
            <a:bodyPr wrap="square">
              <a:spAutoFit/>
            </a:bodyPr>
            <a:lstStyle/>
            <a:p>
              <a:pPr algn="ctr" defTabSz="457200">
                <a:defRPr/>
              </a:pPr>
              <a:r>
                <a:rPr lang="es-VE" sz="1400" dirty="0"/>
                <a:t>Caicara del </a:t>
              </a:r>
              <a:r>
                <a:rPr lang="es-VE" sz="1400" dirty="0" smtClean="0"/>
                <a:t>Orinoco  @</a:t>
              </a:r>
              <a:r>
                <a:rPr lang="es-VE" sz="1400" dirty="0" err="1" smtClean="0"/>
                <a:t>caicaradigital</a:t>
              </a:r>
              <a:endParaRPr lang="es-VE" sz="1400" dirty="0"/>
            </a:p>
          </p:txBody>
        </p:sp>
        <p:pic>
          <p:nvPicPr>
            <p:cNvPr id="17" name="Picture 4" descr="http://www.minea.gob.ve/wp-content/uploads/2015/10/inameh-300x115.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0570031" y="6312566"/>
              <a:ext cx="2067460" cy="573612"/>
            </a:xfrm>
            <a:prstGeom prst="rect">
              <a:avLst/>
            </a:prstGeom>
            <a:noFill/>
          </p:spPr>
        </p:pic>
        <p:pic>
          <p:nvPicPr>
            <p:cNvPr id="21" name="Picture 6" descr="Imagen Satelital"/>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099" y="3953594"/>
              <a:ext cx="3046015" cy="228451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Responsive image"/>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132435" y="4005236"/>
              <a:ext cx="2690812" cy="21812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7" descr="estacion automa"/>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40747" y="4077866"/>
              <a:ext cx="1772612" cy="164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12"/>
            <p:cNvSpPr txBox="1">
              <a:spLocks noChangeArrowheads="1"/>
            </p:cNvSpPr>
            <p:nvPr/>
          </p:nvSpPr>
          <p:spPr bwMode="auto">
            <a:xfrm>
              <a:off x="5868739" y="5704437"/>
              <a:ext cx="1772612" cy="461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1435" tIns="45718" rIns="91435" bIns="45718">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algn="ctr" eaLnBrk="1" hangingPunct="1">
                <a:spcBef>
                  <a:spcPct val="50000"/>
                </a:spcBef>
              </a:pPr>
              <a:r>
                <a:rPr lang="es-ES" altLang="en-US" sz="1200" b="1" u="none" dirty="0"/>
                <a:t>Estación climatológica tipo  </a:t>
              </a:r>
            </a:p>
          </p:txBody>
        </p:sp>
        <p:pic>
          <p:nvPicPr>
            <p:cNvPr id="25" name="Picture 3"/>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7379" r="30959" b="46272"/>
            <a:stretch/>
          </p:blipFill>
          <p:spPr bwMode="auto">
            <a:xfrm>
              <a:off x="7884963" y="4033788"/>
              <a:ext cx="2178027" cy="822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6667" r="29956" b="44792"/>
            <a:stretch/>
          </p:blipFill>
          <p:spPr bwMode="auto">
            <a:xfrm>
              <a:off x="10167885" y="4035600"/>
              <a:ext cx="2181574" cy="850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93733" y="4899947"/>
              <a:ext cx="1483453" cy="1193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555435" y="5704437"/>
              <a:ext cx="2794024" cy="386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36 CuadroTexto"/>
            <p:cNvSpPr txBox="1"/>
            <p:nvPr/>
          </p:nvSpPr>
          <p:spPr>
            <a:xfrm>
              <a:off x="9563201" y="5100686"/>
              <a:ext cx="2786258" cy="738664"/>
            </a:xfrm>
            <a:prstGeom prst="rect">
              <a:avLst/>
            </a:prstGeom>
            <a:noFill/>
          </p:spPr>
          <p:txBody>
            <a:bodyPr wrap="square" rtlCol="0">
              <a:spAutoFit/>
            </a:bodyPr>
            <a:lstStyle/>
            <a:p>
              <a:r>
                <a:rPr lang="es-VE" sz="1400" b="1" dirty="0" smtClean="0"/>
                <a:t>Pronóstico Probabilístico para la precipitación  Jul- </a:t>
              </a:r>
              <a:r>
                <a:rPr lang="es-VE" sz="1400" b="1" dirty="0" err="1" smtClean="0"/>
                <a:t>Sep</a:t>
              </a:r>
              <a:r>
                <a:rPr lang="es-VE" sz="1400" b="1" dirty="0" smtClean="0"/>
                <a:t> 2018</a:t>
              </a:r>
            </a:p>
            <a:p>
              <a:r>
                <a:rPr lang="es-VE" sz="1400" b="1" dirty="0" smtClean="0"/>
                <a:t>CORRELACIÓN CANÓNICA</a:t>
              </a:r>
              <a:endParaRPr lang="en-US" sz="1400" b="1" dirty="0"/>
            </a:p>
          </p:txBody>
        </p:sp>
      </p:grpSp>
    </p:spTree>
    <p:extLst>
      <p:ext uri="{BB962C8B-B14F-4D97-AF65-F5344CB8AC3E}">
        <p14:creationId xmlns:p14="http://schemas.microsoft.com/office/powerpoint/2010/main" val="3603710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Resultado de imagen para avn logo"/>
          <p:cNvSpPr>
            <a:spLocks noChangeAspect="1" noChangeArrowheads="1"/>
          </p:cNvSpPr>
          <p:nvPr/>
        </p:nvSpPr>
        <p:spPr bwMode="auto">
          <a:xfrm>
            <a:off x="170151" y="-144463"/>
            <a:ext cx="333357"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sp>
        <p:nvSpPr>
          <p:cNvPr id="6" name="AutoShape 6" descr="Resultado de imagen para avn logo"/>
          <p:cNvSpPr>
            <a:spLocks noChangeAspect="1" noChangeArrowheads="1"/>
          </p:cNvSpPr>
          <p:nvPr/>
        </p:nvSpPr>
        <p:spPr bwMode="auto">
          <a:xfrm>
            <a:off x="336829" y="7938"/>
            <a:ext cx="333357"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pic>
        <p:nvPicPr>
          <p:cNvPr id="8" name="Picture 13"/>
          <p:cNvPicPr>
            <a:picLocks noChangeAspect="1" noChangeArrowheads="1"/>
          </p:cNvPicPr>
          <p:nvPr/>
        </p:nvPicPr>
        <p:blipFill rotWithShape="1">
          <a:blip r:embed="rId2">
            <a:extLst>
              <a:ext uri="{28A0092B-C50C-407E-A947-70E740481C1C}">
                <a14:useLocalDpi xmlns:a14="http://schemas.microsoft.com/office/drawing/2010/main" val="0"/>
              </a:ext>
            </a:extLst>
          </a:blip>
          <a:srcRect t="17746"/>
          <a:stretch/>
        </p:blipFill>
        <p:spPr bwMode="auto">
          <a:xfrm>
            <a:off x="0" y="0"/>
            <a:ext cx="12601575" cy="6829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9 Imagen" descr="C:\Users\Yajaira Prado\Downloads\CINTILLO-SUPERIOR-INAMEH-ENERO.jpg"/>
          <p:cNvPicPr/>
          <p:nvPr/>
        </p:nvPicPr>
        <p:blipFill rotWithShape="1">
          <a:blip r:embed="rId3" cstate="print">
            <a:extLst>
              <a:ext uri="{28A0092B-C50C-407E-A947-70E740481C1C}">
                <a14:useLocalDpi xmlns:a14="http://schemas.microsoft.com/office/drawing/2010/main" val="0"/>
              </a:ext>
            </a:extLst>
          </a:blip>
          <a:srcRect l="81205"/>
          <a:stretch/>
        </p:blipFill>
        <p:spPr bwMode="auto">
          <a:xfrm>
            <a:off x="10765283" y="6254035"/>
            <a:ext cx="1827789" cy="632143"/>
          </a:xfrm>
          <a:prstGeom prst="rect">
            <a:avLst/>
          </a:prstGeom>
          <a:noFill/>
          <a:ln w="9525">
            <a:noFill/>
            <a:miter lim="800000"/>
            <a:headEnd/>
            <a:tailEnd/>
          </a:ln>
        </p:spPr>
      </p:pic>
      <p:pic>
        <p:nvPicPr>
          <p:cNvPr id="11" name="Picture 4" descr="http://www.minea.gob.ve/wp-content/uploads/2015/10/inameh-300x115.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642780" y="6310512"/>
            <a:ext cx="2067460" cy="573612"/>
          </a:xfrm>
          <a:prstGeom prst="rect">
            <a:avLst/>
          </a:prstGeom>
          <a:noFill/>
        </p:spPr>
      </p:pic>
      <p:sp>
        <p:nvSpPr>
          <p:cNvPr id="2" name="1 Rectángulo"/>
          <p:cNvSpPr/>
          <p:nvPr/>
        </p:nvSpPr>
        <p:spPr>
          <a:xfrm>
            <a:off x="170151" y="117426"/>
            <a:ext cx="12251316" cy="415498"/>
          </a:xfrm>
          <a:prstGeom prst="rect">
            <a:avLst/>
          </a:prstGeom>
        </p:spPr>
        <p:txBody>
          <a:bodyPr wrap="square">
            <a:spAutoFit/>
          </a:bodyPr>
          <a:lstStyle/>
          <a:p>
            <a:r>
              <a:rPr lang="es-VE" b="1" dirty="0"/>
              <a:t>¿Cuál es el estado de situación o posibilidades de desarrollo de </a:t>
            </a:r>
            <a:r>
              <a:rPr lang="es-VE" b="1" dirty="0" smtClean="0"/>
              <a:t>pronósticos basados </a:t>
            </a:r>
            <a:r>
              <a:rPr lang="es-VE" b="1" dirty="0"/>
              <a:t>en impacto en </a:t>
            </a:r>
            <a:r>
              <a:rPr lang="es-VE" b="1" dirty="0" smtClean="0"/>
              <a:t>su </a:t>
            </a:r>
            <a:r>
              <a:rPr lang="es-VE" b="1" dirty="0"/>
              <a:t>país? </a:t>
            </a:r>
            <a:endParaRPr lang="en-US" b="1" dirty="0"/>
          </a:p>
        </p:txBody>
      </p:sp>
      <p:sp>
        <p:nvSpPr>
          <p:cNvPr id="3" name="2 Rectángulo"/>
          <p:cNvSpPr/>
          <p:nvPr/>
        </p:nvSpPr>
        <p:spPr>
          <a:xfrm>
            <a:off x="366480" y="765498"/>
            <a:ext cx="11868614" cy="5586145"/>
          </a:xfrm>
          <a:prstGeom prst="rect">
            <a:avLst/>
          </a:prstGeom>
        </p:spPr>
        <p:txBody>
          <a:bodyPr wrap="square">
            <a:spAutoFit/>
          </a:bodyPr>
          <a:lstStyle/>
          <a:p>
            <a:pPr lvl="0" algn="just"/>
            <a:r>
              <a:rPr lang="es-VE" dirty="0" smtClean="0"/>
              <a:t>El Servicio Meteorológico de Venezuela, el INAMEH, monitorea las 24 horas del día, las condiciones del tiempo atmosférico, mantiene informado en contacto permanente a las Instituciones del Estado que les corresponden el tema de la Vulnerabilidad e informa a las </a:t>
            </a:r>
            <a:r>
              <a:rPr lang="es-VE" dirty="0"/>
              <a:t>autoridades </a:t>
            </a:r>
            <a:r>
              <a:rPr lang="es-VE" dirty="0" smtClean="0"/>
              <a:t>que ejecutan la toma de decisiones a </a:t>
            </a:r>
            <a:r>
              <a:rPr lang="es-VE" dirty="0"/>
              <a:t>nivel </a:t>
            </a:r>
            <a:r>
              <a:rPr lang="es-VE" dirty="0" smtClean="0"/>
              <a:t>Municipal, </a:t>
            </a:r>
            <a:r>
              <a:rPr lang="es-VE" dirty="0" smtClean="0"/>
              <a:t>Estatal </a:t>
            </a:r>
            <a:r>
              <a:rPr lang="es-VE" dirty="0"/>
              <a:t>y </a:t>
            </a:r>
            <a:r>
              <a:rPr lang="es-VE" dirty="0" smtClean="0"/>
              <a:t>Nacional</a:t>
            </a:r>
            <a:r>
              <a:rPr lang="es-VE" dirty="0" smtClean="0"/>
              <a:t>, ante la posibilidad de una amenaza de evento </a:t>
            </a:r>
            <a:r>
              <a:rPr lang="es-VE" dirty="0" err="1" smtClean="0"/>
              <a:t>hidrometeorológico</a:t>
            </a:r>
            <a:r>
              <a:rPr lang="es-VE" dirty="0" smtClean="0"/>
              <a:t> adverso, que pueda impactar en una localidad determinada, igualmente coloca información relacionada a la Amenaza en su página Web y redes sociales.      </a:t>
            </a:r>
          </a:p>
          <a:p>
            <a:pPr lvl="0" algn="just"/>
            <a:endParaRPr lang="es-VE" dirty="0"/>
          </a:p>
          <a:p>
            <a:pPr lvl="0" algn="just"/>
            <a:r>
              <a:rPr lang="es-VE" dirty="0" smtClean="0"/>
              <a:t>Venezuela  </a:t>
            </a:r>
            <a:r>
              <a:rPr lang="es-VE" dirty="0"/>
              <a:t>actualmente no dispone de Mapas de Riesgo, basados en un análisis profundo de los sectores de desarrollo en diferentes escalas, </a:t>
            </a:r>
            <a:r>
              <a:rPr lang="es-VE" dirty="0" smtClean="0"/>
              <a:t>existe </a:t>
            </a:r>
            <a:r>
              <a:rPr lang="es-VE" dirty="0"/>
              <a:t>poca capacidad de respuesta por parte de los órganos de atención de Emergencia y desastre y no posee una fortalecida socialización  </a:t>
            </a:r>
            <a:r>
              <a:rPr lang="es-VE" dirty="0" smtClean="0"/>
              <a:t>de la información de las Amenazas y Vulnerabilidades existentes. Tiene una Ley de Administración de Riesgos y Desastres, y aún no el Plan Nacional de Riesgo. Esta situación disminuye la capacidad  de contar con un SAT óptimo en el Territorio Nacional. </a:t>
            </a:r>
          </a:p>
          <a:p>
            <a:pPr lvl="0" algn="just"/>
            <a:endParaRPr lang="es-VE" dirty="0" smtClean="0"/>
          </a:p>
          <a:p>
            <a:pPr lvl="0" algn="just"/>
            <a:r>
              <a:rPr lang="es-VE" dirty="0" smtClean="0"/>
              <a:t>El </a:t>
            </a:r>
            <a:r>
              <a:rPr lang="es-VE" dirty="0"/>
              <a:t>funcionamiento de un sistema de alerta temprana (SAT) requiere de cuatro (4) elementos básicos: (Conocimiento de los riesgos, Monitoreo de la Amenaza, Capacidad de Respuesta y Socialización de la  Información). </a:t>
            </a:r>
            <a:r>
              <a:rPr lang="es-VE" dirty="0" smtClean="0"/>
              <a:t>    </a:t>
            </a:r>
            <a:endParaRPr lang="en-US" dirty="0"/>
          </a:p>
        </p:txBody>
      </p:sp>
    </p:spTree>
    <p:extLst>
      <p:ext uri="{BB962C8B-B14F-4D97-AF65-F5344CB8AC3E}">
        <p14:creationId xmlns:p14="http://schemas.microsoft.com/office/powerpoint/2010/main" val="3290747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Resultado de imagen para avn logo"/>
          <p:cNvSpPr>
            <a:spLocks noChangeAspect="1" noChangeArrowheads="1"/>
          </p:cNvSpPr>
          <p:nvPr/>
        </p:nvSpPr>
        <p:spPr bwMode="auto">
          <a:xfrm>
            <a:off x="170151" y="-144463"/>
            <a:ext cx="333357"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sp>
        <p:nvSpPr>
          <p:cNvPr id="6" name="AutoShape 6" descr="Resultado de imagen para avn logo"/>
          <p:cNvSpPr>
            <a:spLocks noChangeAspect="1" noChangeArrowheads="1"/>
          </p:cNvSpPr>
          <p:nvPr/>
        </p:nvSpPr>
        <p:spPr bwMode="auto">
          <a:xfrm>
            <a:off x="336829" y="7938"/>
            <a:ext cx="333357"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pic>
        <p:nvPicPr>
          <p:cNvPr id="8" name="Picture 13"/>
          <p:cNvPicPr>
            <a:picLocks noChangeAspect="1" noChangeArrowheads="1"/>
          </p:cNvPicPr>
          <p:nvPr/>
        </p:nvPicPr>
        <p:blipFill rotWithShape="1">
          <a:blip r:embed="rId2">
            <a:extLst>
              <a:ext uri="{28A0092B-C50C-407E-A947-70E740481C1C}">
                <a14:useLocalDpi xmlns:a14="http://schemas.microsoft.com/office/drawing/2010/main" val="0"/>
              </a:ext>
            </a:extLst>
          </a:blip>
          <a:srcRect t="17746"/>
          <a:stretch/>
        </p:blipFill>
        <p:spPr bwMode="auto">
          <a:xfrm>
            <a:off x="0" y="0"/>
            <a:ext cx="12601575" cy="68298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9 Imagen" descr="C:\Users\Yajaira Prado\Downloads\CINTILLO-SUPERIOR-INAMEH-ENERO.jpg"/>
          <p:cNvPicPr/>
          <p:nvPr/>
        </p:nvPicPr>
        <p:blipFill rotWithShape="1">
          <a:blip r:embed="rId3" cstate="print">
            <a:extLst>
              <a:ext uri="{28A0092B-C50C-407E-A947-70E740481C1C}">
                <a14:useLocalDpi xmlns:a14="http://schemas.microsoft.com/office/drawing/2010/main" val="0"/>
              </a:ext>
            </a:extLst>
          </a:blip>
          <a:srcRect l="81205"/>
          <a:stretch/>
        </p:blipFill>
        <p:spPr bwMode="auto">
          <a:xfrm>
            <a:off x="10765283" y="6254035"/>
            <a:ext cx="1827789" cy="632143"/>
          </a:xfrm>
          <a:prstGeom prst="rect">
            <a:avLst/>
          </a:prstGeom>
          <a:noFill/>
          <a:ln w="9525">
            <a:noFill/>
            <a:miter lim="800000"/>
            <a:headEnd/>
            <a:tailEnd/>
          </a:ln>
        </p:spPr>
      </p:pic>
      <p:pic>
        <p:nvPicPr>
          <p:cNvPr id="11" name="Picture 4" descr="http://www.minea.gob.ve/wp-content/uploads/2015/10/inameh-300x115.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642780" y="6310512"/>
            <a:ext cx="2067460" cy="573612"/>
          </a:xfrm>
          <a:prstGeom prst="rect">
            <a:avLst/>
          </a:prstGeom>
          <a:noFill/>
        </p:spPr>
      </p:pic>
      <p:sp>
        <p:nvSpPr>
          <p:cNvPr id="2" name="1 Rectángulo"/>
          <p:cNvSpPr/>
          <p:nvPr/>
        </p:nvSpPr>
        <p:spPr>
          <a:xfrm>
            <a:off x="-2900" y="117426"/>
            <a:ext cx="12595972" cy="415498"/>
          </a:xfrm>
          <a:prstGeom prst="rect">
            <a:avLst/>
          </a:prstGeom>
        </p:spPr>
        <p:txBody>
          <a:bodyPr wrap="square">
            <a:spAutoFit/>
          </a:bodyPr>
          <a:lstStyle/>
          <a:p>
            <a:pPr algn="ctr"/>
            <a:r>
              <a:rPr lang="es-VE" b="1" dirty="0"/>
              <a:t>¿Cuáles son las fortalezas o debilidades de estos desarrollos (o posibles desarrollos)?</a:t>
            </a:r>
            <a:endParaRPr lang="en-US" b="1" dirty="0"/>
          </a:p>
        </p:txBody>
      </p:sp>
      <p:sp>
        <p:nvSpPr>
          <p:cNvPr id="3" name="2 Rectángulo"/>
          <p:cNvSpPr/>
          <p:nvPr/>
        </p:nvSpPr>
        <p:spPr>
          <a:xfrm>
            <a:off x="211133" y="621482"/>
            <a:ext cx="12179308" cy="4293483"/>
          </a:xfrm>
          <a:prstGeom prst="rect">
            <a:avLst/>
          </a:prstGeom>
        </p:spPr>
        <p:txBody>
          <a:bodyPr wrap="square">
            <a:spAutoFit/>
          </a:bodyPr>
          <a:lstStyle/>
          <a:p>
            <a:pPr lvl="0" algn="just"/>
            <a:r>
              <a:rPr lang="es-VE" b="1" dirty="0"/>
              <a:t>Dentro de las </a:t>
            </a:r>
            <a:r>
              <a:rPr lang="es-VE" b="1" dirty="0" smtClean="0"/>
              <a:t>fortalezas: </a:t>
            </a:r>
          </a:p>
          <a:p>
            <a:pPr lvl="0" algn="just"/>
            <a:endParaRPr lang="es-VE" b="1" dirty="0" smtClean="0"/>
          </a:p>
          <a:p>
            <a:pPr marL="1079500" lvl="0" indent="-449263" algn="just">
              <a:buFont typeface="Wingdings" panose="05000000000000000000" pitchFamily="2" charset="2"/>
              <a:buChar char="§"/>
            </a:pPr>
            <a:r>
              <a:rPr lang="es-VE" dirty="0" smtClean="0"/>
              <a:t>En </a:t>
            </a:r>
            <a:r>
              <a:rPr lang="es-VE" dirty="0"/>
              <a:t>el ámbito de estudio de las </a:t>
            </a:r>
            <a:r>
              <a:rPr lang="es-VE" dirty="0" smtClean="0"/>
              <a:t>Amenazas</a:t>
            </a:r>
            <a:r>
              <a:rPr lang="es-VE" dirty="0"/>
              <a:t>, </a:t>
            </a:r>
            <a:r>
              <a:rPr lang="es-VE" dirty="0" smtClean="0"/>
              <a:t>permite </a:t>
            </a:r>
            <a:r>
              <a:rPr lang="es-VE" dirty="0"/>
              <a:t>el desarrollo y fortalecimiento del conocimiento del riesgo </a:t>
            </a:r>
            <a:r>
              <a:rPr lang="es-VE" dirty="0" err="1"/>
              <a:t>hidrometeorológicos</a:t>
            </a:r>
            <a:r>
              <a:rPr lang="es-VE" dirty="0"/>
              <a:t>, </a:t>
            </a:r>
            <a:r>
              <a:rPr lang="es-VE" dirty="0" smtClean="0"/>
              <a:t>cuenta </a:t>
            </a:r>
            <a:r>
              <a:rPr lang="es-VE" dirty="0"/>
              <a:t>con instrumentos y </a:t>
            </a:r>
            <a:r>
              <a:rPr lang="es-VE" dirty="0" smtClean="0"/>
              <a:t>herramientas, necesarios </a:t>
            </a:r>
            <a:r>
              <a:rPr lang="es-VE" dirty="0"/>
              <a:t>en la planificación territorial</a:t>
            </a:r>
            <a:r>
              <a:rPr lang="es-VE" dirty="0" smtClean="0"/>
              <a:t>.</a:t>
            </a:r>
          </a:p>
          <a:p>
            <a:pPr marL="457200" lvl="0" indent="-457200" algn="just">
              <a:buFont typeface="+mj-lt"/>
              <a:buAutoNum type="alphaLcParenR"/>
            </a:pPr>
            <a:endParaRPr lang="es-VE" dirty="0"/>
          </a:p>
          <a:p>
            <a:pPr marL="1079500" indent="-449263" algn="just">
              <a:buFont typeface="Wingdings" panose="05000000000000000000" pitchFamily="2" charset="2"/>
              <a:buChar char="§"/>
            </a:pPr>
            <a:r>
              <a:rPr lang="es-VE" dirty="0"/>
              <a:t>Una efectiva capacidad de establecer escenarios, </a:t>
            </a:r>
            <a:r>
              <a:rPr lang="es-VE" dirty="0" smtClean="0"/>
              <a:t>para dar </a:t>
            </a:r>
            <a:r>
              <a:rPr lang="es-VE" dirty="0"/>
              <a:t>respuesta oportuna y tomar decisiones acertadas.</a:t>
            </a:r>
            <a:endParaRPr lang="en-US" dirty="0"/>
          </a:p>
          <a:p>
            <a:pPr marL="457200" lvl="0" indent="-457200" algn="just">
              <a:buFont typeface="+mj-lt"/>
              <a:buAutoNum type="alphaLcParenR"/>
            </a:pPr>
            <a:endParaRPr lang="es-VE" dirty="0" smtClean="0"/>
          </a:p>
          <a:p>
            <a:pPr lvl="0" algn="just"/>
            <a:r>
              <a:rPr lang="es-VE" b="1" dirty="0" smtClean="0"/>
              <a:t>Dentro </a:t>
            </a:r>
            <a:r>
              <a:rPr lang="es-VE" b="1" dirty="0"/>
              <a:t>de las </a:t>
            </a:r>
            <a:r>
              <a:rPr lang="es-VE" b="1" dirty="0" smtClean="0"/>
              <a:t>debilidades:</a:t>
            </a:r>
            <a:r>
              <a:rPr lang="es-VE" dirty="0" smtClean="0"/>
              <a:t> </a:t>
            </a:r>
          </a:p>
          <a:p>
            <a:pPr lvl="0" algn="just"/>
            <a:endParaRPr lang="es-VE" dirty="0"/>
          </a:p>
          <a:p>
            <a:pPr marL="1079500" lvl="0" indent="-449263" algn="just">
              <a:buFont typeface="Wingdings" panose="05000000000000000000" pitchFamily="2" charset="2"/>
              <a:buChar char="§"/>
            </a:pPr>
            <a:r>
              <a:rPr lang="es-VE" dirty="0" smtClean="0"/>
              <a:t>Requiere </a:t>
            </a:r>
            <a:r>
              <a:rPr lang="es-VE" dirty="0"/>
              <a:t>de inversión y sensibilización de los actores encargados de tomar decisiones, así como de la emisión de políticas orientadas al desarrollo de estos sistemas</a:t>
            </a:r>
            <a:r>
              <a:rPr lang="es-VE" dirty="0" smtClean="0"/>
              <a:t>.   </a:t>
            </a:r>
            <a:endParaRPr lang="en-US" dirty="0"/>
          </a:p>
        </p:txBody>
      </p:sp>
      <p:sp>
        <p:nvSpPr>
          <p:cNvPr id="4" name="3 Rectángulo"/>
          <p:cNvSpPr/>
          <p:nvPr/>
        </p:nvSpPr>
        <p:spPr>
          <a:xfrm>
            <a:off x="1" y="4941962"/>
            <a:ext cx="12601574" cy="1061829"/>
          </a:xfrm>
          <a:prstGeom prst="rect">
            <a:avLst/>
          </a:prstGeom>
          <a:solidFill>
            <a:schemeClr val="accent1">
              <a:lumMod val="20000"/>
              <a:lumOff val="80000"/>
            </a:schemeClr>
          </a:solidFill>
        </p:spPr>
        <p:txBody>
          <a:bodyPr wrap="square">
            <a:spAutoFit/>
          </a:bodyPr>
          <a:lstStyle/>
          <a:p>
            <a:pPr lvl="0" algn="just"/>
            <a:r>
              <a:rPr lang="es-VE" dirty="0"/>
              <a:t>Existe voluntad Política y deseos por parte de los Organismos que representan al Estado Venezolano trabajar concertadamente en el tema del Riesgo, sin embargo no se materializa la acción, es posible, con la elaboración aún no terminada sobre el Plan Nacional de Riesgo se mejore.         </a:t>
            </a:r>
            <a:endParaRPr lang="en-US" dirty="0"/>
          </a:p>
        </p:txBody>
      </p:sp>
    </p:spTree>
    <p:extLst>
      <p:ext uri="{BB962C8B-B14F-4D97-AF65-F5344CB8AC3E}">
        <p14:creationId xmlns:p14="http://schemas.microsoft.com/office/powerpoint/2010/main" val="905752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Resultado de imagen para avn logo"/>
          <p:cNvSpPr>
            <a:spLocks noChangeAspect="1" noChangeArrowheads="1"/>
          </p:cNvSpPr>
          <p:nvPr/>
        </p:nvSpPr>
        <p:spPr bwMode="auto">
          <a:xfrm>
            <a:off x="170151" y="-144463"/>
            <a:ext cx="333357"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sp>
        <p:nvSpPr>
          <p:cNvPr id="6" name="AutoShape 6" descr="Resultado de imagen para avn logo"/>
          <p:cNvSpPr>
            <a:spLocks noChangeAspect="1" noChangeArrowheads="1"/>
          </p:cNvSpPr>
          <p:nvPr/>
        </p:nvSpPr>
        <p:spPr bwMode="auto">
          <a:xfrm>
            <a:off x="336829" y="7938"/>
            <a:ext cx="333357"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pic>
        <p:nvPicPr>
          <p:cNvPr id="8" name="Picture 13"/>
          <p:cNvPicPr>
            <a:picLocks noChangeAspect="1" noChangeArrowheads="1"/>
          </p:cNvPicPr>
          <p:nvPr/>
        </p:nvPicPr>
        <p:blipFill rotWithShape="1">
          <a:blip r:embed="rId2">
            <a:extLst>
              <a:ext uri="{28A0092B-C50C-407E-A947-70E740481C1C}">
                <a14:useLocalDpi xmlns:a14="http://schemas.microsoft.com/office/drawing/2010/main" val="0"/>
              </a:ext>
            </a:extLst>
          </a:blip>
          <a:srcRect t="17746"/>
          <a:stretch/>
        </p:blipFill>
        <p:spPr bwMode="auto">
          <a:xfrm>
            <a:off x="0" y="0"/>
            <a:ext cx="12601575" cy="6829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9 Imagen" descr="C:\Users\Yajaira Prado\Downloads\CINTILLO-SUPERIOR-INAMEH-ENERO.jpg"/>
          <p:cNvPicPr/>
          <p:nvPr/>
        </p:nvPicPr>
        <p:blipFill rotWithShape="1">
          <a:blip r:embed="rId3" cstate="print">
            <a:extLst>
              <a:ext uri="{28A0092B-C50C-407E-A947-70E740481C1C}">
                <a14:useLocalDpi xmlns:a14="http://schemas.microsoft.com/office/drawing/2010/main" val="0"/>
              </a:ext>
            </a:extLst>
          </a:blip>
          <a:srcRect l="81205"/>
          <a:stretch/>
        </p:blipFill>
        <p:spPr bwMode="auto">
          <a:xfrm>
            <a:off x="10765283" y="6254035"/>
            <a:ext cx="1827789" cy="632143"/>
          </a:xfrm>
          <a:prstGeom prst="rect">
            <a:avLst/>
          </a:prstGeom>
          <a:noFill/>
          <a:ln w="9525">
            <a:noFill/>
            <a:miter lim="800000"/>
            <a:headEnd/>
            <a:tailEnd/>
          </a:ln>
        </p:spPr>
      </p:pic>
      <p:pic>
        <p:nvPicPr>
          <p:cNvPr id="11" name="Picture 4" descr="http://www.minea.gob.ve/wp-content/uploads/2015/10/inameh-300x115.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642780" y="6310512"/>
            <a:ext cx="2067460" cy="573612"/>
          </a:xfrm>
          <a:prstGeom prst="rect">
            <a:avLst/>
          </a:prstGeom>
          <a:noFill/>
        </p:spPr>
      </p:pic>
      <p:sp>
        <p:nvSpPr>
          <p:cNvPr id="2" name="1 Rectángulo"/>
          <p:cNvSpPr/>
          <p:nvPr/>
        </p:nvSpPr>
        <p:spPr>
          <a:xfrm>
            <a:off x="0" y="19975"/>
            <a:ext cx="12593071" cy="738664"/>
          </a:xfrm>
          <a:prstGeom prst="rect">
            <a:avLst/>
          </a:prstGeom>
        </p:spPr>
        <p:txBody>
          <a:bodyPr wrap="square">
            <a:spAutoFit/>
          </a:bodyPr>
          <a:lstStyle/>
          <a:p>
            <a:pPr algn="ctr"/>
            <a:r>
              <a:rPr lang="es-VE" b="1" dirty="0"/>
              <a:t>¿Cómo es la toma de decisión de los organismos de emergencia a partir de los servicios de información meteorológica o productos meteorológicos?</a:t>
            </a:r>
            <a:endParaRPr lang="en-US" b="1" dirty="0"/>
          </a:p>
        </p:txBody>
      </p:sp>
      <p:sp>
        <p:nvSpPr>
          <p:cNvPr id="3" name="2 Rectángulo"/>
          <p:cNvSpPr/>
          <p:nvPr/>
        </p:nvSpPr>
        <p:spPr>
          <a:xfrm>
            <a:off x="321605" y="859279"/>
            <a:ext cx="12027853" cy="2354491"/>
          </a:xfrm>
          <a:prstGeom prst="rect">
            <a:avLst/>
          </a:prstGeom>
        </p:spPr>
        <p:txBody>
          <a:bodyPr wrap="square">
            <a:spAutoFit/>
          </a:bodyPr>
          <a:lstStyle/>
          <a:p>
            <a:pPr algn="just"/>
            <a:r>
              <a:rPr lang="es-VE" dirty="0"/>
              <a:t> La toma de decisiones en el territorio nacional en materia de riesgo de desastre, está suscrita a las instituciones de gobierno local y nacional durante la etapa de impacto y recuperación. </a:t>
            </a:r>
            <a:r>
              <a:rPr lang="es-VE" dirty="0" smtClean="0"/>
              <a:t>La </a:t>
            </a:r>
            <a:r>
              <a:rPr lang="es-VE" dirty="0"/>
              <a:t>comunicación debe ser bidireccional, es decir </a:t>
            </a:r>
            <a:r>
              <a:rPr lang="es-VE" dirty="0" smtClean="0"/>
              <a:t>El Servicio Meteorológico debe </a:t>
            </a:r>
            <a:r>
              <a:rPr lang="es-VE" dirty="0"/>
              <a:t>suministrar </a:t>
            </a:r>
            <a:r>
              <a:rPr lang="es-VE" dirty="0" smtClean="0"/>
              <a:t>el pronóstico, las </a:t>
            </a:r>
            <a:r>
              <a:rPr lang="es-VE" dirty="0"/>
              <a:t>alertas </a:t>
            </a:r>
            <a:r>
              <a:rPr lang="es-VE" dirty="0" smtClean="0"/>
              <a:t>y avisos respectivos a los Organismos competentes del Estado, y, dependiendo </a:t>
            </a:r>
            <a:r>
              <a:rPr lang="es-VE" dirty="0"/>
              <a:t>el espacio geográfico que será </a:t>
            </a:r>
            <a:r>
              <a:rPr lang="es-VE" dirty="0" smtClean="0"/>
              <a:t>afectado, </a:t>
            </a:r>
            <a:r>
              <a:rPr lang="es-VE" dirty="0"/>
              <a:t>las decisiones debe ser tomada por el alcalde, gobernador o presidente, quienes a su vez activaran el sistema más idóneo. Por otro lado, las autoridades deben informar de daños a las instituciones encargas de dar pronósticos y establecer escenarios a fin de ajustarlos.</a:t>
            </a:r>
            <a:endParaRPr lang="en-US" dirty="0"/>
          </a:p>
        </p:txBody>
      </p:sp>
    </p:spTree>
    <p:extLst>
      <p:ext uri="{BB962C8B-B14F-4D97-AF65-F5344CB8AC3E}">
        <p14:creationId xmlns:p14="http://schemas.microsoft.com/office/powerpoint/2010/main" val="787434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Resultado de imagen para avn logo"/>
          <p:cNvSpPr>
            <a:spLocks noChangeAspect="1" noChangeArrowheads="1"/>
          </p:cNvSpPr>
          <p:nvPr/>
        </p:nvSpPr>
        <p:spPr bwMode="auto">
          <a:xfrm>
            <a:off x="170151" y="-144463"/>
            <a:ext cx="333357"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sp>
        <p:nvSpPr>
          <p:cNvPr id="6" name="AutoShape 6" descr="Resultado de imagen para avn logo"/>
          <p:cNvSpPr>
            <a:spLocks noChangeAspect="1" noChangeArrowheads="1"/>
          </p:cNvSpPr>
          <p:nvPr/>
        </p:nvSpPr>
        <p:spPr bwMode="auto">
          <a:xfrm>
            <a:off x="336829" y="7938"/>
            <a:ext cx="333357"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pic>
        <p:nvPicPr>
          <p:cNvPr id="8" name="Picture 13"/>
          <p:cNvPicPr>
            <a:picLocks noChangeAspect="1" noChangeArrowheads="1"/>
          </p:cNvPicPr>
          <p:nvPr/>
        </p:nvPicPr>
        <p:blipFill rotWithShape="1">
          <a:blip r:embed="rId2">
            <a:extLst>
              <a:ext uri="{28A0092B-C50C-407E-A947-70E740481C1C}">
                <a14:useLocalDpi xmlns:a14="http://schemas.microsoft.com/office/drawing/2010/main" val="0"/>
              </a:ext>
            </a:extLst>
          </a:blip>
          <a:srcRect t="17746"/>
          <a:stretch/>
        </p:blipFill>
        <p:spPr bwMode="auto">
          <a:xfrm>
            <a:off x="0" y="0"/>
            <a:ext cx="12601575" cy="6829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descr="http://www.minea.gob.ve/wp-content/uploads/2015/10/inameh-300x115.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534115" y="6256207"/>
            <a:ext cx="2067460" cy="573612"/>
          </a:xfrm>
          <a:prstGeom prst="rect">
            <a:avLst/>
          </a:prstGeom>
          <a:noFill/>
        </p:spPr>
      </p:pic>
      <p:sp>
        <p:nvSpPr>
          <p:cNvPr id="7" name="6 Rectángulo"/>
          <p:cNvSpPr/>
          <p:nvPr/>
        </p:nvSpPr>
        <p:spPr>
          <a:xfrm>
            <a:off x="0" y="28053"/>
            <a:ext cx="12593071" cy="1061829"/>
          </a:xfrm>
          <a:prstGeom prst="rect">
            <a:avLst/>
          </a:prstGeom>
        </p:spPr>
        <p:txBody>
          <a:bodyPr wrap="square">
            <a:spAutoFit/>
          </a:bodyPr>
          <a:lstStyle/>
          <a:p>
            <a:pPr algn="ctr"/>
            <a:r>
              <a:rPr lang="es-VE" b="1" dirty="0"/>
              <a:t>¿Cómo son las instancias de articulación entre ambos organismos (Servicio Meteorológico y organismo de emergencia) en cada instancia de la Gestión Integral del Riesgo (prevención / preparación / respuesta/ reconstrucción)? ¿Hay espacios de intercambio?</a:t>
            </a:r>
            <a:endParaRPr lang="en-US" b="1" dirty="0"/>
          </a:p>
        </p:txBody>
      </p:sp>
      <p:sp>
        <p:nvSpPr>
          <p:cNvPr id="2" name="1 Rectángulo"/>
          <p:cNvSpPr/>
          <p:nvPr/>
        </p:nvSpPr>
        <p:spPr>
          <a:xfrm>
            <a:off x="336829" y="1119784"/>
            <a:ext cx="11940622" cy="1061829"/>
          </a:xfrm>
          <a:prstGeom prst="rect">
            <a:avLst/>
          </a:prstGeom>
        </p:spPr>
        <p:txBody>
          <a:bodyPr wrap="square">
            <a:spAutoFit/>
          </a:bodyPr>
          <a:lstStyle/>
          <a:p>
            <a:pPr marL="342900" indent="-342900" algn="just">
              <a:buFont typeface="Wingdings" panose="05000000000000000000" pitchFamily="2" charset="2"/>
              <a:buChar char="§"/>
            </a:pPr>
            <a:r>
              <a:rPr lang="es-VE" dirty="0" smtClean="0"/>
              <a:t>El </a:t>
            </a:r>
            <a:r>
              <a:rPr lang="es-VE" dirty="0"/>
              <a:t>espacio de intercambio entre los órganos de respuesta y el servicio meteorológico, se limita al suministro de información, solo cuando se producen los eventos </a:t>
            </a:r>
            <a:r>
              <a:rPr lang="es-VE" dirty="0" err="1"/>
              <a:t>hidrometeorológicos</a:t>
            </a:r>
            <a:r>
              <a:rPr lang="es-VE" dirty="0"/>
              <a:t> y se generan daños considerables. Esta situación representa una debilidad en los procesos de gestión del territorio.</a:t>
            </a:r>
            <a:endParaRPr lang="en-US" dirty="0"/>
          </a:p>
        </p:txBody>
      </p:sp>
      <p:sp>
        <p:nvSpPr>
          <p:cNvPr id="4" name="3 Rectángulo"/>
          <p:cNvSpPr/>
          <p:nvPr/>
        </p:nvSpPr>
        <p:spPr>
          <a:xfrm>
            <a:off x="336830" y="2199811"/>
            <a:ext cx="11819554" cy="1061829"/>
          </a:xfrm>
          <a:prstGeom prst="rect">
            <a:avLst/>
          </a:prstGeom>
        </p:spPr>
        <p:txBody>
          <a:bodyPr wrap="square">
            <a:spAutoFit/>
          </a:bodyPr>
          <a:lstStyle/>
          <a:p>
            <a:pPr marL="342900" lvl="0" indent="-342900" algn="just">
              <a:buFont typeface="Wingdings" panose="05000000000000000000" pitchFamily="2" charset="2"/>
              <a:buChar char="§"/>
            </a:pPr>
            <a:r>
              <a:rPr lang="es-VE" dirty="0" smtClean="0"/>
              <a:t>Es necesario </a:t>
            </a:r>
            <a:r>
              <a:rPr lang="es-VE" dirty="0"/>
              <a:t>establecer coordinación y comunicaciones verticales y horizontales entre los actores participantes en la alerta temprana.</a:t>
            </a:r>
            <a:endParaRPr lang="en-US" dirty="0"/>
          </a:p>
          <a:p>
            <a:r>
              <a:rPr lang="es-VE" dirty="0"/>
              <a:t> </a:t>
            </a:r>
            <a:endParaRPr lang="en-US" dirty="0"/>
          </a:p>
        </p:txBody>
      </p:sp>
      <p:sp>
        <p:nvSpPr>
          <p:cNvPr id="9" name="8 Rectángulo"/>
          <p:cNvSpPr/>
          <p:nvPr/>
        </p:nvSpPr>
        <p:spPr>
          <a:xfrm>
            <a:off x="170151" y="3285778"/>
            <a:ext cx="12107300" cy="1061829"/>
          </a:xfrm>
          <a:prstGeom prst="rect">
            <a:avLst/>
          </a:prstGeom>
        </p:spPr>
        <p:txBody>
          <a:bodyPr wrap="square">
            <a:spAutoFit/>
          </a:bodyPr>
          <a:lstStyle/>
          <a:p>
            <a:pPr algn="ctr"/>
            <a:r>
              <a:rPr lang="es-VE" b="1" dirty="0"/>
              <a:t>Los servicios de información meteorológica o productos meteorológicos ¿están orientados al usuario? ¿Cuáles son los canales de comunicación?</a:t>
            </a:r>
            <a:endParaRPr lang="en-US" b="1" dirty="0"/>
          </a:p>
          <a:p>
            <a:r>
              <a:rPr lang="es-VE" dirty="0"/>
              <a:t> </a:t>
            </a:r>
            <a:endParaRPr lang="en-US" dirty="0"/>
          </a:p>
        </p:txBody>
      </p:sp>
      <p:sp>
        <p:nvSpPr>
          <p:cNvPr id="12" name="11 Rectángulo"/>
          <p:cNvSpPr/>
          <p:nvPr/>
        </p:nvSpPr>
        <p:spPr>
          <a:xfrm>
            <a:off x="359204" y="4133031"/>
            <a:ext cx="11797179" cy="1708160"/>
          </a:xfrm>
          <a:prstGeom prst="rect">
            <a:avLst/>
          </a:prstGeom>
        </p:spPr>
        <p:txBody>
          <a:bodyPr wrap="square">
            <a:spAutoFit/>
          </a:bodyPr>
          <a:lstStyle/>
          <a:p>
            <a:pPr marL="342900" indent="-342900" algn="just">
              <a:buFont typeface="Wingdings" panose="05000000000000000000" pitchFamily="2" charset="2"/>
              <a:buChar char="§"/>
            </a:pPr>
            <a:r>
              <a:rPr lang="es-VE" dirty="0"/>
              <a:t> </a:t>
            </a:r>
            <a:r>
              <a:rPr lang="es-VE" dirty="0" smtClean="0"/>
              <a:t>Los productos elaborados por el Servicio Meteorológico, cuenta </a:t>
            </a:r>
            <a:r>
              <a:rPr lang="es-VE" dirty="0"/>
              <a:t>con recursos para la emisión de información al público especializado (actividad agrícola, monitoreo de sequias, amenazas </a:t>
            </a:r>
            <a:r>
              <a:rPr lang="es-VE" dirty="0" err="1"/>
              <a:t>hidrometeorológicas</a:t>
            </a:r>
            <a:r>
              <a:rPr lang="es-VE" dirty="0"/>
              <a:t>, </a:t>
            </a:r>
            <a:r>
              <a:rPr lang="es-VE" dirty="0" smtClean="0"/>
              <a:t>pronósticos </a:t>
            </a:r>
            <a:r>
              <a:rPr lang="es-VE" dirty="0" err="1" smtClean="0"/>
              <a:t>subestacionales</a:t>
            </a:r>
            <a:r>
              <a:rPr lang="es-VE" dirty="0" smtClean="0"/>
              <a:t>, a largo plazo, etc</a:t>
            </a:r>
            <a:r>
              <a:rPr lang="es-VE" dirty="0"/>
              <a:t>.) sin embargo, el público en general y sobre todo aquel que no tenga acceso al </a:t>
            </a:r>
            <a:r>
              <a:rPr lang="es-VE" dirty="0" smtClean="0"/>
              <a:t>internet, o redes sociales (twitter) no </a:t>
            </a:r>
            <a:r>
              <a:rPr lang="es-VE" dirty="0"/>
              <a:t>puede acceder a la información </a:t>
            </a:r>
            <a:r>
              <a:rPr lang="es-VE" dirty="0" err="1"/>
              <a:t>hidrometeorológicas</a:t>
            </a:r>
            <a:r>
              <a:rPr lang="es-VE" dirty="0"/>
              <a:t> al </a:t>
            </a:r>
            <a:r>
              <a:rPr lang="es-VE" dirty="0" smtClean="0"/>
              <a:t>momento.</a:t>
            </a:r>
            <a:endParaRPr lang="en-US" dirty="0"/>
          </a:p>
        </p:txBody>
      </p:sp>
    </p:spTree>
    <p:extLst>
      <p:ext uri="{BB962C8B-B14F-4D97-AF65-F5344CB8AC3E}">
        <p14:creationId xmlns:p14="http://schemas.microsoft.com/office/powerpoint/2010/main" val="24087777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Resultado de imagen para avn logo"/>
          <p:cNvSpPr>
            <a:spLocks noChangeAspect="1" noChangeArrowheads="1"/>
          </p:cNvSpPr>
          <p:nvPr/>
        </p:nvSpPr>
        <p:spPr bwMode="auto">
          <a:xfrm>
            <a:off x="170151" y="-144463"/>
            <a:ext cx="333357"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sp>
        <p:nvSpPr>
          <p:cNvPr id="6" name="AutoShape 6" descr="Resultado de imagen para avn logo"/>
          <p:cNvSpPr>
            <a:spLocks noChangeAspect="1" noChangeArrowheads="1"/>
          </p:cNvSpPr>
          <p:nvPr/>
        </p:nvSpPr>
        <p:spPr bwMode="auto">
          <a:xfrm>
            <a:off x="336829" y="7938"/>
            <a:ext cx="333357"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pic>
        <p:nvPicPr>
          <p:cNvPr id="8" name="Picture 13"/>
          <p:cNvPicPr>
            <a:picLocks noChangeAspect="1" noChangeArrowheads="1"/>
          </p:cNvPicPr>
          <p:nvPr/>
        </p:nvPicPr>
        <p:blipFill rotWithShape="1">
          <a:blip r:embed="rId2">
            <a:extLst>
              <a:ext uri="{28A0092B-C50C-407E-A947-70E740481C1C}">
                <a14:useLocalDpi xmlns:a14="http://schemas.microsoft.com/office/drawing/2010/main" val="0"/>
              </a:ext>
            </a:extLst>
          </a:blip>
          <a:srcRect t="17746"/>
          <a:stretch/>
        </p:blipFill>
        <p:spPr bwMode="auto">
          <a:xfrm>
            <a:off x="0" y="0"/>
            <a:ext cx="12601575" cy="6829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9 Imagen" descr="C:\Users\Yajaira Prado\Downloads\CINTILLO-SUPERIOR-INAMEH-ENERO.jpg"/>
          <p:cNvPicPr/>
          <p:nvPr/>
        </p:nvPicPr>
        <p:blipFill rotWithShape="1">
          <a:blip r:embed="rId3" cstate="print">
            <a:extLst>
              <a:ext uri="{28A0092B-C50C-407E-A947-70E740481C1C}">
                <a14:useLocalDpi xmlns:a14="http://schemas.microsoft.com/office/drawing/2010/main" val="0"/>
              </a:ext>
            </a:extLst>
          </a:blip>
          <a:srcRect l="81205"/>
          <a:stretch/>
        </p:blipFill>
        <p:spPr bwMode="auto">
          <a:xfrm>
            <a:off x="10765283" y="6254035"/>
            <a:ext cx="1827789" cy="632143"/>
          </a:xfrm>
          <a:prstGeom prst="rect">
            <a:avLst/>
          </a:prstGeom>
          <a:noFill/>
          <a:ln w="9525">
            <a:noFill/>
            <a:miter lim="800000"/>
            <a:headEnd/>
            <a:tailEnd/>
          </a:ln>
        </p:spPr>
      </p:pic>
      <p:pic>
        <p:nvPicPr>
          <p:cNvPr id="11" name="Picture 4" descr="http://www.minea.gob.ve/wp-content/uploads/2015/10/inameh-300x115.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642780" y="6310512"/>
            <a:ext cx="2067460" cy="573612"/>
          </a:xfrm>
          <a:prstGeom prst="rect">
            <a:avLst/>
          </a:prstGeom>
          <a:noFill/>
        </p:spPr>
      </p:pic>
      <p:sp>
        <p:nvSpPr>
          <p:cNvPr id="9" name="8 Rectángulo"/>
          <p:cNvSpPr/>
          <p:nvPr/>
        </p:nvSpPr>
        <p:spPr>
          <a:xfrm>
            <a:off x="170151" y="45418"/>
            <a:ext cx="12251316" cy="415498"/>
          </a:xfrm>
          <a:prstGeom prst="rect">
            <a:avLst/>
          </a:prstGeom>
        </p:spPr>
        <p:txBody>
          <a:bodyPr wrap="square">
            <a:spAutoFit/>
          </a:bodyPr>
          <a:lstStyle/>
          <a:p>
            <a:r>
              <a:rPr lang="es-VE" b="1" dirty="0"/>
              <a:t>¿Cuál es el estado de situación o posibilidades de desarrollo de pronósticos basados en impacto en su país? </a:t>
            </a:r>
            <a:endParaRPr lang="en-US" b="1" dirty="0"/>
          </a:p>
        </p:txBody>
      </p:sp>
      <p:sp>
        <p:nvSpPr>
          <p:cNvPr id="4" name="3 Rectángulo"/>
          <p:cNvSpPr/>
          <p:nvPr/>
        </p:nvSpPr>
        <p:spPr>
          <a:xfrm>
            <a:off x="252115" y="837506"/>
            <a:ext cx="11940622" cy="1708160"/>
          </a:xfrm>
          <a:prstGeom prst="rect">
            <a:avLst/>
          </a:prstGeom>
        </p:spPr>
        <p:txBody>
          <a:bodyPr wrap="square">
            <a:spAutoFit/>
          </a:bodyPr>
          <a:lstStyle/>
          <a:p>
            <a:pPr algn="just"/>
            <a:r>
              <a:rPr lang="es-ES" dirty="0"/>
              <a:t>El objetivo de los Sistemas de Alerta Temprana (SAT), es facultar a las personas y comunidades que enfrentan una amenaza a que actúen con suficiente tiempo y de modo adecuado para reducir la posibilidad de que se produzcan lesiones personales, pérdidas de vidas y daños a los bienes y al ambiente; entonces tenemos que el país ha enfocado los esfuerzos en el desarrollo de un sistema de pronóstico y monitoreo de perturbaciones meteorológicas más no un SAT. </a:t>
            </a:r>
            <a:endParaRPr lang="en-US" dirty="0"/>
          </a:p>
        </p:txBody>
      </p:sp>
      <p:sp>
        <p:nvSpPr>
          <p:cNvPr id="12" name="11 Rectángulo"/>
          <p:cNvSpPr/>
          <p:nvPr/>
        </p:nvSpPr>
        <p:spPr>
          <a:xfrm>
            <a:off x="5618211" y="2277666"/>
            <a:ext cx="6299200" cy="1384995"/>
          </a:xfrm>
          <a:prstGeom prst="rect">
            <a:avLst/>
          </a:prstGeom>
          <a:solidFill>
            <a:schemeClr val="accent1">
              <a:lumMod val="20000"/>
              <a:lumOff val="80000"/>
            </a:schemeClr>
          </a:solidFill>
        </p:spPr>
        <p:txBody>
          <a:bodyPr>
            <a:spAutoFit/>
          </a:bodyPr>
          <a:lstStyle/>
          <a:p>
            <a:r>
              <a:rPr lang="es-ES" dirty="0"/>
              <a:t>Un SAT debe tener la capacidad de determinar: </a:t>
            </a:r>
            <a:endParaRPr lang="en-US" dirty="0"/>
          </a:p>
          <a:p>
            <a:pPr marL="989013" lvl="0" indent="-449263">
              <a:buFont typeface="+mj-lt"/>
              <a:buAutoNum type="alphaLcParenR"/>
            </a:pPr>
            <a:r>
              <a:rPr lang="es-ES" dirty="0"/>
              <a:t>Tiempo estimado de impacto </a:t>
            </a:r>
            <a:endParaRPr lang="en-US" dirty="0"/>
          </a:p>
          <a:p>
            <a:pPr marL="989013" lvl="0" indent="-449263">
              <a:buFont typeface="+mj-lt"/>
              <a:buAutoNum type="alphaLcParenR"/>
            </a:pPr>
            <a:r>
              <a:rPr lang="es-ES" dirty="0"/>
              <a:t>Área de posible afectación </a:t>
            </a:r>
            <a:endParaRPr lang="en-US" dirty="0"/>
          </a:p>
          <a:p>
            <a:pPr marL="989013" lvl="0" indent="-449263">
              <a:buFont typeface="+mj-lt"/>
              <a:buAutoNum type="alphaLcParenR"/>
            </a:pPr>
            <a:r>
              <a:rPr lang="es-ES" dirty="0"/>
              <a:t>Nivel de daños esperado</a:t>
            </a:r>
            <a:endParaRPr lang="en-US" dirty="0"/>
          </a:p>
        </p:txBody>
      </p:sp>
      <p:sp>
        <p:nvSpPr>
          <p:cNvPr id="7" name="6 CuadroTexto"/>
          <p:cNvSpPr txBox="1"/>
          <p:nvPr/>
        </p:nvSpPr>
        <p:spPr>
          <a:xfrm>
            <a:off x="324123" y="3789834"/>
            <a:ext cx="11665296" cy="2354491"/>
          </a:xfrm>
          <a:prstGeom prst="rect">
            <a:avLst/>
          </a:prstGeom>
          <a:noFill/>
        </p:spPr>
        <p:txBody>
          <a:bodyPr wrap="square" rtlCol="0">
            <a:spAutoFit/>
          </a:bodyPr>
          <a:lstStyle/>
          <a:p>
            <a:pPr algn="just"/>
            <a:r>
              <a:rPr lang="es-VE" dirty="0" smtClean="0"/>
              <a:t>Venezuela dispone del Instituto Nacional de Meteorología e Hidrología (INAMEH), este Servicio fue creado en el año </a:t>
            </a:r>
            <a:r>
              <a:rPr lang="es-VE" dirty="0" smtClean="0"/>
              <a:t>2009, </a:t>
            </a:r>
            <a:r>
              <a:rPr lang="es-VE" dirty="0" smtClean="0"/>
              <a:t>monitorea continuamente el estado del Tiempo, recaba la data </a:t>
            </a:r>
            <a:r>
              <a:rPr lang="es-VE" dirty="0" err="1" smtClean="0"/>
              <a:t>hidrometeorológica</a:t>
            </a:r>
            <a:r>
              <a:rPr lang="es-VE" dirty="0" smtClean="0"/>
              <a:t> a nivel nacional, para dar información continua y permanente a través de Pronósticos, Avisos, Alertas (cuando la situación lo amerita), a las Autoridades competentes y a la comunidad en general del estado del Tiempo, del Comportamiento de los ríos que revisten vulnerabilidad, de </a:t>
            </a:r>
            <a:r>
              <a:rPr lang="es-VE" dirty="0"/>
              <a:t>las Condiciones </a:t>
            </a:r>
            <a:r>
              <a:rPr lang="es-VE" dirty="0" smtClean="0"/>
              <a:t>climáticas a través de la red de estaciones </a:t>
            </a:r>
            <a:r>
              <a:rPr lang="es-VE" dirty="0" err="1" smtClean="0"/>
              <a:t>hidrometeorológicas</a:t>
            </a:r>
            <a:r>
              <a:rPr lang="es-VE" dirty="0" smtClean="0"/>
              <a:t>, realiza estudios, funciones enmarcadas dentro de la Ley de Hidrología y Meteorología. </a:t>
            </a:r>
            <a:endParaRPr lang="en-US" dirty="0"/>
          </a:p>
        </p:txBody>
      </p:sp>
    </p:spTree>
    <p:extLst>
      <p:ext uri="{BB962C8B-B14F-4D97-AF65-F5344CB8AC3E}">
        <p14:creationId xmlns:p14="http://schemas.microsoft.com/office/powerpoint/2010/main" val="411845441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14431</TotalTime>
  <Words>1059</Words>
  <Application>Microsoft Office PowerPoint</Application>
  <PresentationFormat>Personalizado</PresentationFormat>
  <Paragraphs>46</Paragraphs>
  <Slides>6</Slides>
  <Notes>0</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rhernandez</dc:creator>
  <cp:lastModifiedBy>rhernandez</cp:lastModifiedBy>
  <cp:revision>610</cp:revision>
  <dcterms:created xsi:type="dcterms:W3CDTF">2016-01-27T15:58:45Z</dcterms:created>
  <dcterms:modified xsi:type="dcterms:W3CDTF">2018-09-04T15:49:04Z</dcterms:modified>
</cp:coreProperties>
</file>