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teo" initials="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4660"/>
  </p:normalViewPr>
  <p:slideViewPr>
    <p:cSldViewPr snapToGrid="0">
      <p:cViewPr>
        <p:scale>
          <a:sx n="106" d="100"/>
          <a:sy n="106" d="100"/>
        </p:scale>
        <p:origin x="-96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27T11:25:02.760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D53-7428-4F01-9100-49474CB6D76D}" type="datetimeFigureOut">
              <a:rPr lang="es-UY" smtClean="0"/>
              <a:pPr/>
              <a:t>20/09/2018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2E4B-B120-4F12-B870-E178F7498A51}" type="slidenum">
              <a:rPr lang="es-UY" smtClean="0"/>
              <a:pPr/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D53-7428-4F01-9100-49474CB6D76D}" type="datetimeFigureOut">
              <a:rPr lang="es-UY" smtClean="0"/>
              <a:pPr/>
              <a:t>20/09/2018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2E4B-B120-4F12-B870-E178F7498A51}" type="slidenum">
              <a:rPr lang="es-UY" smtClean="0"/>
              <a:pPr/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D53-7428-4F01-9100-49474CB6D76D}" type="datetimeFigureOut">
              <a:rPr lang="es-UY" smtClean="0"/>
              <a:pPr/>
              <a:t>20/09/2018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2E4B-B120-4F12-B870-E178F7498A51}" type="slidenum">
              <a:rPr lang="es-UY" smtClean="0"/>
              <a:pPr/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D53-7428-4F01-9100-49474CB6D76D}" type="datetimeFigureOut">
              <a:rPr lang="es-UY" smtClean="0"/>
              <a:pPr/>
              <a:t>20/09/2018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2E4B-B120-4F12-B870-E178F7498A51}" type="slidenum">
              <a:rPr lang="es-UY" smtClean="0"/>
              <a:pPr/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D53-7428-4F01-9100-49474CB6D76D}" type="datetimeFigureOut">
              <a:rPr lang="es-UY" smtClean="0"/>
              <a:pPr/>
              <a:t>20/09/2018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2E4B-B120-4F12-B870-E178F7498A51}" type="slidenum">
              <a:rPr lang="es-UY" smtClean="0"/>
              <a:pPr/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D53-7428-4F01-9100-49474CB6D76D}" type="datetimeFigureOut">
              <a:rPr lang="es-UY" smtClean="0"/>
              <a:pPr/>
              <a:t>20/09/2018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2E4B-B120-4F12-B870-E178F7498A51}" type="slidenum">
              <a:rPr lang="es-UY" smtClean="0"/>
              <a:pPr/>
              <a:t>‹#›</a:t>
            </a:fld>
            <a:endParaRPr lang="es-U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D53-7428-4F01-9100-49474CB6D76D}" type="datetimeFigureOut">
              <a:rPr lang="es-UY" smtClean="0"/>
              <a:pPr/>
              <a:t>20/09/2018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2E4B-B120-4F12-B870-E178F7498A51}" type="slidenum">
              <a:rPr lang="es-UY" smtClean="0"/>
              <a:pPr/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D53-7428-4F01-9100-49474CB6D76D}" type="datetimeFigureOut">
              <a:rPr lang="es-UY" smtClean="0"/>
              <a:pPr/>
              <a:t>20/09/2018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2E4B-B120-4F12-B870-E178F7498A51}" type="slidenum">
              <a:rPr lang="es-UY" smtClean="0"/>
              <a:pPr/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D53-7428-4F01-9100-49474CB6D76D}" type="datetimeFigureOut">
              <a:rPr lang="es-UY" smtClean="0"/>
              <a:pPr/>
              <a:t>20/09/2018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2E4B-B120-4F12-B870-E178F7498A51}" type="slidenum">
              <a:rPr lang="es-UY" smtClean="0"/>
              <a:pPr/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D53-7428-4F01-9100-49474CB6D76D}" type="datetimeFigureOut">
              <a:rPr lang="es-UY" smtClean="0"/>
              <a:pPr/>
              <a:t>20/09/2018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EC2E4B-B120-4F12-B870-E178F7498A51}" type="slidenum">
              <a:rPr lang="es-UY" smtClean="0"/>
              <a:pPr/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D53-7428-4F01-9100-49474CB6D76D}" type="datetimeFigureOut">
              <a:rPr lang="es-UY" smtClean="0"/>
              <a:pPr/>
              <a:t>20/09/2018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2E4B-B120-4F12-B870-E178F7498A51}" type="slidenum">
              <a:rPr lang="es-UY" smtClean="0"/>
              <a:pPr/>
              <a:t>‹#›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C533D53-7428-4F01-9100-49474CB6D76D}" type="datetimeFigureOut">
              <a:rPr lang="es-UY" smtClean="0"/>
              <a:pPr/>
              <a:t>20/09/2018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AEC2E4B-B120-4F12-B870-E178F7498A51}" type="slidenum">
              <a:rPr lang="es-UY" smtClean="0"/>
              <a:pPr/>
              <a:t>‹#›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8246" y="293077"/>
            <a:ext cx="9337324" cy="720928"/>
          </a:xfrm>
        </p:spPr>
        <p:txBody>
          <a:bodyPr>
            <a:noAutofit/>
          </a:bodyPr>
          <a:lstStyle/>
          <a:p>
            <a:r>
              <a:rPr lang="es-UY" sz="1600" b="1" dirty="0">
                <a:latin typeface="Arial" panose="020B0604020202020204" pitchFamily="34" charset="0"/>
                <a:cs typeface="Arial" panose="020B0604020202020204" pitchFamily="34" charset="0"/>
              </a:rPr>
              <a:t>Taller de creación de capacidad para la ARIII de la OMM sobre los servicios de Pronósticos y Alertas Basados en Impacto y el Protocolo de Alerta Común</a:t>
            </a:r>
            <a:br>
              <a:rPr lang="es-UY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UY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6862" y="756139"/>
            <a:ext cx="9349047" cy="5396981"/>
          </a:xfrm>
        </p:spPr>
        <p:txBody>
          <a:bodyPr>
            <a:normAutofit/>
          </a:bodyPr>
          <a:lstStyle/>
          <a:p>
            <a:pPr algn="l"/>
            <a:endParaRPr lang="es-UY" sz="1800" dirty="0" smtClean="0"/>
          </a:p>
          <a:p>
            <a:pPr algn="l"/>
            <a:r>
              <a:rPr lang="es-UY" sz="1800" dirty="0" smtClean="0"/>
              <a:t>Presentación </a:t>
            </a:r>
            <a:r>
              <a:rPr lang="es-UY" sz="1800" dirty="0"/>
              <a:t>por país- Uruguay- </a:t>
            </a:r>
          </a:p>
          <a:p>
            <a:pPr algn="l"/>
            <a:r>
              <a:rPr lang="es-UY" sz="1400" dirty="0" smtClean="0"/>
              <a:t>.</a:t>
            </a:r>
            <a:endParaRPr lang="es-UY" sz="1400" dirty="0"/>
          </a:p>
          <a:p>
            <a:pPr algn="l"/>
            <a:r>
              <a:rPr lang="es-UY" dirty="0" smtClean="0"/>
              <a:t> </a:t>
            </a:r>
            <a:endParaRPr lang="es-UY" dirty="0"/>
          </a:p>
        </p:txBody>
      </p:sp>
      <p:pic>
        <p:nvPicPr>
          <p:cNvPr id="1026" name="Picture 2" descr="positiv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9723" y="0"/>
            <a:ext cx="1512277" cy="151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0" y="1495427"/>
            <a:ext cx="3255756" cy="345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3376246" y="1840524"/>
            <a:ext cx="65663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 smtClean="0"/>
              <a:t>Perspectiva </a:t>
            </a:r>
            <a:r>
              <a:rPr lang="es-UY" dirty="0" smtClean="0"/>
              <a:t>para los próximos 10 días.</a:t>
            </a:r>
          </a:p>
          <a:p>
            <a:endParaRPr lang="es-UY" dirty="0"/>
          </a:p>
          <a:p>
            <a:r>
              <a:rPr lang="es-UY" dirty="0" smtClean="0"/>
              <a:t>Se elabora una vez por semana y se sube la información a la Web</a:t>
            </a:r>
          </a:p>
          <a:p>
            <a:r>
              <a:rPr lang="es-UY" dirty="0" smtClean="0"/>
              <a:t>Para todos los usuarios.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586" y="3642759"/>
            <a:ext cx="3634156" cy="2607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4267200" y="5050082"/>
            <a:ext cx="39853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 smtClean="0"/>
              <a:t>Pronóstico diario</a:t>
            </a:r>
            <a:r>
              <a:rPr lang="es-UY" dirty="0" smtClean="0"/>
              <a:t>, mañana/noche,</a:t>
            </a:r>
          </a:p>
          <a:p>
            <a:r>
              <a:rPr lang="es-UY" dirty="0" smtClean="0"/>
              <a:t> se actualiza cada 6 horas en la página</a:t>
            </a:r>
          </a:p>
          <a:p>
            <a:r>
              <a:rPr lang="es-UY" dirty="0" smtClean="0"/>
              <a:t> Web del INUMET.</a:t>
            </a:r>
          </a:p>
          <a:p>
            <a:r>
              <a:rPr lang="es-UY" dirty="0" smtClean="0"/>
              <a:t>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7132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522" y="404446"/>
            <a:ext cx="2403231" cy="2193917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684584" y="47997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UY" sz="1200" dirty="0"/>
              <a:t>Emisión de</a:t>
            </a:r>
            <a:r>
              <a:rPr lang="es-UY" sz="1200" b="1" dirty="0"/>
              <a:t> aviso </a:t>
            </a:r>
            <a:r>
              <a:rPr lang="es-UY" sz="1200" dirty="0"/>
              <a:t>al S.I.N.A.E</a:t>
            </a:r>
            <a:r>
              <a:rPr lang="es-UY" sz="1200" dirty="0" smtClean="0"/>
              <a:t>. (uso </a:t>
            </a:r>
            <a:r>
              <a:rPr lang="es-UY" sz="1200" dirty="0"/>
              <a:t>interno): el mismo se elaborará (si la situación lo permite) entre 18-30 </a:t>
            </a:r>
            <a:r>
              <a:rPr lang="es-UY" sz="1200" dirty="0" err="1"/>
              <a:t>hs</a:t>
            </a:r>
            <a:r>
              <a:rPr lang="es-UY" sz="1200" dirty="0"/>
              <a:t>. de antelación al inicio del fenómeno meteorológico. Este boletín es solo de carácter informativo/descriptivo y de distribución interna (INUMET-SINAE), no representando una alerta en sí mismo. </a:t>
            </a:r>
            <a:r>
              <a:rPr lang="es-UY" sz="1200" dirty="0" smtClean="0"/>
              <a:t>El predictor le manda un correo y el Jefe </a:t>
            </a:r>
            <a:r>
              <a:rPr lang="es-UY" sz="1200" dirty="0" err="1" smtClean="0"/>
              <a:t>Tec</a:t>
            </a:r>
            <a:r>
              <a:rPr lang="es-UY" sz="1200" dirty="0" smtClean="0"/>
              <a:t>. se comunica vía telefónica.</a:t>
            </a:r>
            <a:endParaRPr lang="es-UY" sz="1200" dirty="0"/>
          </a:p>
        </p:txBody>
      </p:sp>
      <p:pic>
        <p:nvPicPr>
          <p:cNvPr id="6" name="Imagen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31356" y="4699957"/>
            <a:ext cx="2016737" cy="1947028"/>
          </a:xfrm>
          <a:prstGeom prst="rect">
            <a:avLst/>
          </a:prstGeom>
        </p:spPr>
      </p:pic>
      <p:pic>
        <p:nvPicPr>
          <p:cNvPr id="7" name="Marcador de contenido 5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949144" y="4184640"/>
            <a:ext cx="2589605" cy="2469158"/>
          </a:xfrm>
          <a:prstGeom prst="rect">
            <a:avLst/>
          </a:prstGeom>
        </p:spPr>
      </p:pic>
      <p:pic>
        <p:nvPicPr>
          <p:cNvPr id="8" name="Imagen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97307" y="4758701"/>
            <a:ext cx="2019554" cy="1849276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679938" y="5873262"/>
            <a:ext cx="4173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200" dirty="0" smtClean="0"/>
              <a:t>Emisión de </a:t>
            </a:r>
            <a:r>
              <a:rPr lang="es-UY" sz="1200" b="1" dirty="0" smtClean="0"/>
              <a:t>Advertencia</a:t>
            </a:r>
            <a:r>
              <a:rPr lang="es-UY" sz="1200" dirty="0" smtClean="0"/>
              <a:t>,  predictor CNAP coordina con </a:t>
            </a:r>
            <a:r>
              <a:rPr lang="es-UY" sz="1200" dirty="0" err="1" smtClean="0"/>
              <a:t>DMAe</a:t>
            </a:r>
            <a:r>
              <a:rPr lang="es-UY" sz="1200" dirty="0" smtClean="0"/>
              <a:t> </a:t>
            </a:r>
          </a:p>
          <a:p>
            <a:r>
              <a:rPr lang="es-UY" sz="1200" dirty="0" smtClean="0"/>
              <a:t>Para posterior comunicar al Jefe. Técnico  </a:t>
            </a:r>
            <a:endParaRPr lang="es-UY" sz="1200" dirty="0"/>
          </a:p>
        </p:txBody>
      </p:sp>
      <p:pic>
        <p:nvPicPr>
          <p:cNvPr id="10" name="Imagen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738" y="0"/>
            <a:ext cx="1301262" cy="130126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5202" y="2719753"/>
            <a:ext cx="4861219" cy="153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adroTexto"/>
          <p:cNvSpPr txBox="1"/>
          <p:nvPr/>
        </p:nvSpPr>
        <p:spPr>
          <a:xfrm>
            <a:off x="5158153" y="2684585"/>
            <a:ext cx="6072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Se suben a la web </a:t>
            </a:r>
            <a:r>
              <a:rPr lang="es-ES" sz="1200" b="1" dirty="0" smtClean="0"/>
              <a:t>Informes Especiales</a:t>
            </a:r>
            <a:r>
              <a:rPr lang="es-ES" sz="1200" dirty="0" smtClean="0"/>
              <a:t>, cuando sabemos que se puede llegar a dar alguna situación atmosférica complicada, principalmente si es próximo a algún fin de semana largo debido a un flujo mayor de personas en espacios públicos,  en muchos casos la información actualizada en el pronóstico no es suficiente.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8498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0095" y="233092"/>
            <a:ext cx="5131936" cy="417539"/>
          </a:xfrm>
        </p:spPr>
        <p:txBody>
          <a:bodyPr>
            <a:normAutofit fontScale="90000"/>
          </a:bodyPr>
          <a:lstStyle/>
          <a:p>
            <a:r>
              <a:rPr lang="es-UY" dirty="0"/>
              <a:t>Coordinación y comunicación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738" y="0"/>
            <a:ext cx="1301262" cy="130126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487" y="1301262"/>
            <a:ext cx="8185504" cy="436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51692" y="1641231"/>
            <a:ext cx="1460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 smtClean="0"/>
              <a:t>Coordinación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60617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1692" y="1641231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 smtClean="0"/>
              <a:t>Comunicación</a:t>
            </a:r>
            <a:endParaRPr lang="es-UY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874" y="1641231"/>
            <a:ext cx="8499231" cy="409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738" y="0"/>
            <a:ext cx="1301262" cy="130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65760"/>
            <a:ext cx="10027920" cy="548640"/>
          </a:xfrm>
        </p:spPr>
        <p:txBody>
          <a:bodyPr/>
          <a:lstStyle/>
          <a:p>
            <a:r>
              <a:rPr lang="es-UY" dirty="0"/>
              <a:t>toma de decisión de los organismos de emergencia a partir de los servicios de información meteorológica</a:t>
            </a:r>
          </a:p>
        </p:txBody>
      </p:sp>
      <p:pic>
        <p:nvPicPr>
          <p:cNvPr id="4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738" y="0"/>
            <a:ext cx="1301262" cy="1301262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616" y="1301262"/>
            <a:ext cx="8077200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75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58419" y="1956414"/>
            <a:ext cx="4693921" cy="1794971"/>
          </a:xfrm>
        </p:spPr>
        <p:txBody>
          <a:bodyPr>
            <a:normAutofit/>
          </a:bodyPr>
          <a:lstStyle/>
          <a:p>
            <a:r>
              <a:rPr lang="es-UY" sz="9600" dirty="0" smtClean="0"/>
              <a:t>Gracias</a:t>
            </a:r>
            <a:endParaRPr lang="es-UY" sz="9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021015" y="5533292"/>
            <a:ext cx="772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800" dirty="0" smtClean="0"/>
              <a:t>Francisco Pereyra            F.Pereyra@inumet.gub.uy</a:t>
            </a:r>
            <a:endParaRPr lang="es-UY" sz="2800" dirty="0"/>
          </a:p>
        </p:txBody>
      </p:sp>
      <p:pic>
        <p:nvPicPr>
          <p:cNvPr id="6" name="Picture 2" descr="positiv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293" y="-1"/>
            <a:ext cx="2086708" cy="208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6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558</TotalTime>
  <Words>246</Words>
  <Application>Microsoft Office PowerPoint</Application>
  <PresentationFormat>Custom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Ángulos</vt:lpstr>
      <vt:lpstr>Taller de creación de capacidad para la ARIII de la OMM sobre los servicios de Pronósticos y Alertas Basados en Impacto y el Protocolo de Alerta Común </vt:lpstr>
      <vt:lpstr>PowerPoint Presentation</vt:lpstr>
      <vt:lpstr>Coordinación y comunicación</vt:lpstr>
      <vt:lpstr>PowerPoint Presentation</vt:lpstr>
      <vt:lpstr>toma de decisión de los organismos de emergencia a partir de los servicios de información meteorológica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capacidades en pronósticos y alertas basados en impacto y en Protocolo de Alerta Común(CAP) para la AR III de la OMM</dc:title>
  <dc:creator>meteo</dc:creator>
  <cp:lastModifiedBy>Miriam Andrioli</cp:lastModifiedBy>
  <cp:revision>45</cp:revision>
  <dcterms:created xsi:type="dcterms:W3CDTF">2018-08-27T14:11:47Z</dcterms:created>
  <dcterms:modified xsi:type="dcterms:W3CDTF">2018-09-20T06:56:30Z</dcterms:modified>
</cp:coreProperties>
</file>