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510E1-C409-4642-A7E1-7E0BB0BF6B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C9940B-E512-47DC-930C-347308D447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B7807D-15FB-4752-9D4B-515FDDF1D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FBD2A-634E-4551-9F3C-ECE90D518BA0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EE895-598E-4D47-9D4F-CE443C4A9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EEA94-33D8-47CF-BFDF-CD1BFCADC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EC871-17C2-4C36-9EF2-D5A93B598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602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DD282-712B-4168-BA4D-071B39494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BB1789-2F0A-4442-B370-B658A1E841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0BB2D-50C9-4F5A-A0AC-4A6100520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FBD2A-634E-4551-9F3C-ECE90D518BA0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8B631D-F141-4CD7-A7FC-B2F2D9A4E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252C01-3F88-4BD8-B119-8AE54E7AB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EC871-17C2-4C36-9EF2-D5A93B598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82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B64A7E-4B51-40BA-BFBB-1A1C8EFAF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E2DB96-0F19-4685-B7B9-815BB0D9D6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65D2C8-42F2-4304-BC35-350A3457A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FBD2A-634E-4551-9F3C-ECE90D518BA0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F7E347-0984-43A8-89A8-CAFD1C7B5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493C9-5076-46EE-9C54-68EBDC57C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EC871-17C2-4C36-9EF2-D5A93B598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55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70593-1C2C-4642-9E8B-D16FDC230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26392-859E-43C5-AE62-EC4ADA7E1A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340CC-3C77-4C15-AF82-09736CBA9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FBD2A-634E-4551-9F3C-ECE90D518BA0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1EE742-AF20-4CA6-BAAD-783787187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12743C-89F7-4DF2-97B2-6DAE08D0D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EC871-17C2-4C36-9EF2-D5A93B598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372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C24B5-7441-474A-988B-47F06D274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B0A7D0-ED6A-40BB-A436-8817BFB842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2150CD-DDEB-4965-AABC-7D630D0CE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FBD2A-634E-4551-9F3C-ECE90D518BA0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58780-0D68-400D-A08F-12A6E96D3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E70D1E-18E0-4585-A27F-39A558BDD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EC871-17C2-4C36-9EF2-D5A93B598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91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311D8-B566-4EBA-91CD-6B8AFB76E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D6006-59AA-43C2-B25D-6B4710644A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8624A5-56C3-4A19-BAA9-9BB644E6C1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510673-627B-40A5-8016-39D919561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FBD2A-634E-4551-9F3C-ECE90D518BA0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38D1E0-7A07-4C4C-953D-170E8CA30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8DC449-2B42-4A40-9B9F-E34250F2C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EC871-17C2-4C36-9EF2-D5A93B598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339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3006E-67D9-4F83-A9C6-04E39C28E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67357E-4D82-403F-A07B-24EC2F203A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722542-CAEA-4B3A-84E0-D5EBC08A9E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6FB318-985D-42BC-98D4-010D85191C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3179AC-2B8B-4D7F-B2A4-C28F0810C2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EF8D9D-20F3-49F3-80F0-C75ADB5D2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FBD2A-634E-4551-9F3C-ECE90D518BA0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91DB6F-056C-41F1-8574-1D820FF91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32B5D1-D551-410A-8F3A-CEA6B57E2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EC871-17C2-4C36-9EF2-D5A93B598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233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74879-9B6D-47F3-831B-748D192B6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F29A65-3584-41C3-979D-A23492BF0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FBD2A-634E-4551-9F3C-ECE90D518BA0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B77F54-35AA-4D5F-8EE1-BA0EB0B82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EF2D2A-3CC0-4D5A-85DB-783F935C0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EC871-17C2-4C36-9EF2-D5A93B598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45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93C264-E6DB-448F-84E1-C4D9F50C2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FBD2A-634E-4551-9F3C-ECE90D518BA0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F0633A-A082-441B-B18A-1FDAA245D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D06E1C-1468-4812-AC35-54D40566A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EC871-17C2-4C36-9EF2-D5A93B598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033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EA786-2F1C-4819-BA8C-656B510B5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F80D8-E718-4BDF-A581-69F0358BB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6E379E-92CC-4617-9D35-01DE885072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FFD44C-95E5-413A-B2E4-5D2628CCC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FBD2A-634E-4551-9F3C-ECE90D518BA0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C2AFA3-7F11-48E4-A98F-155F42A65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EC39BB-546F-4464-8484-4AE13735A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EC871-17C2-4C36-9EF2-D5A93B598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61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410EF-E916-4C8E-A993-4D84820D8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EF0896-9ECE-494C-8524-D5E3300733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67C9A9-EE23-44CC-84C0-DA1A98B614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CBF5E2-2DA4-4395-B330-DCB32D427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FBD2A-634E-4551-9F3C-ECE90D518BA0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BC6B51-8AC1-4BA4-842B-C1A80FCC7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65FA96-5F65-4707-99B5-4FD5E8407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EC871-17C2-4C36-9EF2-D5A93B598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915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D8A413-5994-46E4-A2A3-EEE0D721C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C85D52-95FB-40E2-B05F-17E3F25C8E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F9B5CF-83FD-4979-9603-FAF33B8E09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FBD2A-634E-4551-9F3C-ECE90D518BA0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AB4EB-0C12-40CE-8AE7-6F2F6B816B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0E159-4ED3-4E47-BDC0-231421B041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EC871-17C2-4C36-9EF2-D5A93B598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373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C701C-4B9B-41AE-8276-813DC0718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0521"/>
          </a:xfrm>
        </p:spPr>
        <p:txBody>
          <a:bodyPr/>
          <a:lstStyle/>
          <a:p>
            <a:r>
              <a:rPr lang="en-US" dirty="0"/>
              <a:t>Suriname (Northeast coast of South- America)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AEB6E85-FBB9-4C6F-AFFA-A94EF3FA0AF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480" y="1643270"/>
            <a:ext cx="4025347" cy="3193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North And South American Physical Geography">
            <a:extLst>
              <a:ext uri="{FF2B5EF4-FFF2-40B4-BE49-F238E27FC236}">
                <a16:creationId xmlns:a16="http://schemas.microsoft.com/office/drawing/2014/main" id="{DAC1C6E5-2551-4EF6-9789-893D74750F1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670" y="1789043"/>
            <a:ext cx="4320208" cy="2915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0513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9EA50-9C39-4D67-B7CB-96C484F7E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2127"/>
          </a:xfrm>
        </p:spPr>
        <p:txBody>
          <a:bodyPr>
            <a:normAutofit/>
          </a:bodyPr>
          <a:lstStyle/>
          <a:p>
            <a:r>
              <a:rPr lang="en-US" sz="3600" dirty="0"/>
              <a:t>What is the status of the impact based forecast in Suriname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A8CE4-797F-4AFF-9437-BF55F011B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7252"/>
            <a:ext cx="10515600" cy="5320748"/>
          </a:xfrm>
        </p:spPr>
        <p:txBody>
          <a:bodyPr/>
          <a:lstStyle/>
          <a:p>
            <a:r>
              <a:rPr lang="en-US" dirty="0"/>
              <a:t>Suriname Government bought a doppler radar in 2015</a:t>
            </a:r>
            <a:br>
              <a:rPr lang="en-US" dirty="0"/>
            </a:br>
            <a:r>
              <a:rPr lang="en-US" dirty="0"/>
              <a:t>which has proven to be a valuable tool to make better weather forecast, especially for the nowcast. </a:t>
            </a:r>
            <a:br>
              <a:rPr lang="en-US" dirty="0"/>
            </a:br>
            <a:r>
              <a:rPr lang="en-US" dirty="0"/>
              <a:t>This can be consider as a strong key for impact based weather forecast</a:t>
            </a:r>
            <a:br>
              <a:rPr lang="en-US" dirty="0"/>
            </a:br>
            <a:r>
              <a:rPr lang="en-US" dirty="0"/>
              <a:t>Weakness: staff who are responsible for rescue missions are not taking weather forecast seriously so they frequently act after impact of the weather phenomena, somewhat late. </a:t>
            </a:r>
          </a:p>
          <a:p>
            <a:r>
              <a:rPr lang="en-US" dirty="0"/>
              <a:t>Numerical models can’t </a:t>
            </a:r>
            <a:br>
              <a:rPr lang="en-US" dirty="0"/>
            </a:br>
            <a:r>
              <a:rPr lang="en-US" dirty="0"/>
              <a:t>handle small scale convection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 descr="15okm RADAR map, Zanderij">
            <a:extLst>
              <a:ext uri="{FF2B5EF4-FFF2-40B4-BE49-F238E27FC236}">
                <a16:creationId xmlns:a16="http://schemas.microsoft.com/office/drawing/2014/main" id="{7996CEA5-575F-45AC-825F-100AE321251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956" y="4691270"/>
            <a:ext cx="4399722" cy="1961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299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1B44B-9546-4187-A618-CA4FECD22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is the decision making process of emergency agencies based on national weather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B8C7C-6A40-4E2C-9896-D51FBD14F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7252"/>
            <a:ext cx="10515600" cy="5320748"/>
          </a:xfrm>
        </p:spPr>
        <p:txBody>
          <a:bodyPr/>
          <a:lstStyle/>
          <a:p>
            <a:r>
              <a:rPr lang="en-US" dirty="0"/>
              <a:t>In Suriname the national coordination Platform make decision after consultation of the minister of public affairs</a:t>
            </a:r>
            <a:br>
              <a:rPr lang="en-US" dirty="0"/>
            </a:br>
            <a:r>
              <a:rPr lang="en-US" dirty="0"/>
              <a:t>So the parties involve in the decision making are all government, but weather forecast are not taken too serious. Chart on the left: flooding in 2006, part of the </a:t>
            </a:r>
            <a:r>
              <a:rPr lang="en-US"/>
              <a:t>interior 5-8 </a:t>
            </a:r>
            <a:r>
              <a:rPr lang="en-US" dirty="0" err="1"/>
              <a:t>th</a:t>
            </a:r>
            <a:r>
              <a:rPr lang="en-US" dirty="0"/>
              <a:t> may 2006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 descr="http://www.nccr.sr.org/smartcms/img/wizard/NCCR/banners1.gif">
            <a:extLst>
              <a:ext uri="{FF2B5EF4-FFF2-40B4-BE49-F238E27FC236}">
                <a16:creationId xmlns:a16="http://schemas.microsoft.com/office/drawing/2014/main" id="{A077F164-9944-4CF2-AB22-7A11E23B579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348" y="3340894"/>
            <a:ext cx="4661452" cy="3531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44D66C-5FC9-4CCD-8304-4CF77247220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48" y="3538330"/>
            <a:ext cx="5943600" cy="3319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2823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3B2A7-81A1-4C44-850E-4A9268711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0579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Communication between weather service and emergency agency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4D4BA-4560-40A7-AAE4-6946BC7AB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0748"/>
            <a:ext cx="10515600" cy="482379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Step 1: weather service and emergency agency raise public awareness about weather hazard in terms of what measure to take in case of violent thunderstorm, strong gusty winds, flooding,  via television interviews, </a:t>
            </a:r>
            <a:r>
              <a:rPr lang="en-US" dirty="0" err="1"/>
              <a:t>ect</a:t>
            </a:r>
            <a:r>
              <a:rPr lang="en-US" dirty="0"/>
              <a:t>..</a:t>
            </a:r>
          </a:p>
          <a:p>
            <a:r>
              <a:rPr lang="en-US" dirty="0"/>
              <a:t>Step2: weather service submit weather forecast and warning</a:t>
            </a:r>
            <a:br>
              <a:rPr lang="en-US" dirty="0"/>
            </a:br>
            <a:r>
              <a:rPr lang="en-US" dirty="0"/>
              <a:t>             Weather forecast every 7 hours to the emergency agent, general </a:t>
            </a:r>
            <a:br>
              <a:rPr lang="en-US" dirty="0"/>
            </a:br>
            <a:r>
              <a:rPr lang="en-US" dirty="0"/>
              <a:t>             public, warning as soon a needed and daily rainfall data. </a:t>
            </a:r>
            <a:br>
              <a:rPr lang="en-US" dirty="0"/>
            </a:br>
            <a:r>
              <a:rPr lang="en-US" dirty="0"/>
              <a:t>             Note: emergency agent should do more at the preparation stage</a:t>
            </a:r>
          </a:p>
          <a:p>
            <a:r>
              <a:rPr lang="en-US" dirty="0"/>
              <a:t>Step3 : Emergency agency take measure after weather hazard</a:t>
            </a:r>
            <a:br>
              <a:rPr lang="en-US" dirty="0"/>
            </a:br>
            <a:r>
              <a:rPr lang="en-US" dirty="0"/>
              <a:t>              Sometimes the agency encounter a lack of financial support</a:t>
            </a:r>
            <a:br>
              <a:rPr lang="en-US" dirty="0"/>
            </a:br>
            <a:r>
              <a:rPr lang="en-US" dirty="0"/>
              <a:t>              by the government</a:t>
            </a:r>
          </a:p>
          <a:p>
            <a:r>
              <a:rPr lang="en-US" dirty="0"/>
              <a:t>Note: better communication between weather service and emergency agency is required </a:t>
            </a:r>
            <a:r>
              <a:rPr lang="en-US" dirty="0" err="1"/>
              <a:t>e.g</a:t>
            </a:r>
            <a:r>
              <a:rPr lang="en-US" dirty="0"/>
              <a:t> data exchange </a:t>
            </a:r>
            <a:r>
              <a:rPr lang="en-US" dirty="0" err="1"/>
              <a:t>ect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561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F9E3C-7BF1-4821-9A29-7A494394B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4805"/>
          </a:xfrm>
        </p:spPr>
        <p:txBody>
          <a:bodyPr/>
          <a:lstStyle/>
          <a:p>
            <a:r>
              <a:rPr lang="en-US" dirty="0"/>
              <a:t>Evaluation process or reconstruction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467A8-A60E-4EEE-BC20-DB3005EFC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Complain from weather service:</a:t>
            </a:r>
            <a:br>
              <a:rPr lang="en-US" dirty="0"/>
            </a:br>
            <a:r>
              <a:rPr lang="en-US" dirty="0"/>
              <a:t>Frequently the evaluation or reconstruction process is done with little or no input of the weather service.</a:t>
            </a:r>
          </a:p>
          <a:p>
            <a:pPr marL="0" indent="0">
              <a:buNone/>
            </a:pPr>
            <a:r>
              <a:rPr lang="en-US" dirty="0"/>
              <a:t>The emergency agent don’t share data with the weather service </a:t>
            </a:r>
            <a:r>
              <a:rPr lang="en-US" dirty="0" err="1"/>
              <a:t>e,g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how many houses or buildings are damage after strong gusty winds and</a:t>
            </a:r>
          </a:p>
          <a:p>
            <a:pPr marL="0" indent="0">
              <a:buNone/>
            </a:pPr>
            <a:r>
              <a:rPr lang="en-US" dirty="0"/>
              <a:t>What are the exact geographic locations, </a:t>
            </a:r>
            <a:r>
              <a:rPr lang="en-US" dirty="0" err="1"/>
              <a:t>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560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EF731-F667-4740-BE8B-5E0022004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31152"/>
          </a:xfrm>
        </p:spPr>
        <p:txBody>
          <a:bodyPr>
            <a:normAutofit/>
          </a:bodyPr>
          <a:lstStyle/>
          <a:p>
            <a:r>
              <a:rPr lang="en-US" sz="3600" dirty="0"/>
              <a:t>Weather product user oriented?</a:t>
            </a:r>
            <a:br>
              <a:rPr lang="en-US" sz="3600" dirty="0"/>
            </a:br>
            <a:r>
              <a:rPr lang="en-US" sz="3600" dirty="0"/>
              <a:t>Communication channels?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D6A14-D1C4-4BC0-9F2F-AEF08D625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For our nowcast products we recently start to use </a:t>
            </a:r>
            <a:r>
              <a:rPr lang="en-US" dirty="0" err="1"/>
              <a:t>colours</a:t>
            </a:r>
            <a:r>
              <a:rPr lang="en-US" dirty="0"/>
              <a:t> for warning type </a:t>
            </a:r>
            <a:r>
              <a:rPr lang="en-US" dirty="0" err="1"/>
              <a:t>e,g</a:t>
            </a:r>
            <a:r>
              <a:rPr lang="nl-NL" dirty="0"/>
              <a:t>         </a:t>
            </a:r>
          </a:p>
          <a:p>
            <a:pPr marL="0" indent="0">
              <a:buNone/>
            </a:pPr>
            <a:r>
              <a:rPr lang="nl-NL" dirty="0"/>
              <a:t>             =Warning of the highest alert.</a:t>
            </a:r>
            <a:br>
              <a:rPr lang="nl-NL" dirty="0"/>
            </a:br>
            <a:r>
              <a:rPr lang="nl-NL" dirty="0"/>
              <a:t>                Take immediate action due to weather hazard</a:t>
            </a:r>
            <a:br>
              <a:rPr lang="nl-NL" dirty="0"/>
            </a:br>
            <a:r>
              <a:rPr lang="nl-NL" dirty="0"/>
              <a:t>                possible consequences: flooding, lightningstrike,strong</a:t>
            </a:r>
            <a:br>
              <a:rPr lang="nl-NL" dirty="0"/>
            </a:br>
            <a:r>
              <a:rPr lang="nl-NL" dirty="0"/>
              <a:t>                gusty winds</a:t>
            </a:r>
          </a:p>
          <a:p>
            <a:pPr marL="0" indent="0">
              <a:buNone/>
            </a:pPr>
            <a:r>
              <a:rPr lang="nl-NL" dirty="0"/>
              <a:t>              = be aware of weather phenomena in the area with 50% chance of</a:t>
            </a:r>
            <a:br>
              <a:rPr lang="nl-NL" dirty="0"/>
            </a:br>
            <a:r>
              <a:rPr lang="nl-NL" dirty="0"/>
              <a:t>                 appearance</a:t>
            </a:r>
          </a:p>
          <a:p>
            <a:pPr marL="0" indent="0">
              <a:buNone/>
            </a:pPr>
            <a:endParaRPr lang="nl-NL" dirty="0"/>
          </a:p>
          <a:p>
            <a:r>
              <a:rPr lang="en-US" dirty="0"/>
              <a:t>           = Lowest alert with 40% chance of appearance of weather phenomena</a:t>
            </a:r>
          </a:p>
          <a:p>
            <a:pPr marL="0" indent="0">
              <a:buNone/>
            </a:pPr>
            <a:r>
              <a:rPr lang="en-US" dirty="0"/>
              <a:t>   </a:t>
            </a:r>
          </a:p>
          <a:p>
            <a:pPr marL="0" indent="0">
              <a:buNone/>
            </a:pPr>
            <a:r>
              <a:rPr lang="en-US" dirty="0"/>
              <a:t> Communication channels: website, radio, television interviews,</a:t>
            </a:r>
            <a:br>
              <a:rPr lang="en-US" dirty="0"/>
            </a:br>
            <a:r>
              <a:rPr lang="en-US" dirty="0"/>
              <a:t>                                                newspaper</a:t>
            </a:r>
            <a:br>
              <a:rPr lang="en-US" dirty="0"/>
            </a:b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7BA778-A2FC-4C8C-8EC6-F5128425F118}"/>
              </a:ext>
            </a:extLst>
          </p:cNvPr>
          <p:cNvSpPr/>
          <p:nvPr/>
        </p:nvSpPr>
        <p:spPr>
          <a:xfrm>
            <a:off x="1145319" y="2298654"/>
            <a:ext cx="624840" cy="328295"/>
          </a:xfrm>
          <a:prstGeom prst="rect">
            <a:avLst/>
          </a:prstGeom>
          <a:solidFill>
            <a:srgbClr val="FF0000">
              <a:alpha val="50000"/>
            </a:srgb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736AD61-E5CC-458F-8B8A-152E4C77E9D5}"/>
              </a:ext>
            </a:extLst>
          </p:cNvPr>
          <p:cNvSpPr/>
          <p:nvPr/>
        </p:nvSpPr>
        <p:spPr>
          <a:xfrm>
            <a:off x="1132067" y="4001294"/>
            <a:ext cx="624840" cy="314325"/>
          </a:xfrm>
          <a:prstGeom prst="rect">
            <a:avLst/>
          </a:prstGeom>
          <a:solidFill>
            <a:srgbClr val="00B050">
              <a:alpha val="5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BC5C6C6-2406-4A40-80A8-B4EF43502ABE}"/>
              </a:ext>
            </a:extLst>
          </p:cNvPr>
          <p:cNvSpPr/>
          <p:nvPr/>
        </p:nvSpPr>
        <p:spPr>
          <a:xfrm>
            <a:off x="1132067" y="3324061"/>
            <a:ext cx="624840" cy="314325"/>
          </a:xfrm>
          <a:prstGeom prst="rect">
            <a:avLst/>
          </a:prstGeom>
          <a:solidFill>
            <a:srgbClr val="FFFF00">
              <a:alpha val="5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485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150</Words>
  <Application>Microsoft Office PowerPoint</Application>
  <PresentationFormat>Widescreen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Suriname (Northeast coast of South- America)</vt:lpstr>
      <vt:lpstr>What is the status of the impact based forecast in Suriname</vt:lpstr>
      <vt:lpstr>How is the decision making process of emergency agencies based on national weather information</vt:lpstr>
      <vt:lpstr>Communication between weather service and emergency agency</vt:lpstr>
      <vt:lpstr>Evaluation process or reconstruction</vt:lpstr>
      <vt:lpstr>Weather product user oriented? Communication channels?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Suriname ( Northeast coast of South-America)</dc:title>
  <dc:creator>User</dc:creator>
  <cp:lastModifiedBy>User</cp:lastModifiedBy>
  <cp:revision>39</cp:revision>
  <dcterms:created xsi:type="dcterms:W3CDTF">2018-09-02T23:38:38Z</dcterms:created>
  <dcterms:modified xsi:type="dcterms:W3CDTF">2018-09-06T19:40:23Z</dcterms:modified>
</cp:coreProperties>
</file>