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6" r:id="rId3"/>
    <p:sldMasterId id="2147483688" r:id="rId4"/>
    <p:sldMasterId id="2147483699" r:id="rId5"/>
    <p:sldMasterId id="2147483712" r:id="rId6"/>
    <p:sldMasterId id="2147483724" r:id="rId7"/>
    <p:sldMasterId id="2147483736" r:id="rId8"/>
    <p:sldMasterId id="2147483747" r:id="rId9"/>
  </p:sldMasterIdLst>
  <p:notesMasterIdLst>
    <p:notesMasterId r:id="rId47"/>
  </p:notesMasterIdLst>
  <p:sldIdLst>
    <p:sldId id="256" r:id="rId10"/>
    <p:sldId id="313" r:id="rId11"/>
    <p:sldId id="269" r:id="rId12"/>
    <p:sldId id="270" r:id="rId13"/>
    <p:sldId id="272" r:id="rId14"/>
    <p:sldId id="257" r:id="rId15"/>
    <p:sldId id="258" r:id="rId16"/>
    <p:sldId id="264" r:id="rId17"/>
    <p:sldId id="262" r:id="rId18"/>
    <p:sldId id="266" r:id="rId19"/>
    <p:sldId id="267" r:id="rId20"/>
    <p:sldId id="259" r:id="rId21"/>
    <p:sldId id="260" r:id="rId22"/>
    <p:sldId id="274" r:id="rId23"/>
    <p:sldId id="278" r:id="rId24"/>
    <p:sldId id="279" r:id="rId25"/>
    <p:sldId id="307" r:id="rId26"/>
    <p:sldId id="275" r:id="rId27"/>
    <p:sldId id="276" r:id="rId28"/>
    <p:sldId id="277" r:id="rId29"/>
    <p:sldId id="282" r:id="rId30"/>
    <p:sldId id="306" r:id="rId31"/>
    <p:sldId id="314" r:id="rId32"/>
    <p:sldId id="283" r:id="rId33"/>
    <p:sldId id="286" r:id="rId34"/>
    <p:sldId id="290" r:id="rId35"/>
    <p:sldId id="291" r:id="rId36"/>
    <p:sldId id="292" r:id="rId37"/>
    <p:sldId id="293" r:id="rId38"/>
    <p:sldId id="295" r:id="rId39"/>
    <p:sldId id="297" r:id="rId40"/>
    <p:sldId id="311" r:id="rId41"/>
    <p:sldId id="312" r:id="rId42"/>
    <p:sldId id="305" r:id="rId43"/>
    <p:sldId id="310" r:id="rId44"/>
    <p:sldId id="303" r:id="rId45"/>
    <p:sldId id="308" r:id="rId46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EBC906-EFBC-764F-9628-0335DDF73683}" type="doc">
      <dgm:prSet loTypeId="urn:microsoft.com/office/officeart/2005/8/layout/radial5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9F5DA97-78D7-814C-9045-0550403CA22C}">
      <dgm:prSet phldrT="[Text]" custT="1"/>
      <dgm:spPr>
        <a:solidFill>
          <a:srgbClr val="FF6600"/>
        </a:solidFill>
      </dgm:spPr>
      <dgm:t>
        <a:bodyPr/>
        <a:lstStyle/>
        <a:p>
          <a:r>
            <a:rPr lang="en-US" sz="2400" dirty="0"/>
            <a:t>COEN</a:t>
          </a:r>
        </a:p>
      </dgm:t>
    </dgm:pt>
    <dgm:pt modelId="{94AFCAF4-D7FE-4942-88DC-7F1577261D8C}" type="parTrans" cxnId="{43050CB4-0E0A-9F43-A28C-28D544D3512D}">
      <dgm:prSet/>
      <dgm:spPr/>
      <dgm:t>
        <a:bodyPr/>
        <a:lstStyle/>
        <a:p>
          <a:endParaRPr lang="en-US" sz="1200"/>
        </a:p>
      </dgm:t>
    </dgm:pt>
    <dgm:pt modelId="{77EC66D2-646F-0D4A-966E-D331808A93A4}" type="sibTrans" cxnId="{43050CB4-0E0A-9F43-A28C-28D544D3512D}">
      <dgm:prSet/>
      <dgm:spPr/>
      <dgm:t>
        <a:bodyPr/>
        <a:lstStyle/>
        <a:p>
          <a:endParaRPr lang="en-US" sz="1200"/>
        </a:p>
      </dgm:t>
    </dgm:pt>
    <dgm:pt modelId="{11B14226-F35A-EC48-8C8E-BD81AA01EE7D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sz="1200" b="1" dirty="0"/>
        </a:p>
        <a:p>
          <a:endParaRPr lang="en-US" sz="1200" b="1" dirty="0"/>
        </a:p>
        <a:p>
          <a:endParaRPr lang="en-US" sz="1200" b="1" dirty="0"/>
        </a:p>
        <a:p>
          <a:r>
            <a:rPr lang="en-US" sz="1200" b="1" dirty="0"/>
            <a:t>SAT SISMOS- TSUNAMI</a:t>
          </a:r>
        </a:p>
      </dgm:t>
    </dgm:pt>
    <dgm:pt modelId="{5DAF2ED3-3246-2142-8436-2C2CC2EEDE1E}" type="parTrans" cxnId="{22D58CE4-325E-0347-9BA7-71CC6C03B63D}">
      <dgm:prSet/>
      <dgm:spPr/>
      <dgm:t>
        <a:bodyPr/>
        <a:lstStyle/>
        <a:p>
          <a:endParaRPr lang="en-US" sz="1200"/>
        </a:p>
      </dgm:t>
    </dgm:pt>
    <dgm:pt modelId="{9157AE5C-0B75-134A-987F-03C6E4D0CAAB}" type="sibTrans" cxnId="{22D58CE4-325E-0347-9BA7-71CC6C03B63D}">
      <dgm:prSet/>
      <dgm:spPr/>
      <dgm:t>
        <a:bodyPr/>
        <a:lstStyle/>
        <a:p>
          <a:endParaRPr lang="en-US" sz="1200"/>
        </a:p>
      </dgm:t>
    </dgm:pt>
    <dgm:pt modelId="{3AD01842-5BA2-6D4A-AD0D-1B6A69A6109A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 sz="1200" b="1" dirty="0"/>
        </a:p>
        <a:p>
          <a:endParaRPr lang="en-US" sz="1200" b="1" dirty="0"/>
        </a:p>
        <a:p>
          <a:endParaRPr lang="en-US" sz="1200" b="1" dirty="0"/>
        </a:p>
        <a:p>
          <a:r>
            <a:rPr lang="en-US" sz="1200" b="1" dirty="0"/>
            <a:t>SAT INUNDACIONES</a:t>
          </a:r>
        </a:p>
      </dgm:t>
    </dgm:pt>
    <dgm:pt modelId="{B0A3B659-D176-5046-87BB-F886589FBF06}" type="parTrans" cxnId="{8BEA4A8B-941C-3549-B80E-2E8947A79C30}">
      <dgm:prSet/>
      <dgm:spPr/>
      <dgm:t>
        <a:bodyPr/>
        <a:lstStyle/>
        <a:p>
          <a:endParaRPr lang="en-US" sz="1200"/>
        </a:p>
      </dgm:t>
    </dgm:pt>
    <dgm:pt modelId="{94FE1B59-45F2-A44B-87D3-EBA6D8DD0A86}" type="sibTrans" cxnId="{8BEA4A8B-941C-3549-B80E-2E8947A79C30}">
      <dgm:prSet/>
      <dgm:spPr/>
      <dgm:t>
        <a:bodyPr/>
        <a:lstStyle/>
        <a:p>
          <a:endParaRPr lang="en-US" sz="1200"/>
        </a:p>
      </dgm:t>
    </dgm:pt>
    <dgm:pt modelId="{5127E041-0C17-A343-A0B9-988732B874F5}">
      <dgm:prSet phldrT="[Text]" custT="1"/>
      <dgm:spPr/>
      <dgm:t>
        <a:bodyPr/>
        <a:lstStyle/>
        <a:p>
          <a:endParaRPr lang="es-PE"/>
        </a:p>
      </dgm:t>
    </dgm:pt>
    <dgm:pt modelId="{8B0261DF-44D2-0C4C-AFFF-D7898F236155}" type="parTrans" cxnId="{EF8E700D-F861-4941-8C75-6CCE4322C3DF}">
      <dgm:prSet/>
      <dgm:spPr/>
      <dgm:t>
        <a:bodyPr/>
        <a:lstStyle/>
        <a:p>
          <a:endParaRPr lang="en-US" sz="1200"/>
        </a:p>
      </dgm:t>
    </dgm:pt>
    <dgm:pt modelId="{286B070B-D9A2-D149-AB32-0006C2BBA639}" type="sibTrans" cxnId="{EF8E700D-F861-4941-8C75-6CCE4322C3DF}">
      <dgm:prSet/>
      <dgm:spPr/>
      <dgm:t>
        <a:bodyPr/>
        <a:lstStyle/>
        <a:p>
          <a:endParaRPr lang="en-US" sz="1200"/>
        </a:p>
      </dgm:t>
    </dgm:pt>
    <dgm:pt modelId="{A0D4BBCC-6DDC-6345-B9AC-9AE0963A08CF}">
      <dgm:prSet phldrT="[Text]" custT="1"/>
      <dgm:spPr/>
      <dgm:t>
        <a:bodyPr/>
        <a:lstStyle/>
        <a:p>
          <a:endParaRPr lang="es-PE"/>
        </a:p>
      </dgm:t>
    </dgm:pt>
    <dgm:pt modelId="{3E3FBC79-41F5-6C44-8F94-09FA19CEFDD9}" type="parTrans" cxnId="{9B141D44-B5E2-AC41-8141-0A307DDA2648}">
      <dgm:prSet/>
      <dgm:spPr/>
      <dgm:t>
        <a:bodyPr/>
        <a:lstStyle/>
        <a:p>
          <a:endParaRPr lang="en-US" sz="1200"/>
        </a:p>
      </dgm:t>
    </dgm:pt>
    <dgm:pt modelId="{944DC335-6D65-3840-8966-2F6510D2E538}" type="sibTrans" cxnId="{9B141D44-B5E2-AC41-8141-0A307DDA2648}">
      <dgm:prSet/>
      <dgm:spPr/>
      <dgm:t>
        <a:bodyPr/>
        <a:lstStyle/>
        <a:p>
          <a:endParaRPr lang="en-US" sz="1200"/>
        </a:p>
      </dgm:t>
    </dgm:pt>
    <dgm:pt modelId="{E933F70A-A231-8146-841E-642D0B07574A}">
      <dgm:prSet phldrT="[Text]" custT="1"/>
      <dgm:spPr/>
      <dgm:t>
        <a:bodyPr/>
        <a:lstStyle/>
        <a:p>
          <a:endParaRPr lang="en-US" sz="1200" b="1" dirty="0"/>
        </a:p>
        <a:p>
          <a:endParaRPr lang="en-US" sz="1200" b="1" dirty="0"/>
        </a:p>
        <a:p>
          <a:endParaRPr lang="en-US" sz="1200" b="1" dirty="0"/>
        </a:p>
        <a:p>
          <a:r>
            <a:rPr lang="en-US" sz="1200" b="1" dirty="0"/>
            <a:t>SAT DESLIZAMIENTOS</a:t>
          </a:r>
        </a:p>
      </dgm:t>
    </dgm:pt>
    <dgm:pt modelId="{A46301CF-ACCE-3146-8EDF-CB5C6B7236A4}" type="sibTrans" cxnId="{5C5BFA85-0CF6-514B-B4A1-FFAC1243CF13}">
      <dgm:prSet/>
      <dgm:spPr/>
      <dgm:t>
        <a:bodyPr/>
        <a:lstStyle/>
        <a:p>
          <a:endParaRPr lang="en-US" sz="1200"/>
        </a:p>
      </dgm:t>
    </dgm:pt>
    <dgm:pt modelId="{6E55DFAF-6651-5F48-BB85-D607F3AE0870}" type="parTrans" cxnId="{5C5BFA85-0CF6-514B-B4A1-FFAC1243CF13}">
      <dgm:prSet/>
      <dgm:spPr/>
      <dgm:t>
        <a:bodyPr/>
        <a:lstStyle/>
        <a:p>
          <a:endParaRPr lang="en-US" sz="1200"/>
        </a:p>
      </dgm:t>
    </dgm:pt>
    <dgm:pt modelId="{6D5A5AF4-6F06-F44A-966F-7F8333B872A7}">
      <dgm:prSet phldrT="[Text]" custT="1"/>
      <dgm:spPr/>
      <dgm:t>
        <a:bodyPr/>
        <a:lstStyle/>
        <a:p>
          <a:endParaRPr lang="en-US" sz="1200" b="1" dirty="0"/>
        </a:p>
        <a:p>
          <a:endParaRPr lang="en-US" sz="1200" b="1" dirty="0"/>
        </a:p>
        <a:p>
          <a:endParaRPr lang="en-US" sz="1200" b="1" dirty="0"/>
        </a:p>
        <a:p>
          <a:r>
            <a:rPr lang="en-US" sz="1200" b="1" dirty="0"/>
            <a:t>SAT HUAYCOS</a:t>
          </a:r>
        </a:p>
      </dgm:t>
    </dgm:pt>
    <dgm:pt modelId="{B2760260-7F20-4A43-BE4C-0211E013748D}" type="sibTrans" cxnId="{17D0AAA6-2080-E54C-B2B2-CB21807B884B}">
      <dgm:prSet/>
      <dgm:spPr/>
      <dgm:t>
        <a:bodyPr/>
        <a:lstStyle/>
        <a:p>
          <a:endParaRPr lang="en-US" sz="1200"/>
        </a:p>
      </dgm:t>
    </dgm:pt>
    <dgm:pt modelId="{4B252B4F-7C8C-0B47-A51A-1715EAFABFFF}" type="parTrans" cxnId="{17D0AAA6-2080-E54C-B2B2-CB21807B884B}">
      <dgm:prSet/>
      <dgm:spPr/>
      <dgm:t>
        <a:bodyPr/>
        <a:lstStyle/>
        <a:p>
          <a:endParaRPr lang="en-US" sz="1200"/>
        </a:p>
      </dgm:t>
    </dgm:pt>
    <dgm:pt modelId="{A7CD3951-21CC-7044-83F5-EA5F575C0398}">
      <dgm:prSet phldrT="[Text]" custT="1"/>
      <dgm:spPr/>
      <dgm:t>
        <a:bodyPr/>
        <a:lstStyle/>
        <a:p>
          <a:endParaRPr lang="en-US" sz="1200" dirty="0"/>
        </a:p>
        <a:p>
          <a:endParaRPr lang="en-US" sz="1200" dirty="0"/>
        </a:p>
        <a:p>
          <a:endParaRPr lang="en-US" sz="1200" dirty="0"/>
        </a:p>
        <a:p>
          <a:endParaRPr lang="en-US" sz="1200" dirty="0"/>
        </a:p>
        <a:p>
          <a:r>
            <a:rPr lang="en-US" sz="1200" b="1" dirty="0"/>
            <a:t>SAT HELADAS/</a:t>
          </a:r>
        </a:p>
        <a:p>
          <a:r>
            <a:rPr lang="en-US" sz="1200" b="1" dirty="0"/>
            <a:t>NEVADAS</a:t>
          </a:r>
        </a:p>
      </dgm:t>
    </dgm:pt>
    <dgm:pt modelId="{D09203DD-AAD9-9344-B5F9-32963DB8E032}" type="parTrans" cxnId="{2B3B658B-F545-2042-8CBB-76FFCDC47243}">
      <dgm:prSet/>
      <dgm:spPr/>
      <dgm:t>
        <a:bodyPr/>
        <a:lstStyle/>
        <a:p>
          <a:endParaRPr lang="en-US" sz="1200"/>
        </a:p>
      </dgm:t>
    </dgm:pt>
    <dgm:pt modelId="{36DA9C69-397F-CA41-B1EA-E36F7B7CD634}" type="sibTrans" cxnId="{2B3B658B-F545-2042-8CBB-76FFCDC47243}">
      <dgm:prSet/>
      <dgm:spPr/>
      <dgm:t>
        <a:bodyPr/>
        <a:lstStyle/>
        <a:p>
          <a:endParaRPr lang="en-US" sz="1200"/>
        </a:p>
      </dgm:t>
    </dgm:pt>
    <dgm:pt modelId="{0424AE89-792F-804A-A50A-E2D6B043DF8D}">
      <dgm:prSet phldrT="[Text]" custT="1"/>
      <dgm:spPr/>
      <dgm:t>
        <a:bodyPr/>
        <a:lstStyle/>
        <a:p>
          <a:endParaRPr lang="en-US" sz="1200" b="1" dirty="0"/>
        </a:p>
        <a:p>
          <a:endParaRPr lang="en-US" sz="1200" b="1" dirty="0"/>
        </a:p>
        <a:p>
          <a:endParaRPr lang="en-US" sz="1200" b="1" dirty="0"/>
        </a:p>
        <a:p>
          <a:r>
            <a:rPr lang="en-US" sz="1200" b="1" dirty="0"/>
            <a:t>SAT VOLCANES</a:t>
          </a:r>
        </a:p>
      </dgm:t>
    </dgm:pt>
    <dgm:pt modelId="{85354673-28BF-C64C-9605-B922541A51E2}" type="parTrans" cxnId="{DD5A65AA-EDD2-DD44-8337-FE77EFA31FF3}">
      <dgm:prSet/>
      <dgm:spPr/>
      <dgm:t>
        <a:bodyPr/>
        <a:lstStyle/>
        <a:p>
          <a:endParaRPr lang="en-US" sz="1200"/>
        </a:p>
      </dgm:t>
    </dgm:pt>
    <dgm:pt modelId="{B0C31B96-CFB4-BA4E-AB1B-C702C7952EB0}" type="sibTrans" cxnId="{DD5A65AA-EDD2-DD44-8337-FE77EFA31FF3}">
      <dgm:prSet/>
      <dgm:spPr/>
      <dgm:t>
        <a:bodyPr/>
        <a:lstStyle/>
        <a:p>
          <a:endParaRPr lang="en-US" sz="1200"/>
        </a:p>
      </dgm:t>
    </dgm:pt>
    <dgm:pt modelId="{0EC4540E-4043-1040-870C-0C70F0A0D253}" type="pres">
      <dgm:prSet presAssocID="{7DEBC906-EFBC-764F-9628-0335DDF7368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C562783-1E92-D348-88F4-1C78BE6D2ED4}" type="pres">
      <dgm:prSet presAssocID="{19F5DA97-78D7-814C-9045-0550403CA22C}" presName="centerShape" presStyleLbl="node0" presStyleIdx="0" presStyleCnt="1"/>
      <dgm:spPr/>
      <dgm:t>
        <a:bodyPr/>
        <a:lstStyle/>
        <a:p>
          <a:endParaRPr lang="es-ES"/>
        </a:p>
      </dgm:t>
    </dgm:pt>
    <dgm:pt modelId="{486E53DC-BB81-B44A-B3F9-5D5B94F9ACB4}" type="pres">
      <dgm:prSet presAssocID="{5DAF2ED3-3246-2142-8436-2C2CC2EEDE1E}" presName="parTrans" presStyleLbl="sibTrans2D1" presStyleIdx="0" presStyleCnt="6" custAng="10800000"/>
      <dgm:spPr/>
      <dgm:t>
        <a:bodyPr/>
        <a:lstStyle/>
        <a:p>
          <a:endParaRPr lang="es-ES"/>
        </a:p>
      </dgm:t>
    </dgm:pt>
    <dgm:pt modelId="{C9F5B71F-F181-BF4D-AA8C-5E7DF9DEAEE3}" type="pres">
      <dgm:prSet presAssocID="{5DAF2ED3-3246-2142-8436-2C2CC2EEDE1E}" presName="connectorText" presStyleLbl="sibTrans2D1" presStyleIdx="0" presStyleCnt="6"/>
      <dgm:spPr/>
      <dgm:t>
        <a:bodyPr/>
        <a:lstStyle/>
        <a:p>
          <a:endParaRPr lang="es-ES"/>
        </a:p>
      </dgm:t>
    </dgm:pt>
    <dgm:pt modelId="{56E19BFD-12B7-414F-AA67-34F9E9C37BF5}" type="pres">
      <dgm:prSet presAssocID="{11B14226-F35A-EC48-8C8E-BD81AA01EE7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38BEE9-C96E-234B-86E2-807A6DAD6889}" type="pres">
      <dgm:prSet presAssocID="{4B252B4F-7C8C-0B47-A51A-1715EAFABFFF}" presName="parTrans" presStyleLbl="sibTrans2D1" presStyleIdx="1" presStyleCnt="6" custAng="10360083"/>
      <dgm:spPr/>
      <dgm:t>
        <a:bodyPr/>
        <a:lstStyle/>
        <a:p>
          <a:endParaRPr lang="es-ES"/>
        </a:p>
      </dgm:t>
    </dgm:pt>
    <dgm:pt modelId="{42314A53-1BFD-604A-9DF7-08B22A6EC3B8}" type="pres">
      <dgm:prSet presAssocID="{4B252B4F-7C8C-0B47-A51A-1715EAFABFFF}" presName="connectorText" presStyleLbl="sibTrans2D1" presStyleIdx="1" presStyleCnt="6"/>
      <dgm:spPr/>
      <dgm:t>
        <a:bodyPr/>
        <a:lstStyle/>
        <a:p>
          <a:endParaRPr lang="es-ES"/>
        </a:p>
      </dgm:t>
    </dgm:pt>
    <dgm:pt modelId="{5166C8B9-C1E7-5C4E-AE0A-0AA9802BF550}" type="pres">
      <dgm:prSet presAssocID="{6D5A5AF4-6F06-F44A-966F-7F8333B872A7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1026C6-A12D-9E49-9BD5-5E893B4C664D}" type="pres">
      <dgm:prSet presAssocID="{6E55DFAF-6651-5F48-BB85-D607F3AE0870}" presName="parTrans" presStyleLbl="sibTrans2D1" presStyleIdx="2" presStyleCnt="6" custAng="10795793" custLinFactNeighborX="0" custLinFactNeighborY="0"/>
      <dgm:spPr/>
      <dgm:t>
        <a:bodyPr/>
        <a:lstStyle/>
        <a:p>
          <a:endParaRPr lang="es-ES"/>
        </a:p>
      </dgm:t>
    </dgm:pt>
    <dgm:pt modelId="{5EAFD2C0-0A15-A547-8E1F-B81D6BF5F385}" type="pres">
      <dgm:prSet presAssocID="{6E55DFAF-6651-5F48-BB85-D607F3AE0870}" presName="connectorText" presStyleLbl="sibTrans2D1" presStyleIdx="2" presStyleCnt="6"/>
      <dgm:spPr/>
      <dgm:t>
        <a:bodyPr/>
        <a:lstStyle/>
        <a:p>
          <a:endParaRPr lang="es-ES"/>
        </a:p>
      </dgm:t>
    </dgm:pt>
    <dgm:pt modelId="{BEEBF63F-54B6-B44D-A98B-A0A76B55DB1E}" type="pres">
      <dgm:prSet presAssocID="{E933F70A-A231-8146-841E-642D0B07574A}" presName="node" presStyleLbl="node1" presStyleIdx="2" presStyleCnt="6" custScaleX="105434" custRadScaleRad="106397" custRadScaleInc="916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62E2FF-21F0-FA49-A27C-C834B5B56063}" type="pres">
      <dgm:prSet presAssocID="{D09203DD-AAD9-9344-B5F9-32963DB8E032}" presName="parTrans" presStyleLbl="sibTrans2D1" presStyleIdx="3" presStyleCnt="6" custAng="10800000" custLinFactNeighborY="0"/>
      <dgm:spPr/>
      <dgm:t>
        <a:bodyPr/>
        <a:lstStyle/>
        <a:p>
          <a:endParaRPr lang="es-ES"/>
        </a:p>
      </dgm:t>
    </dgm:pt>
    <dgm:pt modelId="{5238DF45-F042-1A4F-9921-C7D70D8399D6}" type="pres">
      <dgm:prSet presAssocID="{D09203DD-AAD9-9344-B5F9-32963DB8E032}" presName="connectorText" presStyleLbl="sibTrans2D1" presStyleIdx="3" presStyleCnt="6"/>
      <dgm:spPr/>
      <dgm:t>
        <a:bodyPr/>
        <a:lstStyle/>
        <a:p>
          <a:endParaRPr lang="es-ES"/>
        </a:p>
      </dgm:t>
    </dgm:pt>
    <dgm:pt modelId="{F4CE2CAF-3E28-ED4A-895F-1AB1F42465CD}" type="pres">
      <dgm:prSet presAssocID="{A7CD3951-21CC-7044-83F5-EA5F575C039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A29496-0FD7-F94D-8580-E2E5DA403092}" type="pres">
      <dgm:prSet presAssocID="{85354673-28BF-C64C-9605-B922541A51E2}" presName="parTrans" presStyleLbl="sibTrans2D1" presStyleIdx="4" presStyleCnt="6" custAng="10727335"/>
      <dgm:spPr/>
      <dgm:t>
        <a:bodyPr/>
        <a:lstStyle/>
        <a:p>
          <a:endParaRPr lang="es-ES"/>
        </a:p>
      </dgm:t>
    </dgm:pt>
    <dgm:pt modelId="{568E194F-E85E-BB4B-BE37-A5BBF494B2DD}" type="pres">
      <dgm:prSet presAssocID="{85354673-28BF-C64C-9605-B922541A51E2}" presName="connectorText" presStyleLbl="sibTrans2D1" presStyleIdx="4" presStyleCnt="6"/>
      <dgm:spPr/>
      <dgm:t>
        <a:bodyPr/>
        <a:lstStyle/>
        <a:p>
          <a:endParaRPr lang="es-ES"/>
        </a:p>
      </dgm:t>
    </dgm:pt>
    <dgm:pt modelId="{D843E314-F7F2-4E43-90E3-AF1BB4F8FAFC}" type="pres">
      <dgm:prSet presAssocID="{0424AE89-792F-804A-A50A-E2D6B043DF8D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89CB52-2F97-5D47-B28C-0CA4F6AAEF80}" type="pres">
      <dgm:prSet presAssocID="{B0A3B659-D176-5046-87BB-F886589FBF06}" presName="parTrans" presStyleLbl="sibTrans2D1" presStyleIdx="5" presStyleCnt="6" custAng="11007496"/>
      <dgm:spPr/>
      <dgm:t>
        <a:bodyPr/>
        <a:lstStyle/>
        <a:p>
          <a:endParaRPr lang="es-ES"/>
        </a:p>
      </dgm:t>
    </dgm:pt>
    <dgm:pt modelId="{8F202879-3C29-7949-85D1-3F38FB7FB52C}" type="pres">
      <dgm:prSet presAssocID="{B0A3B659-D176-5046-87BB-F886589FBF06}" presName="connectorText" presStyleLbl="sibTrans2D1" presStyleIdx="5" presStyleCnt="6"/>
      <dgm:spPr/>
      <dgm:t>
        <a:bodyPr/>
        <a:lstStyle/>
        <a:p>
          <a:endParaRPr lang="es-ES"/>
        </a:p>
      </dgm:t>
    </dgm:pt>
    <dgm:pt modelId="{A104B51E-5660-5C43-858E-0E49A7C4FC88}" type="pres">
      <dgm:prSet presAssocID="{3AD01842-5BA2-6D4A-AD0D-1B6A69A6109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85643CF-5022-4DD0-9ACF-E13CC0F4827E}" type="presOf" srcId="{A7CD3951-21CC-7044-83F5-EA5F575C0398}" destId="{F4CE2CAF-3E28-ED4A-895F-1AB1F42465CD}" srcOrd="0" destOrd="0" presId="urn:microsoft.com/office/officeart/2005/8/layout/radial5"/>
    <dgm:cxn modelId="{DBA8AE78-647E-4BEF-A707-92CE2010069B}" type="presOf" srcId="{3AD01842-5BA2-6D4A-AD0D-1B6A69A6109A}" destId="{A104B51E-5660-5C43-858E-0E49A7C4FC88}" srcOrd="0" destOrd="0" presId="urn:microsoft.com/office/officeart/2005/8/layout/radial5"/>
    <dgm:cxn modelId="{822B9231-3A43-4CE0-95B4-7C9D8A1CFC43}" type="presOf" srcId="{D09203DD-AAD9-9344-B5F9-32963DB8E032}" destId="{E862E2FF-21F0-FA49-A27C-C834B5B56063}" srcOrd="0" destOrd="0" presId="urn:microsoft.com/office/officeart/2005/8/layout/radial5"/>
    <dgm:cxn modelId="{F439D4D8-8D61-4671-A870-29EBC980D003}" type="presOf" srcId="{6E55DFAF-6651-5F48-BB85-D607F3AE0870}" destId="{891026C6-A12D-9E49-9BD5-5E893B4C664D}" srcOrd="0" destOrd="0" presId="urn:microsoft.com/office/officeart/2005/8/layout/radial5"/>
    <dgm:cxn modelId="{6A0C5B8C-B6CD-496E-9BD8-DCE05662560F}" type="presOf" srcId="{4B252B4F-7C8C-0B47-A51A-1715EAFABFFF}" destId="{42314A53-1BFD-604A-9DF7-08B22A6EC3B8}" srcOrd="1" destOrd="0" presId="urn:microsoft.com/office/officeart/2005/8/layout/radial5"/>
    <dgm:cxn modelId="{58A800E5-A4CE-4CB7-B6EB-10D48B3ED187}" type="presOf" srcId="{5DAF2ED3-3246-2142-8436-2C2CC2EEDE1E}" destId="{C9F5B71F-F181-BF4D-AA8C-5E7DF9DEAEE3}" srcOrd="1" destOrd="0" presId="urn:microsoft.com/office/officeart/2005/8/layout/radial5"/>
    <dgm:cxn modelId="{8BEA4A8B-941C-3549-B80E-2E8947A79C30}" srcId="{19F5DA97-78D7-814C-9045-0550403CA22C}" destId="{3AD01842-5BA2-6D4A-AD0D-1B6A69A6109A}" srcOrd="5" destOrd="0" parTransId="{B0A3B659-D176-5046-87BB-F886589FBF06}" sibTransId="{94FE1B59-45F2-A44B-87D3-EBA6D8DD0A86}"/>
    <dgm:cxn modelId="{EF8E700D-F861-4941-8C75-6CCE4322C3DF}" srcId="{7DEBC906-EFBC-764F-9628-0335DDF73683}" destId="{5127E041-0C17-A343-A0B9-988732B874F5}" srcOrd="1" destOrd="0" parTransId="{8B0261DF-44D2-0C4C-AFFF-D7898F236155}" sibTransId="{286B070B-D9A2-D149-AB32-0006C2BBA639}"/>
    <dgm:cxn modelId="{5C5BFA85-0CF6-514B-B4A1-FFAC1243CF13}" srcId="{19F5DA97-78D7-814C-9045-0550403CA22C}" destId="{E933F70A-A231-8146-841E-642D0B07574A}" srcOrd="2" destOrd="0" parTransId="{6E55DFAF-6651-5F48-BB85-D607F3AE0870}" sibTransId="{A46301CF-ACCE-3146-8EDF-CB5C6B7236A4}"/>
    <dgm:cxn modelId="{769F8B0A-EEF8-4D5A-88F6-484C435105FA}" type="presOf" srcId="{11B14226-F35A-EC48-8C8E-BD81AA01EE7D}" destId="{56E19BFD-12B7-414F-AA67-34F9E9C37BF5}" srcOrd="0" destOrd="0" presId="urn:microsoft.com/office/officeart/2005/8/layout/radial5"/>
    <dgm:cxn modelId="{D926929E-BA0B-4169-865B-08DCB15C292D}" type="presOf" srcId="{6D5A5AF4-6F06-F44A-966F-7F8333B872A7}" destId="{5166C8B9-C1E7-5C4E-AE0A-0AA9802BF550}" srcOrd="0" destOrd="0" presId="urn:microsoft.com/office/officeart/2005/8/layout/radial5"/>
    <dgm:cxn modelId="{FD1624DF-95CE-4D79-8E84-769A1F9BC1D4}" type="presOf" srcId="{85354673-28BF-C64C-9605-B922541A51E2}" destId="{1EA29496-0FD7-F94D-8580-E2E5DA403092}" srcOrd="0" destOrd="0" presId="urn:microsoft.com/office/officeart/2005/8/layout/radial5"/>
    <dgm:cxn modelId="{30F6AF45-6BDC-4FA7-B900-C020813284EF}" type="presOf" srcId="{6E55DFAF-6651-5F48-BB85-D607F3AE0870}" destId="{5EAFD2C0-0A15-A547-8E1F-B81D6BF5F385}" srcOrd="1" destOrd="0" presId="urn:microsoft.com/office/officeart/2005/8/layout/radial5"/>
    <dgm:cxn modelId="{25C92C9E-064C-4ECA-A9EE-F8A275F6AB62}" type="presOf" srcId="{D09203DD-AAD9-9344-B5F9-32963DB8E032}" destId="{5238DF45-F042-1A4F-9921-C7D70D8399D6}" srcOrd="1" destOrd="0" presId="urn:microsoft.com/office/officeart/2005/8/layout/radial5"/>
    <dgm:cxn modelId="{525336AA-4664-42E4-BDD0-F4BE5FC6DE04}" type="presOf" srcId="{4B252B4F-7C8C-0B47-A51A-1715EAFABFFF}" destId="{DD38BEE9-C96E-234B-86E2-807A6DAD6889}" srcOrd="0" destOrd="0" presId="urn:microsoft.com/office/officeart/2005/8/layout/radial5"/>
    <dgm:cxn modelId="{3CBCC9D1-6C7C-43D4-B77C-24865AB47B9F}" type="presOf" srcId="{B0A3B659-D176-5046-87BB-F886589FBF06}" destId="{9289CB52-2F97-5D47-B28C-0CA4F6AAEF80}" srcOrd="0" destOrd="0" presId="urn:microsoft.com/office/officeart/2005/8/layout/radial5"/>
    <dgm:cxn modelId="{10B6F0B6-F86C-4C0D-B8D8-0F9215F50DE1}" type="presOf" srcId="{19F5DA97-78D7-814C-9045-0550403CA22C}" destId="{AC562783-1E92-D348-88F4-1C78BE6D2ED4}" srcOrd="0" destOrd="0" presId="urn:microsoft.com/office/officeart/2005/8/layout/radial5"/>
    <dgm:cxn modelId="{2B3B658B-F545-2042-8CBB-76FFCDC47243}" srcId="{19F5DA97-78D7-814C-9045-0550403CA22C}" destId="{A7CD3951-21CC-7044-83F5-EA5F575C0398}" srcOrd="3" destOrd="0" parTransId="{D09203DD-AAD9-9344-B5F9-32963DB8E032}" sibTransId="{36DA9C69-397F-CA41-B1EA-E36F7B7CD634}"/>
    <dgm:cxn modelId="{43050CB4-0E0A-9F43-A28C-28D544D3512D}" srcId="{7DEBC906-EFBC-764F-9628-0335DDF73683}" destId="{19F5DA97-78D7-814C-9045-0550403CA22C}" srcOrd="0" destOrd="0" parTransId="{94AFCAF4-D7FE-4942-88DC-7F1577261D8C}" sibTransId="{77EC66D2-646F-0D4A-966E-D331808A93A4}"/>
    <dgm:cxn modelId="{22D58CE4-325E-0347-9BA7-71CC6C03B63D}" srcId="{19F5DA97-78D7-814C-9045-0550403CA22C}" destId="{11B14226-F35A-EC48-8C8E-BD81AA01EE7D}" srcOrd="0" destOrd="0" parTransId="{5DAF2ED3-3246-2142-8436-2C2CC2EEDE1E}" sibTransId="{9157AE5C-0B75-134A-987F-03C6E4D0CAAB}"/>
    <dgm:cxn modelId="{F4C9F954-6648-4E01-8502-F39EC3117D82}" type="presOf" srcId="{E933F70A-A231-8146-841E-642D0B07574A}" destId="{BEEBF63F-54B6-B44D-A98B-A0A76B55DB1E}" srcOrd="0" destOrd="0" presId="urn:microsoft.com/office/officeart/2005/8/layout/radial5"/>
    <dgm:cxn modelId="{D22A5D53-0D69-48C4-9DD2-3642F3FCD9F8}" type="presOf" srcId="{0424AE89-792F-804A-A50A-E2D6B043DF8D}" destId="{D843E314-F7F2-4E43-90E3-AF1BB4F8FAFC}" srcOrd="0" destOrd="0" presId="urn:microsoft.com/office/officeart/2005/8/layout/radial5"/>
    <dgm:cxn modelId="{17D0AAA6-2080-E54C-B2B2-CB21807B884B}" srcId="{19F5DA97-78D7-814C-9045-0550403CA22C}" destId="{6D5A5AF4-6F06-F44A-966F-7F8333B872A7}" srcOrd="1" destOrd="0" parTransId="{4B252B4F-7C8C-0B47-A51A-1715EAFABFFF}" sibTransId="{B2760260-7F20-4A43-BE4C-0211E013748D}"/>
    <dgm:cxn modelId="{233F5F07-E24C-4E02-9B6A-077A9EBF7588}" type="presOf" srcId="{5DAF2ED3-3246-2142-8436-2C2CC2EEDE1E}" destId="{486E53DC-BB81-B44A-B3F9-5D5B94F9ACB4}" srcOrd="0" destOrd="0" presId="urn:microsoft.com/office/officeart/2005/8/layout/radial5"/>
    <dgm:cxn modelId="{3BBB3ABE-E6BF-4322-90E8-A7AC5884EFCD}" type="presOf" srcId="{B0A3B659-D176-5046-87BB-F886589FBF06}" destId="{8F202879-3C29-7949-85D1-3F38FB7FB52C}" srcOrd="1" destOrd="0" presId="urn:microsoft.com/office/officeart/2005/8/layout/radial5"/>
    <dgm:cxn modelId="{DD5A65AA-EDD2-DD44-8337-FE77EFA31FF3}" srcId="{19F5DA97-78D7-814C-9045-0550403CA22C}" destId="{0424AE89-792F-804A-A50A-E2D6B043DF8D}" srcOrd="4" destOrd="0" parTransId="{85354673-28BF-C64C-9605-B922541A51E2}" sibTransId="{B0C31B96-CFB4-BA4E-AB1B-C702C7952EB0}"/>
    <dgm:cxn modelId="{6EB200B4-F8B5-45CC-9FFB-4E025735096D}" type="presOf" srcId="{7DEBC906-EFBC-764F-9628-0335DDF73683}" destId="{0EC4540E-4043-1040-870C-0C70F0A0D253}" srcOrd="0" destOrd="0" presId="urn:microsoft.com/office/officeart/2005/8/layout/radial5"/>
    <dgm:cxn modelId="{9B141D44-B5E2-AC41-8141-0A307DDA2648}" srcId="{7DEBC906-EFBC-764F-9628-0335DDF73683}" destId="{A0D4BBCC-6DDC-6345-B9AC-9AE0963A08CF}" srcOrd="2" destOrd="0" parTransId="{3E3FBC79-41F5-6C44-8F94-09FA19CEFDD9}" sibTransId="{944DC335-6D65-3840-8966-2F6510D2E538}"/>
    <dgm:cxn modelId="{FF8D66D1-52C8-4FBE-9F3D-512ECDD57B61}" type="presOf" srcId="{85354673-28BF-C64C-9605-B922541A51E2}" destId="{568E194F-E85E-BB4B-BE37-A5BBF494B2DD}" srcOrd="1" destOrd="0" presId="urn:microsoft.com/office/officeart/2005/8/layout/radial5"/>
    <dgm:cxn modelId="{EF7DDD63-0D28-4375-9E25-FDB0CBFB0F8F}" type="presParOf" srcId="{0EC4540E-4043-1040-870C-0C70F0A0D253}" destId="{AC562783-1E92-D348-88F4-1C78BE6D2ED4}" srcOrd="0" destOrd="0" presId="urn:microsoft.com/office/officeart/2005/8/layout/radial5"/>
    <dgm:cxn modelId="{C76595C8-440A-473E-8C21-948D2843BA1F}" type="presParOf" srcId="{0EC4540E-4043-1040-870C-0C70F0A0D253}" destId="{486E53DC-BB81-B44A-B3F9-5D5B94F9ACB4}" srcOrd="1" destOrd="0" presId="urn:microsoft.com/office/officeart/2005/8/layout/radial5"/>
    <dgm:cxn modelId="{119EDA81-CDA8-4417-8822-EDA455F63D51}" type="presParOf" srcId="{486E53DC-BB81-B44A-B3F9-5D5B94F9ACB4}" destId="{C9F5B71F-F181-BF4D-AA8C-5E7DF9DEAEE3}" srcOrd="0" destOrd="0" presId="urn:microsoft.com/office/officeart/2005/8/layout/radial5"/>
    <dgm:cxn modelId="{CDFB5D7A-3468-4392-AC78-9CD7A655C021}" type="presParOf" srcId="{0EC4540E-4043-1040-870C-0C70F0A0D253}" destId="{56E19BFD-12B7-414F-AA67-34F9E9C37BF5}" srcOrd="2" destOrd="0" presId="urn:microsoft.com/office/officeart/2005/8/layout/radial5"/>
    <dgm:cxn modelId="{14F91CF9-6577-492D-8173-9156F6B75205}" type="presParOf" srcId="{0EC4540E-4043-1040-870C-0C70F0A0D253}" destId="{DD38BEE9-C96E-234B-86E2-807A6DAD6889}" srcOrd="3" destOrd="0" presId="urn:microsoft.com/office/officeart/2005/8/layout/radial5"/>
    <dgm:cxn modelId="{7F540A54-E75D-42F8-BE71-A636D9987570}" type="presParOf" srcId="{DD38BEE9-C96E-234B-86E2-807A6DAD6889}" destId="{42314A53-1BFD-604A-9DF7-08B22A6EC3B8}" srcOrd="0" destOrd="0" presId="urn:microsoft.com/office/officeart/2005/8/layout/radial5"/>
    <dgm:cxn modelId="{1C18DCE4-286B-4374-BC62-4B2600E91DC9}" type="presParOf" srcId="{0EC4540E-4043-1040-870C-0C70F0A0D253}" destId="{5166C8B9-C1E7-5C4E-AE0A-0AA9802BF550}" srcOrd="4" destOrd="0" presId="urn:microsoft.com/office/officeart/2005/8/layout/radial5"/>
    <dgm:cxn modelId="{B91FAF64-DDE8-4F8A-92BD-E1692B186D8E}" type="presParOf" srcId="{0EC4540E-4043-1040-870C-0C70F0A0D253}" destId="{891026C6-A12D-9E49-9BD5-5E893B4C664D}" srcOrd="5" destOrd="0" presId="urn:microsoft.com/office/officeart/2005/8/layout/radial5"/>
    <dgm:cxn modelId="{3F1B3F08-4C8B-4CC3-B13A-D61306597B4D}" type="presParOf" srcId="{891026C6-A12D-9E49-9BD5-5E893B4C664D}" destId="{5EAFD2C0-0A15-A547-8E1F-B81D6BF5F385}" srcOrd="0" destOrd="0" presId="urn:microsoft.com/office/officeart/2005/8/layout/radial5"/>
    <dgm:cxn modelId="{C2951135-2CF7-44E2-9445-ABCE3229DAD5}" type="presParOf" srcId="{0EC4540E-4043-1040-870C-0C70F0A0D253}" destId="{BEEBF63F-54B6-B44D-A98B-A0A76B55DB1E}" srcOrd="6" destOrd="0" presId="urn:microsoft.com/office/officeart/2005/8/layout/radial5"/>
    <dgm:cxn modelId="{13EF23F2-80EE-473F-BAFE-0DC7D6627E53}" type="presParOf" srcId="{0EC4540E-4043-1040-870C-0C70F0A0D253}" destId="{E862E2FF-21F0-FA49-A27C-C834B5B56063}" srcOrd="7" destOrd="0" presId="urn:microsoft.com/office/officeart/2005/8/layout/radial5"/>
    <dgm:cxn modelId="{31E2F067-E67A-482D-9BA9-D1CC309ECD70}" type="presParOf" srcId="{E862E2FF-21F0-FA49-A27C-C834B5B56063}" destId="{5238DF45-F042-1A4F-9921-C7D70D8399D6}" srcOrd="0" destOrd="0" presId="urn:microsoft.com/office/officeart/2005/8/layout/radial5"/>
    <dgm:cxn modelId="{03B492AB-4FB7-4657-850C-F69023FA21AB}" type="presParOf" srcId="{0EC4540E-4043-1040-870C-0C70F0A0D253}" destId="{F4CE2CAF-3E28-ED4A-895F-1AB1F42465CD}" srcOrd="8" destOrd="0" presId="urn:microsoft.com/office/officeart/2005/8/layout/radial5"/>
    <dgm:cxn modelId="{30E8827F-B916-42F6-9988-7A04ADCDE64F}" type="presParOf" srcId="{0EC4540E-4043-1040-870C-0C70F0A0D253}" destId="{1EA29496-0FD7-F94D-8580-E2E5DA403092}" srcOrd="9" destOrd="0" presId="urn:microsoft.com/office/officeart/2005/8/layout/radial5"/>
    <dgm:cxn modelId="{196BF297-80A1-49F6-B7E7-EC18B5727BC8}" type="presParOf" srcId="{1EA29496-0FD7-F94D-8580-E2E5DA403092}" destId="{568E194F-E85E-BB4B-BE37-A5BBF494B2DD}" srcOrd="0" destOrd="0" presId="urn:microsoft.com/office/officeart/2005/8/layout/radial5"/>
    <dgm:cxn modelId="{AA51B4FA-06E5-44AF-ABDE-53AF1EAEABAC}" type="presParOf" srcId="{0EC4540E-4043-1040-870C-0C70F0A0D253}" destId="{D843E314-F7F2-4E43-90E3-AF1BB4F8FAFC}" srcOrd="10" destOrd="0" presId="urn:microsoft.com/office/officeart/2005/8/layout/radial5"/>
    <dgm:cxn modelId="{9501DA15-D8B0-4BE5-B955-08884C8EFC2B}" type="presParOf" srcId="{0EC4540E-4043-1040-870C-0C70F0A0D253}" destId="{9289CB52-2F97-5D47-B28C-0CA4F6AAEF80}" srcOrd="11" destOrd="0" presId="urn:microsoft.com/office/officeart/2005/8/layout/radial5"/>
    <dgm:cxn modelId="{0F1A972B-59BA-4BC1-90DA-D43260559CF3}" type="presParOf" srcId="{9289CB52-2F97-5D47-B28C-0CA4F6AAEF80}" destId="{8F202879-3C29-7949-85D1-3F38FB7FB52C}" srcOrd="0" destOrd="0" presId="urn:microsoft.com/office/officeart/2005/8/layout/radial5"/>
    <dgm:cxn modelId="{5CAB8014-4CA9-4F89-8C4D-EE8C4B074558}" type="presParOf" srcId="{0EC4540E-4043-1040-870C-0C70F0A0D253}" destId="{A104B51E-5660-5C43-858E-0E49A7C4FC88}" srcOrd="12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774016-F2F1-4E57-83D2-C462200664FC}" type="doc">
      <dgm:prSet loTypeId="urn:microsoft.com/office/officeart/2005/8/layout/radial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PE"/>
        </a:p>
      </dgm:t>
    </dgm:pt>
    <dgm:pt modelId="{DB3F9A5E-A8CF-4480-AC1F-72682F981557}">
      <dgm:prSet phldrT="[Texto]" custT="1"/>
      <dgm:spPr/>
      <dgm:t>
        <a:bodyPr/>
        <a:lstStyle/>
        <a:p>
          <a:r>
            <a:rPr lang="es-MX" sz="3600" b="1" dirty="0" smtClean="0"/>
            <a:t>SAT</a:t>
          </a:r>
        </a:p>
        <a:p>
          <a:r>
            <a:rPr lang="es-MX" sz="1400" dirty="0" smtClean="0"/>
            <a:t>MULTIPELIGRO</a:t>
          </a:r>
          <a:endParaRPr lang="es-PE" sz="1400" dirty="0"/>
        </a:p>
      </dgm:t>
    </dgm:pt>
    <dgm:pt modelId="{EB45ABB7-421A-4F53-A11A-25F3A51938F6}" type="parTrans" cxnId="{5B06EB4E-8761-4477-970D-860D8EC726E5}">
      <dgm:prSet/>
      <dgm:spPr/>
      <dgm:t>
        <a:bodyPr/>
        <a:lstStyle/>
        <a:p>
          <a:endParaRPr lang="es-PE"/>
        </a:p>
      </dgm:t>
    </dgm:pt>
    <dgm:pt modelId="{80FB094E-8A36-4B4F-84EE-169DFCCC84E8}" type="sibTrans" cxnId="{5B06EB4E-8761-4477-970D-860D8EC726E5}">
      <dgm:prSet/>
      <dgm:spPr/>
      <dgm:t>
        <a:bodyPr/>
        <a:lstStyle/>
        <a:p>
          <a:endParaRPr lang="es-PE"/>
        </a:p>
      </dgm:t>
    </dgm:pt>
    <dgm:pt modelId="{FE1E79B6-065E-49B1-94B4-516577B7216C}">
      <dgm:prSet phldrT="[Texto]"/>
      <dgm:spPr/>
      <dgm:t>
        <a:bodyPr/>
        <a:lstStyle/>
        <a:p>
          <a:r>
            <a:rPr lang="es-PE" b="1" dirty="0" smtClean="0"/>
            <a:t>MONITOREO Y ALERTA</a:t>
          </a:r>
          <a:endParaRPr lang="es-PE" dirty="0"/>
        </a:p>
      </dgm:t>
    </dgm:pt>
    <dgm:pt modelId="{05A03E25-EE01-4E12-94FE-EC1BDBF1FBE8}" type="parTrans" cxnId="{C557F0BF-A62C-46BB-9AE9-9D920C58D775}">
      <dgm:prSet/>
      <dgm:spPr/>
      <dgm:t>
        <a:bodyPr/>
        <a:lstStyle/>
        <a:p>
          <a:endParaRPr lang="es-PE"/>
        </a:p>
      </dgm:t>
    </dgm:pt>
    <dgm:pt modelId="{7B5F05D9-314B-4E4B-A8A5-E8B80035CE4D}" type="sibTrans" cxnId="{C557F0BF-A62C-46BB-9AE9-9D920C58D775}">
      <dgm:prSet/>
      <dgm:spPr/>
      <dgm:t>
        <a:bodyPr/>
        <a:lstStyle/>
        <a:p>
          <a:endParaRPr lang="es-PE"/>
        </a:p>
      </dgm:t>
    </dgm:pt>
    <dgm:pt modelId="{C6F2F0EF-D1FF-4B01-8E08-D8F64C620A63}">
      <dgm:prSet phldrT="[Texto]"/>
      <dgm:spPr/>
      <dgm:t>
        <a:bodyPr/>
        <a:lstStyle/>
        <a:p>
          <a:r>
            <a:rPr lang="es-PE" b="1" dirty="0" smtClean="0"/>
            <a:t>DIFUSIÓN Y COMUNICACIÓN</a:t>
          </a:r>
          <a:endParaRPr lang="es-PE" dirty="0"/>
        </a:p>
      </dgm:t>
    </dgm:pt>
    <dgm:pt modelId="{6D1C8279-2078-4F2F-A3DC-DEED49590191}" type="parTrans" cxnId="{FE57EE50-23F7-4E69-8D86-301B4E25C83E}">
      <dgm:prSet/>
      <dgm:spPr/>
      <dgm:t>
        <a:bodyPr/>
        <a:lstStyle/>
        <a:p>
          <a:endParaRPr lang="es-PE"/>
        </a:p>
      </dgm:t>
    </dgm:pt>
    <dgm:pt modelId="{A5147566-19EA-492B-BE95-89EF576A32A0}" type="sibTrans" cxnId="{FE57EE50-23F7-4E69-8D86-301B4E25C83E}">
      <dgm:prSet/>
      <dgm:spPr/>
      <dgm:t>
        <a:bodyPr/>
        <a:lstStyle/>
        <a:p>
          <a:endParaRPr lang="es-PE"/>
        </a:p>
      </dgm:t>
    </dgm:pt>
    <dgm:pt modelId="{F74DBE82-575D-4B7B-B416-289CC2F5E2B5}">
      <dgm:prSet phldrT="[Texto]"/>
      <dgm:spPr/>
      <dgm:t>
        <a:bodyPr/>
        <a:lstStyle/>
        <a:p>
          <a:r>
            <a:rPr lang="es-PE" b="1" dirty="0" smtClean="0"/>
            <a:t>CAPACIDAD DE RESPUESTA</a:t>
          </a:r>
          <a:endParaRPr lang="es-PE" dirty="0"/>
        </a:p>
      </dgm:t>
    </dgm:pt>
    <dgm:pt modelId="{0F13A5AC-F2F7-4872-8D0B-57B3D948CCAA}" type="parTrans" cxnId="{CCB3916B-6412-4F32-BBAF-99D5C06A8F7C}">
      <dgm:prSet/>
      <dgm:spPr/>
      <dgm:t>
        <a:bodyPr/>
        <a:lstStyle/>
        <a:p>
          <a:endParaRPr lang="es-PE"/>
        </a:p>
      </dgm:t>
    </dgm:pt>
    <dgm:pt modelId="{B1012CEC-3F58-4EB1-AEA1-B7450A0F4E3D}" type="sibTrans" cxnId="{CCB3916B-6412-4F32-BBAF-99D5C06A8F7C}">
      <dgm:prSet/>
      <dgm:spPr/>
      <dgm:t>
        <a:bodyPr/>
        <a:lstStyle/>
        <a:p>
          <a:endParaRPr lang="es-PE"/>
        </a:p>
      </dgm:t>
    </dgm:pt>
    <dgm:pt modelId="{D395967F-57CB-4125-AFF9-059672C44C4B}">
      <dgm:prSet phldrT="[Texto]"/>
      <dgm:spPr/>
      <dgm:t>
        <a:bodyPr/>
        <a:lstStyle/>
        <a:p>
          <a:r>
            <a:rPr lang="es-PE" b="1" dirty="0" smtClean="0"/>
            <a:t>CONOCIMIENTO DEL RIESGO</a:t>
          </a:r>
          <a:endParaRPr lang="es-PE" dirty="0"/>
        </a:p>
      </dgm:t>
    </dgm:pt>
    <dgm:pt modelId="{C0DC1C27-9B8F-4E6D-A453-2CC37BAB454B}" type="parTrans" cxnId="{DC13B4B0-2B10-4E7E-80D1-FC6C4C50F0EE}">
      <dgm:prSet/>
      <dgm:spPr/>
      <dgm:t>
        <a:bodyPr/>
        <a:lstStyle/>
        <a:p>
          <a:endParaRPr lang="es-PE"/>
        </a:p>
      </dgm:t>
    </dgm:pt>
    <dgm:pt modelId="{0DA2E181-76B8-4C2C-8243-763C88D0DB74}" type="sibTrans" cxnId="{DC13B4B0-2B10-4E7E-80D1-FC6C4C50F0EE}">
      <dgm:prSet/>
      <dgm:spPr/>
      <dgm:t>
        <a:bodyPr/>
        <a:lstStyle/>
        <a:p>
          <a:endParaRPr lang="es-PE"/>
        </a:p>
      </dgm:t>
    </dgm:pt>
    <dgm:pt modelId="{3FB2BABE-D792-4F0C-A4B0-B1183D21019A}" type="pres">
      <dgm:prSet presAssocID="{AD774016-F2F1-4E57-83D2-C462200664F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BC93D4A6-70F0-4E56-9DD6-A10921EC41B7}" type="pres">
      <dgm:prSet presAssocID="{DB3F9A5E-A8CF-4480-AC1F-72682F981557}" presName="centerShape" presStyleLbl="node0" presStyleIdx="0" presStyleCnt="1"/>
      <dgm:spPr/>
      <dgm:t>
        <a:bodyPr/>
        <a:lstStyle/>
        <a:p>
          <a:endParaRPr lang="es-PE"/>
        </a:p>
      </dgm:t>
    </dgm:pt>
    <dgm:pt modelId="{F0AF681E-0150-4D58-B043-84E119DFD704}" type="pres">
      <dgm:prSet presAssocID="{FE1E79B6-065E-49B1-94B4-516577B7216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84C80FA-BC26-4911-BF4A-DDEA6AAF57F9}" type="pres">
      <dgm:prSet presAssocID="{FE1E79B6-065E-49B1-94B4-516577B7216C}" presName="dummy" presStyleCnt="0"/>
      <dgm:spPr/>
    </dgm:pt>
    <dgm:pt modelId="{0050BAEA-ADEE-40B9-B398-AEE65908A929}" type="pres">
      <dgm:prSet presAssocID="{7B5F05D9-314B-4E4B-A8A5-E8B80035CE4D}" presName="sibTrans" presStyleLbl="sibTrans2D1" presStyleIdx="0" presStyleCnt="4"/>
      <dgm:spPr/>
      <dgm:t>
        <a:bodyPr/>
        <a:lstStyle/>
        <a:p>
          <a:endParaRPr lang="es-PE"/>
        </a:p>
      </dgm:t>
    </dgm:pt>
    <dgm:pt modelId="{E804F89C-6152-4674-B5D1-54A9ED9DF878}" type="pres">
      <dgm:prSet presAssocID="{C6F2F0EF-D1FF-4B01-8E08-D8F64C620A6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D231D61-0689-4458-BCBB-CF0E9858C69E}" type="pres">
      <dgm:prSet presAssocID="{C6F2F0EF-D1FF-4B01-8E08-D8F64C620A63}" presName="dummy" presStyleCnt="0"/>
      <dgm:spPr/>
    </dgm:pt>
    <dgm:pt modelId="{E2997D19-BDA1-4FE7-9A5D-86206C8F1DB5}" type="pres">
      <dgm:prSet presAssocID="{A5147566-19EA-492B-BE95-89EF576A32A0}" presName="sibTrans" presStyleLbl="sibTrans2D1" presStyleIdx="1" presStyleCnt="4"/>
      <dgm:spPr/>
      <dgm:t>
        <a:bodyPr/>
        <a:lstStyle/>
        <a:p>
          <a:endParaRPr lang="es-PE"/>
        </a:p>
      </dgm:t>
    </dgm:pt>
    <dgm:pt modelId="{5FE4C209-ADDA-44ED-8103-DFA466AFCC95}" type="pres">
      <dgm:prSet presAssocID="{F74DBE82-575D-4B7B-B416-289CC2F5E2B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FE11BCB-FF54-4DDD-881B-BAEE2999D306}" type="pres">
      <dgm:prSet presAssocID="{F74DBE82-575D-4B7B-B416-289CC2F5E2B5}" presName="dummy" presStyleCnt="0"/>
      <dgm:spPr/>
    </dgm:pt>
    <dgm:pt modelId="{AAB025B6-3AC7-4B27-A845-31C19B639F43}" type="pres">
      <dgm:prSet presAssocID="{B1012CEC-3F58-4EB1-AEA1-B7450A0F4E3D}" presName="sibTrans" presStyleLbl="sibTrans2D1" presStyleIdx="2" presStyleCnt="4"/>
      <dgm:spPr/>
      <dgm:t>
        <a:bodyPr/>
        <a:lstStyle/>
        <a:p>
          <a:endParaRPr lang="es-PE"/>
        </a:p>
      </dgm:t>
    </dgm:pt>
    <dgm:pt modelId="{E398BCB0-0AF4-4429-A4C8-8DBBF2C7E884}" type="pres">
      <dgm:prSet presAssocID="{D395967F-57CB-4125-AFF9-059672C44C4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B72597FE-20B5-4222-81E9-9EA04D56E21D}" type="pres">
      <dgm:prSet presAssocID="{D395967F-57CB-4125-AFF9-059672C44C4B}" presName="dummy" presStyleCnt="0"/>
      <dgm:spPr/>
    </dgm:pt>
    <dgm:pt modelId="{7E1111D8-244D-4848-ABE0-55EFDF3A7BC2}" type="pres">
      <dgm:prSet presAssocID="{0DA2E181-76B8-4C2C-8243-763C88D0DB74}" presName="sibTrans" presStyleLbl="sibTrans2D1" presStyleIdx="3" presStyleCnt="4"/>
      <dgm:spPr/>
      <dgm:t>
        <a:bodyPr/>
        <a:lstStyle/>
        <a:p>
          <a:endParaRPr lang="es-PE"/>
        </a:p>
      </dgm:t>
    </dgm:pt>
  </dgm:ptLst>
  <dgm:cxnLst>
    <dgm:cxn modelId="{39BA60A3-26C8-4E5D-94D5-05D197B01944}" type="presOf" srcId="{F74DBE82-575D-4B7B-B416-289CC2F5E2B5}" destId="{5FE4C209-ADDA-44ED-8103-DFA466AFCC95}" srcOrd="0" destOrd="0" presId="urn:microsoft.com/office/officeart/2005/8/layout/radial6"/>
    <dgm:cxn modelId="{40D47A87-7F88-4E1A-8555-8E020B6F7C25}" type="presOf" srcId="{0DA2E181-76B8-4C2C-8243-763C88D0DB74}" destId="{7E1111D8-244D-4848-ABE0-55EFDF3A7BC2}" srcOrd="0" destOrd="0" presId="urn:microsoft.com/office/officeart/2005/8/layout/radial6"/>
    <dgm:cxn modelId="{E1AFB9EE-74AC-4479-8F23-FD4315EE8F6B}" type="presOf" srcId="{C6F2F0EF-D1FF-4B01-8E08-D8F64C620A63}" destId="{E804F89C-6152-4674-B5D1-54A9ED9DF878}" srcOrd="0" destOrd="0" presId="urn:microsoft.com/office/officeart/2005/8/layout/radial6"/>
    <dgm:cxn modelId="{96C8FD3F-D8AE-4652-8DDC-15BA02F97D28}" type="presOf" srcId="{AD774016-F2F1-4E57-83D2-C462200664FC}" destId="{3FB2BABE-D792-4F0C-A4B0-B1183D21019A}" srcOrd="0" destOrd="0" presId="urn:microsoft.com/office/officeart/2005/8/layout/radial6"/>
    <dgm:cxn modelId="{CCB3916B-6412-4F32-BBAF-99D5C06A8F7C}" srcId="{DB3F9A5E-A8CF-4480-AC1F-72682F981557}" destId="{F74DBE82-575D-4B7B-B416-289CC2F5E2B5}" srcOrd="2" destOrd="0" parTransId="{0F13A5AC-F2F7-4872-8D0B-57B3D948CCAA}" sibTransId="{B1012CEC-3F58-4EB1-AEA1-B7450A0F4E3D}"/>
    <dgm:cxn modelId="{5B06EB4E-8761-4477-970D-860D8EC726E5}" srcId="{AD774016-F2F1-4E57-83D2-C462200664FC}" destId="{DB3F9A5E-A8CF-4480-AC1F-72682F981557}" srcOrd="0" destOrd="0" parTransId="{EB45ABB7-421A-4F53-A11A-25F3A51938F6}" sibTransId="{80FB094E-8A36-4B4F-84EE-169DFCCC84E8}"/>
    <dgm:cxn modelId="{DC13B4B0-2B10-4E7E-80D1-FC6C4C50F0EE}" srcId="{DB3F9A5E-A8CF-4480-AC1F-72682F981557}" destId="{D395967F-57CB-4125-AFF9-059672C44C4B}" srcOrd="3" destOrd="0" parTransId="{C0DC1C27-9B8F-4E6D-A453-2CC37BAB454B}" sibTransId="{0DA2E181-76B8-4C2C-8243-763C88D0DB74}"/>
    <dgm:cxn modelId="{81C18F0E-80D2-4546-9278-740BDA3E396B}" type="presOf" srcId="{7B5F05D9-314B-4E4B-A8A5-E8B80035CE4D}" destId="{0050BAEA-ADEE-40B9-B398-AEE65908A929}" srcOrd="0" destOrd="0" presId="urn:microsoft.com/office/officeart/2005/8/layout/radial6"/>
    <dgm:cxn modelId="{FE57EE50-23F7-4E69-8D86-301B4E25C83E}" srcId="{DB3F9A5E-A8CF-4480-AC1F-72682F981557}" destId="{C6F2F0EF-D1FF-4B01-8E08-D8F64C620A63}" srcOrd="1" destOrd="0" parTransId="{6D1C8279-2078-4F2F-A3DC-DEED49590191}" sibTransId="{A5147566-19EA-492B-BE95-89EF576A32A0}"/>
    <dgm:cxn modelId="{479CEAE1-268E-4DED-9B94-B073BB7F5DD6}" type="presOf" srcId="{FE1E79B6-065E-49B1-94B4-516577B7216C}" destId="{F0AF681E-0150-4D58-B043-84E119DFD704}" srcOrd="0" destOrd="0" presId="urn:microsoft.com/office/officeart/2005/8/layout/radial6"/>
    <dgm:cxn modelId="{C557F0BF-A62C-46BB-9AE9-9D920C58D775}" srcId="{DB3F9A5E-A8CF-4480-AC1F-72682F981557}" destId="{FE1E79B6-065E-49B1-94B4-516577B7216C}" srcOrd="0" destOrd="0" parTransId="{05A03E25-EE01-4E12-94FE-EC1BDBF1FBE8}" sibTransId="{7B5F05D9-314B-4E4B-A8A5-E8B80035CE4D}"/>
    <dgm:cxn modelId="{A8B88F6E-4B0F-474E-8B9F-75C6E8E00B28}" type="presOf" srcId="{A5147566-19EA-492B-BE95-89EF576A32A0}" destId="{E2997D19-BDA1-4FE7-9A5D-86206C8F1DB5}" srcOrd="0" destOrd="0" presId="urn:microsoft.com/office/officeart/2005/8/layout/radial6"/>
    <dgm:cxn modelId="{393F6A3F-190D-4D5F-ABB6-32E1B11B6955}" type="presOf" srcId="{B1012CEC-3F58-4EB1-AEA1-B7450A0F4E3D}" destId="{AAB025B6-3AC7-4B27-A845-31C19B639F43}" srcOrd="0" destOrd="0" presId="urn:microsoft.com/office/officeart/2005/8/layout/radial6"/>
    <dgm:cxn modelId="{279942D3-FE6C-4214-87CA-09D08E368215}" type="presOf" srcId="{D395967F-57CB-4125-AFF9-059672C44C4B}" destId="{E398BCB0-0AF4-4429-A4C8-8DBBF2C7E884}" srcOrd="0" destOrd="0" presId="urn:microsoft.com/office/officeart/2005/8/layout/radial6"/>
    <dgm:cxn modelId="{DBDC008C-FC44-4D34-B051-7F8343CACA04}" type="presOf" srcId="{DB3F9A5E-A8CF-4480-AC1F-72682F981557}" destId="{BC93D4A6-70F0-4E56-9DD6-A10921EC41B7}" srcOrd="0" destOrd="0" presId="urn:microsoft.com/office/officeart/2005/8/layout/radial6"/>
    <dgm:cxn modelId="{8F78E7A1-0CFD-4820-BDDD-0C7203D769BF}" type="presParOf" srcId="{3FB2BABE-D792-4F0C-A4B0-B1183D21019A}" destId="{BC93D4A6-70F0-4E56-9DD6-A10921EC41B7}" srcOrd="0" destOrd="0" presId="urn:microsoft.com/office/officeart/2005/8/layout/radial6"/>
    <dgm:cxn modelId="{4E3823BC-9B38-4606-AE69-B938E4690F7F}" type="presParOf" srcId="{3FB2BABE-D792-4F0C-A4B0-B1183D21019A}" destId="{F0AF681E-0150-4D58-B043-84E119DFD704}" srcOrd="1" destOrd="0" presId="urn:microsoft.com/office/officeart/2005/8/layout/radial6"/>
    <dgm:cxn modelId="{6BACE58A-BFFF-4838-96FA-225A1012A5AC}" type="presParOf" srcId="{3FB2BABE-D792-4F0C-A4B0-B1183D21019A}" destId="{784C80FA-BC26-4911-BF4A-DDEA6AAF57F9}" srcOrd="2" destOrd="0" presId="urn:microsoft.com/office/officeart/2005/8/layout/radial6"/>
    <dgm:cxn modelId="{555ECB8D-C43B-44A8-93DC-2F79940F3EA4}" type="presParOf" srcId="{3FB2BABE-D792-4F0C-A4B0-B1183D21019A}" destId="{0050BAEA-ADEE-40B9-B398-AEE65908A929}" srcOrd="3" destOrd="0" presId="urn:microsoft.com/office/officeart/2005/8/layout/radial6"/>
    <dgm:cxn modelId="{B0D99363-94DF-49F7-8868-FD0331C79663}" type="presParOf" srcId="{3FB2BABE-D792-4F0C-A4B0-B1183D21019A}" destId="{E804F89C-6152-4674-B5D1-54A9ED9DF878}" srcOrd="4" destOrd="0" presId="urn:microsoft.com/office/officeart/2005/8/layout/radial6"/>
    <dgm:cxn modelId="{5EE6B4AF-9F28-4E29-B10D-6FAB0E6A82BF}" type="presParOf" srcId="{3FB2BABE-D792-4F0C-A4B0-B1183D21019A}" destId="{7D231D61-0689-4458-BCBB-CF0E9858C69E}" srcOrd="5" destOrd="0" presId="urn:microsoft.com/office/officeart/2005/8/layout/radial6"/>
    <dgm:cxn modelId="{67635E24-09DD-4F37-9CCC-3376F5848247}" type="presParOf" srcId="{3FB2BABE-D792-4F0C-A4B0-B1183D21019A}" destId="{E2997D19-BDA1-4FE7-9A5D-86206C8F1DB5}" srcOrd="6" destOrd="0" presId="urn:microsoft.com/office/officeart/2005/8/layout/radial6"/>
    <dgm:cxn modelId="{CE0E27DC-3924-45E6-B88A-9B94961793CC}" type="presParOf" srcId="{3FB2BABE-D792-4F0C-A4B0-B1183D21019A}" destId="{5FE4C209-ADDA-44ED-8103-DFA466AFCC95}" srcOrd="7" destOrd="0" presId="urn:microsoft.com/office/officeart/2005/8/layout/radial6"/>
    <dgm:cxn modelId="{24438C68-F481-4EC0-8A2F-A7CBC177449C}" type="presParOf" srcId="{3FB2BABE-D792-4F0C-A4B0-B1183D21019A}" destId="{0FE11BCB-FF54-4DDD-881B-BAEE2999D306}" srcOrd="8" destOrd="0" presId="urn:microsoft.com/office/officeart/2005/8/layout/radial6"/>
    <dgm:cxn modelId="{6E256594-6247-4EAA-B3BA-E32649696D26}" type="presParOf" srcId="{3FB2BABE-D792-4F0C-A4B0-B1183D21019A}" destId="{AAB025B6-3AC7-4B27-A845-31C19B639F43}" srcOrd="9" destOrd="0" presId="urn:microsoft.com/office/officeart/2005/8/layout/radial6"/>
    <dgm:cxn modelId="{81F298AB-E1D8-482B-AFF4-638D5FAE73BA}" type="presParOf" srcId="{3FB2BABE-D792-4F0C-A4B0-B1183D21019A}" destId="{E398BCB0-0AF4-4429-A4C8-8DBBF2C7E884}" srcOrd="10" destOrd="0" presId="urn:microsoft.com/office/officeart/2005/8/layout/radial6"/>
    <dgm:cxn modelId="{EB9CDCF4-D485-4880-87DE-8A2A0AD9F37D}" type="presParOf" srcId="{3FB2BABE-D792-4F0C-A4B0-B1183D21019A}" destId="{B72597FE-20B5-4222-81E9-9EA04D56E21D}" srcOrd="11" destOrd="0" presId="urn:microsoft.com/office/officeart/2005/8/layout/radial6"/>
    <dgm:cxn modelId="{AF76CA21-4382-4EE5-A237-2EC90DA50146}" type="presParOf" srcId="{3FB2BABE-D792-4F0C-A4B0-B1183D21019A}" destId="{7E1111D8-244D-4848-ABE0-55EFDF3A7BC2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4592AD-5791-4C89-8BF1-9D5217E85BB5}" type="doc">
      <dgm:prSet loTypeId="urn:microsoft.com/office/officeart/2005/8/layout/pyramid1" loCatId="pyramid" qsTypeId="urn:microsoft.com/office/officeart/2005/8/quickstyle/simple1" qsCatId="simple" csTypeId="urn:microsoft.com/office/officeart/2005/8/colors/colorful3" csCatId="colorful" phldr="1"/>
      <dgm:spPr/>
    </dgm:pt>
    <dgm:pt modelId="{6744BD55-F3A9-4ECD-8806-AFF28DDA574D}">
      <dgm:prSet phldrT="[Texto]"/>
      <dgm:spPr/>
      <dgm:t>
        <a:bodyPr/>
        <a:lstStyle/>
        <a:p>
          <a:r>
            <a:rPr lang="es-MX" dirty="0" smtClean="0"/>
            <a:t>Nacional</a:t>
          </a:r>
          <a:endParaRPr lang="es-PE" dirty="0"/>
        </a:p>
      </dgm:t>
    </dgm:pt>
    <dgm:pt modelId="{25EF22E0-0B8E-4AE8-BAC3-E41AA85A654C}" type="parTrans" cxnId="{581CD1CD-3250-4796-8D99-24F3B95C6937}">
      <dgm:prSet/>
      <dgm:spPr/>
      <dgm:t>
        <a:bodyPr/>
        <a:lstStyle/>
        <a:p>
          <a:endParaRPr lang="es-PE"/>
        </a:p>
      </dgm:t>
    </dgm:pt>
    <dgm:pt modelId="{1202BEC6-38BD-40E6-B836-8DA6A341B0C1}" type="sibTrans" cxnId="{581CD1CD-3250-4796-8D99-24F3B95C6937}">
      <dgm:prSet/>
      <dgm:spPr/>
      <dgm:t>
        <a:bodyPr/>
        <a:lstStyle/>
        <a:p>
          <a:endParaRPr lang="es-PE"/>
        </a:p>
      </dgm:t>
    </dgm:pt>
    <dgm:pt modelId="{EA7D8970-C6B9-4BAB-A749-16844B433F07}">
      <dgm:prSet phldrT="[Texto]"/>
      <dgm:spPr/>
      <dgm:t>
        <a:bodyPr/>
        <a:lstStyle/>
        <a:p>
          <a:r>
            <a:rPr lang="es-MX" dirty="0" smtClean="0"/>
            <a:t>Regional</a:t>
          </a:r>
          <a:endParaRPr lang="es-PE" dirty="0"/>
        </a:p>
      </dgm:t>
    </dgm:pt>
    <dgm:pt modelId="{EC854015-475A-47CF-93D8-C3A68BEC112F}" type="parTrans" cxnId="{62A80269-75B8-49B0-A165-BEAAE3AC86A2}">
      <dgm:prSet/>
      <dgm:spPr/>
      <dgm:t>
        <a:bodyPr/>
        <a:lstStyle/>
        <a:p>
          <a:endParaRPr lang="es-PE"/>
        </a:p>
      </dgm:t>
    </dgm:pt>
    <dgm:pt modelId="{71113DC9-3BEE-4EB1-8403-5B0312363402}" type="sibTrans" cxnId="{62A80269-75B8-49B0-A165-BEAAE3AC86A2}">
      <dgm:prSet/>
      <dgm:spPr/>
      <dgm:t>
        <a:bodyPr/>
        <a:lstStyle/>
        <a:p>
          <a:endParaRPr lang="es-PE"/>
        </a:p>
      </dgm:t>
    </dgm:pt>
    <dgm:pt modelId="{3BA766EF-E7FA-4366-B9C0-22B78CD90F53}">
      <dgm:prSet phldrT="[Texto]"/>
      <dgm:spPr/>
      <dgm:t>
        <a:bodyPr/>
        <a:lstStyle/>
        <a:p>
          <a:r>
            <a:rPr lang="es-MX" dirty="0" smtClean="0"/>
            <a:t>Local</a:t>
          </a:r>
          <a:endParaRPr lang="es-PE" dirty="0"/>
        </a:p>
      </dgm:t>
    </dgm:pt>
    <dgm:pt modelId="{503FFE0D-4C6F-4DB1-B062-67DA4CFE1515}" type="parTrans" cxnId="{2979E4C8-9E95-4E71-BB0A-B9A5A0F8234D}">
      <dgm:prSet/>
      <dgm:spPr/>
      <dgm:t>
        <a:bodyPr/>
        <a:lstStyle/>
        <a:p>
          <a:endParaRPr lang="es-PE"/>
        </a:p>
      </dgm:t>
    </dgm:pt>
    <dgm:pt modelId="{BC1F1EE3-2036-4D7C-B953-55C5996962FC}" type="sibTrans" cxnId="{2979E4C8-9E95-4E71-BB0A-B9A5A0F8234D}">
      <dgm:prSet/>
      <dgm:spPr/>
      <dgm:t>
        <a:bodyPr/>
        <a:lstStyle/>
        <a:p>
          <a:endParaRPr lang="es-PE"/>
        </a:p>
      </dgm:t>
    </dgm:pt>
    <dgm:pt modelId="{B702D184-FA1E-4584-A4CA-F2C15CCE99A3}">
      <dgm:prSet phldrT="[Texto]"/>
      <dgm:spPr/>
      <dgm:t>
        <a:bodyPr/>
        <a:lstStyle/>
        <a:p>
          <a:r>
            <a:rPr lang="es-MX" dirty="0" smtClean="0"/>
            <a:t>Comunitario</a:t>
          </a:r>
          <a:endParaRPr lang="es-PE" dirty="0"/>
        </a:p>
      </dgm:t>
    </dgm:pt>
    <dgm:pt modelId="{B263EC56-34EB-4440-A10A-8C7D1ACD84D7}" type="parTrans" cxnId="{A2E9B0AE-4038-41D6-B636-942763D1AF06}">
      <dgm:prSet/>
      <dgm:spPr/>
      <dgm:t>
        <a:bodyPr/>
        <a:lstStyle/>
        <a:p>
          <a:endParaRPr lang="es-PE"/>
        </a:p>
      </dgm:t>
    </dgm:pt>
    <dgm:pt modelId="{D9873ED3-113C-45AA-B6FB-44E2CAE4460F}" type="sibTrans" cxnId="{A2E9B0AE-4038-41D6-B636-942763D1AF06}">
      <dgm:prSet/>
      <dgm:spPr/>
      <dgm:t>
        <a:bodyPr/>
        <a:lstStyle/>
        <a:p>
          <a:endParaRPr lang="es-PE"/>
        </a:p>
      </dgm:t>
    </dgm:pt>
    <dgm:pt modelId="{BA831262-0F11-4928-81FF-592471082F68}" type="pres">
      <dgm:prSet presAssocID="{284592AD-5791-4C89-8BF1-9D5217E85BB5}" presName="Name0" presStyleCnt="0">
        <dgm:presLayoutVars>
          <dgm:dir/>
          <dgm:animLvl val="lvl"/>
          <dgm:resizeHandles val="exact"/>
        </dgm:presLayoutVars>
      </dgm:prSet>
      <dgm:spPr/>
    </dgm:pt>
    <dgm:pt modelId="{55FF2F5A-D3AF-4211-A6B6-A245A7D210E2}" type="pres">
      <dgm:prSet presAssocID="{6744BD55-F3A9-4ECD-8806-AFF28DDA574D}" presName="Name8" presStyleCnt="0"/>
      <dgm:spPr/>
    </dgm:pt>
    <dgm:pt modelId="{27631AB3-7C02-48BE-910D-3EEA06B30F99}" type="pres">
      <dgm:prSet presAssocID="{6744BD55-F3A9-4ECD-8806-AFF28DDA574D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2D5538-1548-4917-9890-B3BE6750B319}" type="pres">
      <dgm:prSet presAssocID="{6744BD55-F3A9-4ECD-8806-AFF28DDA574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ECD872-D758-4B5C-A211-D2056D3D6062}" type="pres">
      <dgm:prSet presAssocID="{EA7D8970-C6B9-4BAB-A749-16844B433F07}" presName="Name8" presStyleCnt="0"/>
      <dgm:spPr/>
    </dgm:pt>
    <dgm:pt modelId="{0FC9F895-F4E6-474D-BF1D-CFED21BE604F}" type="pres">
      <dgm:prSet presAssocID="{EA7D8970-C6B9-4BAB-A749-16844B433F07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0C08FD3-CDF1-4979-832D-74112F123DDD}" type="pres">
      <dgm:prSet presAssocID="{EA7D8970-C6B9-4BAB-A749-16844B433F0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E53D0A1-8258-4C3A-AA78-4E25532CCFAD}" type="pres">
      <dgm:prSet presAssocID="{3BA766EF-E7FA-4366-B9C0-22B78CD90F53}" presName="Name8" presStyleCnt="0"/>
      <dgm:spPr/>
    </dgm:pt>
    <dgm:pt modelId="{2851D28E-F73E-4162-87E2-217E9BEFFDFA}" type="pres">
      <dgm:prSet presAssocID="{3BA766EF-E7FA-4366-B9C0-22B78CD90F53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FA255A-2E73-4175-A065-D070492C1B41}" type="pres">
      <dgm:prSet presAssocID="{3BA766EF-E7FA-4366-B9C0-22B78CD90F5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F8305C-5004-4AF0-A48C-46D32649F501}" type="pres">
      <dgm:prSet presAssocID="{B702D184-FA1E-4584-A4CA-F2C15CCE99A3}" presName="Name8" presStyleCnt="0"/>
      <dgm:spPr/>
    </dgm:pt>
    <dgm:pt modelId="{6B8DAAD7-5F89-4EA4-B90E-2DC2A08ECBCA}" type="pres">
      <dgm:prSet presAssocID="{B702D184-FA1E-4584-A4CA-F2C15CCE99A3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0FDF1D-0341-45FD-8629-42E490F005B6}" type="pres">
      <dgm:prSet presAssocID="{B702D184-FA1E-4584-A4CA-F2C15CCE99A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870A981-C47D-4F08-AE2E-E6D6646AE801}" type="presOf" srcId="{284592AD-5791-4C89-8BF1-9D5217E85BB5}" destId="{BA831262-0F11-4928-81FF-592471082F68}" srcOrd="0" destOrd="0" presId="urn:microsoft.com/office/officeart/2005/8/layout/pyramid1"/>
    <dgm:cxn modelId="{581CD1CD-3250-4796-8D99-24F3B95C6937}" srcId="{284592AD-5791-4C89-8BF1-9D5217E85BB5}" destId="{6744BD55-F3A9-4ECD-8806-AFF28DDA574D}" srcOrd="0" destOrd="0" parTransId="{25EF22E0-0B8E-4AE8-BAC3-E41AA85A654C}" sibTransId="{1202BEC6-38BD-40E6-B836-8DA6A341B0C1}"/>
    <dgm:cxn modelId="{8FC82229-9B4F-45F6-8FBF-64CDE278A06C}" type="presOf" srcId="{3BA766EF-E7FA-4366-B9C0-22B78CD90F53}" destId="{2851D28E-F73E-4162-87E2-217E9BEFFDFA}" srcOrd="0" destOrd="0" presId="urn:microsoft.com/office/officeart/2005/8/layout/pyramid1"/>
    <dgm:cxn modelId="{A2E9B0AE-4038-41D6-B636-942763D1AF06}" srcId="{284592AD-5791-4C89-8BF1-9D5217E85BB5}" destId="{B702D184-FA1E-4584-A4CA-F2C15CCE99A3}" srcOrd="3" destOrd="0" parTransId="{B263EC56-34EB-4440-A10A-8C7D1ACD84D7}" sibTransId="{D9873ED3-113C-45AA-B6FB-44E2CAE4460F}"/>
    <dgm:cxn modelId="{89D9335C-0718-4F10-892A-02B13700E88C}" type="presOf" srcId="{B702D184-FA1E-4584-A4CA-F2C15CCE99A3}" destId="{6B8DAAD7-5F89-4EA4-B90E-2DC2A08ECBCA}" srcOrd="0" destOrd="0" presId="urn:microsoft.com/office/officeart/2005/8/layout/pyramid1"/>
    <dgm:cxn modelId="{143AF48C-7222-44C1-8DC5-54AE5D549DFE}" type="presOf" srcId="{EA7D8970-C6B9-4BAB-A749-16844B433F07}" destId="{E0C08FD3-CDF1-4979-832D-74112F123DDD}" srcOrd="1" destOrd="0" presId="urn:microsoft.com/office/officeart/2005/8/layout/pyramid1"/>
    <dgm:cxn modelId="{94DC467D-CEAF-4231-B1F4-7E23CB913F9C}" type="presOf" srcId="{6744BD55-F3A9-4ECD-8806-AFF28DDA574D}" destId="{27631AB3-7C02-48BE-910D-3EEA06B30F99}" srcOrd="0" destOrd="0" presId="urn:microsoft.com/office/officeart/2005/8/layout/pyramid1"/>
    <dgm:cxn modelId="{CA8C8087-01C0-4013-B724-2A7152F0E306}" type="presOf" srcId="{B702D184-FA1E-4584-A4CA-F2C15CCE99A3}" destId="{5D0FDF1D-0341-45FD-8629-42E490F005B6}" srcOrd="1" destOrd="0" presId="urn:microsoft.com/office/officeart/2005/8/layout/pyramid1"/>
    <dgm:cxn modelId="{A70BE2B4-1B7C-4F0E-8268-4DD3D1D59280}" type="presOf" srcId="{EA7D8970-C6B9-4BAB-A749-16844B433F07}" destId="{0FC9F895-F4E6-474D-BF1D-CFED21BE604F}" srcOrd="0" destOrd="0" presId="urn:microsoft.com/office/officeart/2005/8/layout/pyramid1"/>
    <dgm:cxn modelId="{2979E4C8-9E95-4E71-BB0A-B9A5A0F8234D}" srcId="{284592AD-5791-4C89-8BF1-9D5217E85BB5}" destId="{3BA766EF-E7FA-4366-B9C0-22B78CD90F53}" srcOrd="2" destOrd="0" parTransId="{503FFE0D-4C6F-4DB1-B062-67DA4CFE1515}" sibTransId="{BC1F1EE3-2036-4D7C-B953-55C5996962FC}"/>
    <dgm:cxn modelId="{62A80269-75B8-49B0-A165-BEAAE3AC86A2}" srcId="{284592AD-5791-4C89-8BF1-9D5217E85BB5}" destId="{EA7D8970-C6B9-4BAB-A749-16844B433F07}" srcOrd="1" destOrd="0" parTransId="{EC854015-475A-47CF-93D8-C3A68BEC112F}" sibTransId="{71113DC9-3BEE-4EB1-8403-5B0312363402}"/>
    <dgm:cxn modelId="{F3D41284-3AE4-457D-8F03-0CCC5A742196}" type="presOf" srcId="{3BA766EF-E7FA-4366-B9C0-22B78CD90F53}" destId="{D9FA255A-2E73-4175-A065-D070492C1B41}" srcOrd="1" destOrd="0" presId="urn:microsoft.com/office/officeart/2005/8/layout/pyramid1"/>
    <dgm:cxn modelId="{F8A5F1D1-1333-44CB-8AC8-0E1BEF1A7A6A}" type="presOf" srcId="{6744BD55-F3A9-4ECD-8806-AFF28DDA574D}" destId="{B72D5538-1548-4917-9890-B3BE6750B319}" srcOrd="1" destOrd="0" presId="urn:microsoft.com/office/officeart/2005/8/layout/pyramid1"/>
    <dgm:cxn modelId="{12528851-3C01-4F56-BA7C-3E9B7792DB97}" type="presParOf" srcId="{BA831262-0F11-4928-81FF-592471082F68}" destId="{55FF2F5A-D3AF-4211-A6B6-A245A7D210E2}" srcOrd="0" destOrd="0" presId="urn:microsoft.com/office/officeart/2005/8/layout/pyramid1"/>
    <dgm:cxn modelId="{6BE728DC-2B43-4C13-B4D9-282263316D4C}" type="presParOf" srcId="{55FF2F5A-D3AF-4211-A6B6-A245A7D210E2}" destId="{27631AB3-7C02-48BE-910D-3EEA06B30F99}" srcOrd="0" destOrd="0" presId="urn:microsoft.com/office/officeart/2005/8/layout/pyramid1"/>
    <dgm:cxn modelId="{985480BA-5703-485B-86F5-0038AFF8F925}" type="presParOf" srcId="{55FF2F5A-D3AF-4211-A6B6-A245A7D210E2}" destId="{B72D5538-1548-4917-9890-B3BE6750B319}" srcOrd="1" destOrd="0" presId="urn:microsoft.com/office/officeart/2005/8/layout/pyramid1"/>
    <dgm:cxn modelId="{24AACD95-2617-46B1-BAB7-2F82CB64C921}" type="presParOf" srcId="{BA831262-0F11-4928-81FF-592471082F68}" destId="{40ECD872-D758-4B5C-A211-D2056D3D6062}" srcOrd="1" destOrd="0" presId="urn:microsoft.com/office/officeart/2005/8/layout/pyramid1"/>
    <dgm:cxn modelId="{BBFD3456-A321-4B42-929E-1995CF831464}" type="presParOf" srcId="{40ECD872-D758-4B5C-A211-D2056D3D6062}" destId="{0FC9F895-F4E6-474D-BF1D-CFED21BE604F}" srcOrd="0" destOrd="0" presId="urn:microsoft.com/office/officeart/2005/8/layout/pyramid1"/>
    <dgm:cxn modelId="{C401E462-05E5-4332-8F68-C7AD7C377547}" type="presParOf" srcId="{40ECD872-D758-4B5C-A211-D2056D3D6062}" destId="{E0C08FD3-CDF1-4979-832D-74112F123DDD}" srcOrd="1" destOrd="0" presId="urn:microsoft.com/office/officeart/2005/8/layout/pyramid1"/>
    <dgm:cxn modelId="{505521AB-C617-4C9F-B267-B3F71546EC1C}" type="presParOf" srcId="{BA831262-0F11-4928-81FF-592471082F68}" destId="{0E53D0A1-8258-4C3A-AA78-4E25532CCFAD}" srcOrd="2" destOrd="0" presId="urn:microsoft.com/office/officeart/2005/8/layout/pyramid1"/>
    <dgm:cxn modelId="{717067E7-623D-4B23-8360-858BD0079D51}" type="presParOf" srcId="{0E53D0A1-8258-4C3A-AA78-4E25532CCFAD}" destId="{2851D28E-F73E-4162-87E2-217E9BEFFDFA}" srcOrd="0" destOrd="0" presId="urn:microsoft.com/office/officeart/2005/8/layout/pyramid1"/>
    <dgm:cxn modelId="{48AD3719-5346-48AB-B531-8149FA29945B}" type="presParOf" srcId="{0E53D0A1-8258-4C3A-AA78-4E25532CCFAD}" destId="{D9FA255A-2E73-4175-A065-D070492C1B41}" srcOrd="1" destOrd="0" presId="urn:microsoft.com/office/officeart/2005/8/layout/pyramid1"/>
    <dgm:cxn modelId="{E1597213-A03C-4817-9F77-6CA0B103D647}" type="presParOf" srcId="{BA831262-0F11-4928-81FF-592471082F68}" destId="{11F8305C-5004-4AF0-A48C-46D32649F501}" srcOrd="3" destOrd="0" presId="urn:microsoft.com/office/officeart/2005/8/layout/pyramid1"/>
    <dgm:cxn modelId="{90351152-A4F3-4B84-8CBE-7F3080F826C2}" type="presParOf" srcId="{11F8305C-5004-4AF0-A48C-46D32649F501}" destId="{6B8DAAD7-5F89-4EA4-B90E-2DC2A08ECBCA}" srcOrd="0" destOrd="0" presId="urn:microsoft.com/office/officeart/2005/8/layout/pyramid1"/>
    <dgm:cxn modelId="{62762B9F-12BC-4442-9A6C-D45C58A4630C}" type="presParOf" srcId="{11F8305C-5004-4AF0-A48C-46D32649F501}" destId="{5D0FDF1D-0341-45FD-8629-42E490F005B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562783-1E92-D348-88F4-1C78BE6D2ED4}">
      <dsp:nvSpPr>
        <dsp:cNvPr id="0" name=""/>
        <dsp:cNvSpPr/>
      </dsp:nvSpPr>
      <dsp:spPr>
        <a:xfrm>
          <a:off x="2311832" y="2296057"/>
          <a:ext cx="1309149" cy="1309149"/>
        </a:xfrm>
        <a:prstGeom prst="ellipse">
          <a:avLst/>
        </a:prstGeom>
        <a:solidFill>
          <a:srgbClr val="FF66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COEN</a:t>
          </a:r>
        </a:p>
      </dsp:txBody>
      <dsp:txXfrm>
        <a:off x="2503552" y="2487777"/>
        <a:ext cx="925709" cy="925709"/>
      </dsp:txXfrm>
    </dsp:sp>
    <dsp:sp modelId="{486E53DC-BB81-B44A-B3F9-5D5B94F9ACB4}">
      <dsp:nvSpPr>
        <dsp:cNvPr id="0" name=""/>
        <dsp:cNvSpPr/>
      </dsp:nvSpPr>
      <dsp:spPr>
        <a:xfrm rot="5400000">
          <a:off x="2770090" y="1672904"/>
          <a:ext cx="392633" cy="5277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700" kern="1200"/>
        </a:p>
      </dsp:txBody>
      <dsp:txXfrm>
        <a:off x="2828985" y="1719551"/>
        <a:ext cx="274843" cy="316628"/>
      </dsp:txXfrm>
    </dsp:sp>
    <dsp:sp modelId="{56E19BFD-12B7-414F-AA67-34F9E9C37BF5}">
      <dsp:nvSpPr>
        <dsp:cNvPr id="0" name=""/>
        <dsp:cNvSpPr/>
      </dsp:nvSpPr>
      <dsp:spPr>
        <a:xfrm>
          <a:off x="2190359" y="3143"/>
          <a:ext cx="1552095" cy="1552095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SAT SISMOS- TSUNAMI</a:t>
          </a:r>
        </a:p>
      </dsp:txBody>
      <dsp:txXfrm>
        <a:off x="2417658" y="230442"/>
        <a:ext cx="1097497" cy="1097497"/>
      </dsp:txXfrm>
    </dsp:sp>
    <dsp:sp modelId="{DD38BEE9-C96E-234B-86E2-807A6DAD6889}">
      <dsp:nvSpPr>
        <dsp:cNvPr id="0" name=""/>
        <dsp:cNvSpPr/>
      </dsp:nvSpPr>
      <dsp:spPr>
        <a:xfrm rot="8560083">
          <a:off x="3648128" y="2179840"/>
          <a:ext cx="392633" cy="5277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700" kern="1200"/>
        </a:p>
      </dsp:txBody>
      <dsp:txXfrm>
        <a:off x="3753853" y="2249666"/>
        <a:ext cx="274843" cy="316628"/>
      </dsp:txXfrm>
    </dsp:sp>
    <dsp:sp modelId="{5166C8B9-C1E7-5C4E-AE0A-0AA9802BF550}">
      <dsp:nvSpPr>
        <dsp:cNvPr id="0" name=""/>
        <dsp:cNvSpPr/>
      </dsp:nvSpPr>
      <dsp:spPr>
        <a:xfrm>
          <a:off x="4070881" y="1088863"/>
          <a:ext cx="1552095" cy="155209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SAT HUAYCOS</a:t>
          </a:r>
        </a:p>
      </dsp:txBody>
      <dsp:txXfrm>
        <a:off x="4298180" y="1316162"/>
        <a:ext cx="1097497" cy="1097497"/>
      </dsp:txXfrm>
    </dsp:sp>
    <dsp:sp modelId="{891026C6-A12D-9E49-9BD5-5E893B4C664D}">
      <dsp:nvSpPr>
        <dsp:cNvPr id="0" name=""/>
        <dsp:cNvSpPr/>
      </dsp:nvSpPr>
      <dsp:spPr>
        <a:xfrm rot="12760781">
          <a:off x="3638486" y="3264055"/>
          <a:ext cx="450818" cy="5277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700" kern="1200"/>
        </a:p>
      </dsp:txBody>
      <dsp:txXfrm>
        <a:off x="3763027" y="3406109"/>
        <a:ext cx="315573" cy="316628"/>
      </dsp:txXfrm>
    </dsp:sp>
    <dsp:sp modelId="{BEEBF63F-54B6-B44D-A98B-A0A76B55DB1E}">
      <dsp:nvSpPr>
        <dsp:cNvPr id="0" name=""/>
        <dsp:cNvSpPr/>
      </dsp:nvSpPr>
      <dsp:spPr>
        <a:xfrm>
          <a:off x="4091285" y="3424416"/>
          <a:ext cx="1636436" cy="155209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SAT DESLIZAMIENTOS</a:t>
          </a:r>
        </a:p>
      </dsp:txBody>
      <dsp:txXfrm>
        <a:off x="4330936" y="3651715"/>
        <a:ext cx="1157134" cy="1097497"/>
      </dsp:txXfrm>
    </dsp:sp>
    <dsp:sp modelId="{E862E2FF-21F0-FA49-A27C-C834B5B56063}">
      <dsp:nvSpPr>
        <dsp:cNvPr id="0" name=""/>
        <dsp:cNvSpPr/>
      </dsp:nvSpPr>
      <dsp:spPr>
        <a:xfrm rot="16200000">
          <a:off x="2770090" y="3700647"/>
          <a:ext cx="392633" cy="5277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700" kern="1200"/>
        </a:p>
      </dsp:txBody>
      <dsp:txXfrm>
        <a:off x="2828985" y="3865084"/>
        <a:ext cx="274843" cy="316628"/>
      </dsp:txXfrm>
    </dsp:sp>
    <dsp:sp modelId="{F4CE2CAF-3E28-ED4A-895F-1AB1F42465CD}">
      <dsp:nvSpPr>
        <dsp:cNvPr id="0" name=""/>
        <dsp:cNvSpPr/>
      </dsp:nvSpPr>
      <dsp:spPr>
        <a:xfrm>
          <a:off x="2190359" y="4346024"/>
          <a:ext cx="1552095" cy="155209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SAT HELADAS/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NEVADAS</a:t>
          </a:r>
        </a:p>
      </dsp:txBody>
      <dsp:txXfrm>
        <a:off x="2417658" y="4573323"/>
        <a:ext cx="1097497" cy="1097497"/>
      </dsp:txXfrm>
    </dsp:sp>
    <dsp:sp modelId="{1EA29496-0FD7-F94D-8580-E2E5DA403092}">
      <dsp:nvSpPr>
        <dsp:cNvPr id="0" name=""/>
        <dsp:cNvSpPr/>
      </dsp:nvSpPr>
      <dsp:spPr>
        <a:xfrm rot="19727335">
          <a:off x="1892052" y="3193711"/>
          <a:ext cx="392633" cy="5277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700" kern="1200"/>
        </a:p>
      </dsp:txBody>
      <dsp:txXfrm rot="10800000">
        <a:off x="1900576" y="3329772"/>
        <a:ext cx="274843" cy="316628"/>
      </dsp:txXfrm>
    </dsp:sp>
    <dsp:sp modelId="{D843E314-F7F2-4E43-90E3-AF1BB4F8FAFC}">
      <dsp:nvSpPr>
        <dsp:cNvPr id="0" name=""/>
        <dsp:cNvSpPr/>
      </dsp:nvSpPr>
      <dsp:spPr>
        <a:xfrm>
          <a:off x="309836" y="3260304"/>
          <a:ext cx="1552095" cy="1552095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SAT VOLCANES</a:t>
          </a:r>
        </a:p>
      </dsp:txBody>
      <dsp:txXfrm>
        <a:off x="537135" y="3487603"/>
        <a:ext cx="1097497" cy="1097497"/>
      </dsp:txXfrm>
    </dsp:sp>
    <dsp:sp modelId="{9289CB52-2F97-5D47-B28C-0CA4F6AAEF80}">
      <dsp:nvSpPr>
        <dsp:cNvPr id="0" name=""/>
        <dsp:cNvSpPr/>
      </dsp:nvSpPr>
      <dsp:spPr>
        <a:xfrm rot="2007496">
          <a:off x="1892052" y="2179840"/>
          <a:ext cx="392633" cy="5277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700" kern="1200"/>
        </a:p>
      </dsp:txBody>
      <dsp:txXfrm rot="10800000">
        <a:off x="1901812" y="2252911"/>
        <a:ext cx="274843" cy="316628"/>
      </dsp:txXfrm>
    </dsp:sp>
    <dsp:sp modelId="{A104B51E-5660-5C43-858E-0E49A7C4FC88}">
      <dsp:nvSpPr>
        <dsp:cNvPr id="0" name=""/>
        <dsp:cNvSpPr/>
      </dsp:nvSpPr>
      <dsp:spPr>
        <a:xfrm>
          <a:off x="309836" y="1088863"/>
          <a:ext cx="1552095" cy="1552095"/>
        </a:xfrm>
        <a:prstGeom prst="ellipse">
          <a:avLst/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SAT INUNDACIONES</a:t>
          </a:r>
        </a:p>
      </dsp:txBody>
      <dsp:txXfrm>
        <a:off x="537135" y="1316162"/>
        <a:ext cx="1097497" cy="10974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111D8-244D-4848-ABE0-55EFDF3A7BC2}">
      <dsp:nvSpPr>
        <dsp:cNvPr id="0" name=""/>
        <dsp:cNvSpPr/>
      </dsp:nvSpPr>
      <dsp:spPr>
        <a:xfrm>
          <a:off x="1841490" y="547520"/>
          <a:ext cx="3650084" cy="3650084"/>
        </a:xfrm>
        <a:prstGeom prst="blockArc">
          <a:avLst>
            <a:gd name="adj1" fmla="val 10800000"/>
            <a:gd name="adj2" fmla="val 16200000"/>
            <a:gd name="adj3" fmla="val 4638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B025B6-3AC7-4B27-A845-31C19B639F43}">
      <dsp:nvSpPr>
        <dsp:cNvPr id="0" name=""/>
        <dsp:cNvSpPr/>
      </dsp:nvSpPr>
      <dsp:spPr>
        <a:xfrm>
          <a:off x="1841490" y="547520"/>
          <a:ext cx="3650084" cy="3650084"/>
        </a:xfrm>
        <a:prstGeom prst="blockArc">
          <a:avLst>
            <a:gd name="adj1" fmla="val 5400000"/>
            <a:gd name="adj2" fmla="val 10800000"/>
            <a:gd name="adj3" fmla="val 4638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997D19-BDA1-4FE7-9A5D-86206C8F1DB5}">
      <dsp:nvSpPr>
        <dsp:cNvPr id="0" name=""/>
        <dsp:cNvSpPr/>
      </dsp:nvSpPr>
      <dsp:spPr>
        <a:xfrm>
          <a:off x="1841490" y="547520"/>
          <a:ext cx="3650084" cy="3650084"/>
        </a:xfrm>
        <a:prstGeom prst="blockArc">
          <a:avLst>
            <a:gd name="adj1" fmla="val 0"/>
            <a:gd name="adj2" fmla="val 5400000"/>
            <a:gd name="adj3" fmla="val 4638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50BAEA-ADEE-40B9-B398-AEE65908A929}">
      <dsp:nvSpPr>
        <dsp:cNvPr id="0" name=""/>
        <dsp:cNvSpPr/>
      </dsp:nvSpPr>
      <dsp:spPr>
        <a:xfrm>
          <a:off x="1841490" y="547520"/>
          <a:ext cx="3650084" cy="3650084"/>
        </a:xfrm>
        <a:prstGeom prst="blockArc">
          <a:avLst>
            <a:gd name="adj1" fmla="val 16200000"/>
            <a:gd name="adj2" fmla="val 0"/>
            <a:gd name="adj3" fmla="val 463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93D4A6-70F0-4E56-9DD6-A10921EC41B7}">
      <dsp:nvSpPr>
        <dsp:cNvPr id="0" name=""/>
        <dsp:cNvSpPr/>
      </dsp:nvSpPr>
      <dsp:spPr>
        <a:xfrm>
          <a:off x="2826882" y="1532912"/>
          <a:ext cx="1679300" cy="16793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b="1" kern="1200" dirty="0" smtClean="0"/>
            <a:t>SAT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MULTIPELIGRO</a:t>
          </a:r>
          <a:endParaRPr lang="es-PE" sz="1400" kern="1200" dirty="0"/>
        </a:p>
      </dsp:txBody>
      <dsp:txXfrm>
        <a:off x="3072810" y="1778840"/>
        <a:ext cx="1187444" cy="1187444"/>
      </dsp:txXfrm>
    </dsp:sp>
    <dsp:sp modelId="{F0AF681E-0150-4D58-B043-84E119DFD704}">
      <dsp:nvSpPr>
        <dsp:cNvPr id="0" name=""/>
        <dsp:cNvSpPr/>
      </dsp:nvSpPr>
      <dsp:spPr>
        <a:xfrm>
          <a:off x="3078777" y="2083"/>
          <a:ext cx="1175510" cy="117551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900" b="1" kern="1200" dirty="0" smtClean="0"/>
            <a:t>MONITOREO Y ALERTA</a:t>
          </a:r>
          <a:endParaRPr lang="es-PE" sz="900" kern="1200" dirty="0"/>
        </a:p>
      </dsp:txBody>
      <dsp:txXfrm>
        <a:off x="3250926" y="174232"/>
        <a:ext cx="831212" cy="831212"/>
      </dsp:txXfrm>
    </dsp:sp>
    <dsp:sp modelId="{E804F89C-6152-4674-B5D1-54A9ED9DF878}">
      <dsp:nvSpPr>
        <dsp:cNvPr id="0" name=""/>
        <dsp:cNvSpPr/>
      </dsp:nvSpPr>
      <dsp:spPr>
        <a:xfrm>
          <a:off x="4861501" y="1784807"/>
          <a:ext cx="1175510" cy="1175510"/>
        </a:xfrm>
        <a:prstGeom prst="ellipse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900" b="1" kern="1200" dirty="0" smtClean="0"/>
            <a:t>DIFUSIÓN Y COMUNICACIÓN</a:t>
          </a:r>
          <a:endParaRPr lang="es-PE" sz="900" kern="1200" dirty="0"/>
        </a:p>
      </dsp:txBody>
      <dsp:txXfrm>
        <a:off x="5033650" y="1956956"/>
        <a:ext cx="831212" cy="831212"/>
      </dsp:txXfrm>
    </dsp:sp>
    <dsp:sp modelId="{5FE4C209-ADDA-44ED-8103-DFA466AFCC95}">
      <dsp:nvSpPr>
        <dsp:cNvPr id="0" name=""/>
        <dsp:cNvSpPr/>
      </dsp:nvSpPr>
      <dsp:spPr>
        <a:xfrm>
          <a:off x="3078777" y="3567531"/>
          <a:ext cx="1175510" cy="1175510"/>
        </a:xfrm>
        <a:prstGeom prst="ellipse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900" b="1" kern="1200" dirty="0" smtClean="0"/>
            <a:t>CAPACIDAD DE RESPUESTA</a:t>
          </a:r>
          <a:endParaRPr lang="es-PE" sz="900" kern="1200" dirty="0"/>
        </a:p>
      </dsp:txBody>
      <dsp:txXfrm>
        <a:off x="3250926" y="3739680"/>
        <a:ext cx="831212" cy="831212"/>
      </dsp:txXfrm>
    </dsp:sp>
    <dsp:sp modelId="{E398BCB0-0AF4-4429-A4C8-8DBBF2C7E884}">
      <dsp:nvSpPr>
        <dsp:cNvPr id="0" name=""/>
        <dsp:cNvSpPr/>
      </dsp:nvSpPr>
      <dsp:spPr>
        <a:xfrm>
          <a:off x="1296053" y="1784807"/>
          <a:ext cx="1175510" cy="1175510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900" b="1" kern="1200" dirty="0" smtClean="0"/>
            <a:t>CONOCIMIENTO DEL RIESGO</a:t>
          </a:r>
          <a:endParaRPr lang="es-PE" sz="900" kern="1200" dirty="0"/>
        </a:p>
      </dsp:txBody>
      <dsp:txXfrm>
        <a:off x="1468202" y="1956956"/>
        <a:ext cx="831212" cy="8312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31AB3-7C02-48BE-910D-3EEA06B30F99}">
      <dsp:nvSpPr>
        <dsp:cNvPr id="0" name=""/>
        <dsp:cNvSpPr/>
      </dsp:nvSpPr>
      <dsp:spPr>
        <a:xfrm>
          <a:off x="541398" y="0"/>
          <a:ext cx="360932" cy="404899"/>
        </a:xfrm>
        <a:prstGeom prst="trapezoid">
          <a:avLst>
            <a:gd name="adj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700" kern="1200" dirty="0" smtClean="0"/>
            <a:t>Nacional</a:t>
          </a:r>
          <a:endParaRPr lang="es-PE" sz="700" kern="1200" dirty="0"/>
        </a:p>
      </dsp:txBody>
      <dsp:txXfrm>
        <a:off x="541398" y="0"/>
        <a:ext cx="360932" cy="404899"/>
      </dsp:txXfrm>
    </dsp:sp>
    <dsp:sp modelId="{0FC9F895-F4E6-474D-BF1D-CFED21BE604F}">
      <dsp:nvSpPr>
        <dsp:cNvPr id="0" name=""/>
        <dsp:cNvSpPr/>
      </dsp:nvSpPr>
      <dsp:spPr>
        <a:xfrm>
          <a:off x="360932" y="404899"/>
          <a:ext cx="721864" cy="404899"/>
        </a:xfrm>
        <a:prstGeom prst="trapezoid">
          <a:avLst>
            <a:gd name="adj" fmla="val 44571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700" kern="1200" dirty="0" smtClean="0"/>
            <a:t>Regional</a:t>
          </a:r>
          <a:endParaRPr lang="es-PE" sz="700" kern="1200" dirty="0"/>
        </a:p>
      </dsp:txBody>
      <dsp:txXfrm>
        <a:off x="487258" y="404899"/>
        <a:ext cx="469211" cy="404899"/>
      </dsp:txXfrm>
    </dsp:sp>
    <dsp:sp modelId="{2851D28E-F73E-4162-87E2-217E9BEFFDFA}">
      <dsp:nvSpPr>
        <dsp:cNvPr id="0" name=""/>
        <dsp:cNvSpPr/>
      </dsp:nvSpPr>
      <dsp:spPr>
        <a:xfrm>
          <a:off x="180466" y="809799"/>
          <a:ext cx="1082796" cy="404899"/>
        </a:xfrm>
        <a:prstGeom prst="trapezoid">
          <a:avLst>
            <a:gd name="adj" fmla="val 44571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700" kern="1200" dirty="0" smtClean="0"/>
            <a:t>Local</a:t>
          </a:r>
          <a:endParaRPr lang="es-PE" sz="700" kern="1200" dirty="0"/>
        </a:p>
      </dsp:txBody>
      <dsp:txXfrm>
        <a:off x="369955" y="809799"/>
        <a:ext cx="703817" cy="404899"/>
      </dsp:txXfrm>
    </dsp:sp>
    <dsp:sp modelId="{6B8DAAD7-5F89-4EA4-B90E-2DC2A08ECBCA}">
      <dsp:nvSpPr>
        <dsp:cNvPr id="0" name=""/>
        <dsp:cNvSpPr/>
      </dsp:nvSpPr>
      <dsp:spPr>
        <a:xfrm>
          <a:off x="0" y="1214699"/>
          <a:ext cx="1443728" cy="404899"/>
        </a:xfrm>
        <a:prstGeom prst="trapezoid">
          <a:avLst>
            <a:gd name="adj" fmla="val 44571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700" kern="1200" dirty="0" smtClean="0"/>
            <a:t>Comunitario</a:t>
          </a:r>
          <a:endParaRPr lang="es-PE" sz="700" kern="1200" dirty="0"/>
        </a:p>
      </dsp:txBody>
      <dsp:txXfrm>
        <a:off x="252652" y="1214699"/>
        <a:ext cx="938423" cy="4048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5C662-E3C8-44C2-87A2-08FDE53658A9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F1247-7497-4376-95AE-B46C978E6D3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46215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baseline="0" dirty="0" smtClean="0"/>
              <a:t> </a:t>
            </a:r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EAA45-7B74-40BC-9F3E-1C522624E9FA}" type="slidenum">
              <a:rPr lang="es-PE" smtClean="0"/>
              <a:t>10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028777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EAA45-7B74-40BC-9F3E-1C522624E9FA}" type="slidenum">
              <a:rPr lang="es-PE" smtClean="0"/>
              <a:t>11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817263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7FCE9A-B314-4B4E-98BD-22DADEB163C8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410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7FCE9A-B314-4B4E-98BD-22DADEB163C8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435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SISMATE:</a:t>
            </a:r>
          </a:p>
          <a:p>
            <a:r>
              <a:rPr lang="es-MX" dirty="0" smtClean="0"/>
              <a:t>PROTOCOLOS</a:t>
            </a:r>
            <a:r>
              <a:rPr lang="es-MX" baseline="0" dirty="0" smtClean="0"/>
              <a:t> CON LAS OPERADORAS:</a:t>
            </a:r>
          </a:p>
          <a:p>
            <a:r>
              <a:rPr lang="es-MX" baseline="0" dirty="0" smtClean="0"/>
              <a:t>EWBS:</a:t>
            </a:r>
          </a:p>
          <a:p>
            <a:r>
              <a:rPr lang="es-MX" baseline="0" dirty="0" smtClean="0"/>
              <a:t>RADIOS:</a:t>
            </a:r>
          </a:p>
          <a:p>
            <a:r>
              <a:rPr lang="es-MX" baseline="0" dirty="0" smtClean="0"/>
              <a:t>Proyecto: otros implementarse</a:t>
            </a:r>
          </a:p>
          <a:p>
            <a:endParaRPr lang="es-MX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7FCE9A-B314-4B4E-98BD-22DADEB163C8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906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4912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7FCE9A-B314-4B4E-98BD-22DADEB163C8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543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D6A1-58E1-4741-8213-7D66E5F2E483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A7A1-EE0A-451A-A1C8-D427C6FA26E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49180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D6A1-58E1-4741-8213-7D66E5F2E483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A7A1-EE0A-451A-A1C8-D427C6FA26E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801818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2712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198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0501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 Imagen">
            <a:extLst>
              <a:ext uri="{FF2B5EF4-FFF2-40B4-BE49-F238E27FC236}">
                <a16:creationId xmlns:a16="http://schemas.microsoft.com/office/drawing/2014/main" id="{49B5BF62-F4AF-4FC2-9D54-452D57B4C2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82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D6A1-58E1-4741-8213-7D66E5F2E483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A7A1-EE0A-451A-A1C8-D427C6FA26E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99484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ISO_PRESENTACION_NIV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536" y="1124744"/>
            <a:ext cx="3528392" cy="720080"/>
          </a:xfrm>
        </p:spPr>
        <p:txBody>
          <a:bodyPr anchor="b">
            <a:noAutofit/>
          </a:bodyPr>
          <a:lstStyle>
            <a:lvl1pPr algn="ctr">
              <a:defRPr sz="2400" b="0" baseline="0"/>
            </a:lvl1pPr>
          </a:lstStyle>
          <a:p>
            <a:r>
              <a:rPr lang="en-US" dirty="0" smtClean="0"/>
              <a:t>TÍTULO DEL AVISO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95536" y="2780928"/>
            <a:ext cx="3528392" cy="3816424"/>
          </a:xfrm>
        </p:spPr>
        <p:txBody>
          <a:bodyPr>
            <a:normAutofit/>
          </a:bodyPr>
          <a:lstStyle>
            <a:lvl1pPr marL="0" indent="0" algn="just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 smtClean="0"/>
              <a:t>Texto del aviso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1385448" y="3584398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Marcador de posición de imagen"/>
          <p:cNvSpPr>
            <a:spLocks noGrp="1"/>
          </p:cNvSpPr>
          <p:nvPr>
            <p:ph type="pic" sz="quarter" idx="13" hasCustomPrompt="1"/>
          </p:nvPr>
        </p:nvSpPr>
        <p:spPr>
          <a:xfrm>
            <a:off x="4788023" y="796272"/>
            <a:ext cx="3888000" cy="5578475"/>
          </a:xfr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es-PE" dirty="0" smtClean="0"/>
              <a:t>IMAGEN DEL AVISO</a:t>
            </a:r>
            <a:endParaRPr lang="es-PE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1115616" y="1896914"/>
            <a:ext cx="2808312" cy="286929"/>
          </a:xfrm>
        </p:spPr>
        <p:txBody>
          <a:bodyPr>
            <a:normAutofit/>
          </a:bodyPr>
          <a:lstStyle>
            <a:lvl1pPr marL="0" indent="0">
              <a:buNone/>
              <a:defRPr sz="1200" b="0" i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 smtClean="0"/>
              <a:t>Fecha, hora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1115616" y="2164386"/>
            <a:ext cx="2808312" cy="277523"/>
          </a:xfrm>
        </p:spPr>
        <p:txBody>
          <a:bodyPr>
            <a:normAutofit/>
          </a:bodyPr>
          <a:lstStyle>
            <a:lvl1pPr marL="0" indent="0">
              <a:buNone/>
              <a:defRPr sz="1200" b="0" i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 smtClean="0"/>
              <a:t>Fecha, hora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1475656" y="2410378"/>
            <a:ext cx="2448272" cy="298364"/>
          </a:xfr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solidFill>
                  <a:srgbClr val="FF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 smtClean="0"/>
              <a:t>N° horas</a:t>
            </a:r>
          </a:p>
        </p:txBody>
      </p:sp>
      <p:sp>
        <p:nvSpPr>
          <p:cNvPr id="15" name="14 CuadroTexto"/>
          <p:cNvSpPr txBox="1"/>
          <p:nvPr userDrawn="1"/>
        </p:nvSpPr>
        <p:spPr>
          <a:xfrm>
            <a:off x="467544" y="1897553"/>
            <a:ext cx="11521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es-ES" sz="1200" b="1" dirty="0" smtClean="0"/>
              <a:t>INICIO:</a:t>
            </a:r>
          </a:p>
          <a:p>
            <a:pPr lvl="0">
              <a:spcBef>
                <a:spcPts val="600"/>
              </a:spcBef>
            </a:pPr>
            <a:r>
              <a:rPr lang="es-ES" sz="1200" b="1" dirty="0" smtClean="0"/>
              <a:t>FIN:</a:t>
            </a:r>
          </a:p>
          <a:p>
            <a:pPr lvl="0">
              <a:spcBef>
                <a:spcPts val="600"/>
              </a:spcBef>
            </a:pPr>
            <a:r>
              <a:rPr lang="es-ES" sz="1200" b="1" dirty="0" smtClean="0"/>
              <a:t>DURACIÓN:</a:t>
            </a:r>
            <a:endParaRPr lang="es-PE" sz="12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" y="578617"/>
            <a:ext cx="930764" cy="4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2768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2220087" y="202043"/>
            <a:ext cx="2476218" cy="31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348" tIns="31674" rIns="63348" bIns="3167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6334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70734" algn="ctr"/>
                <a:tab pos="3741468" algn="r"/>
              </a:tabLst>
            </a:pPr>
            <a:r>
              <a:rPr kumimoji="0" lang="es-MX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REPORTE NOWCASTING:</a:t>
            </a:r>
            <a:endParaRPr kumimoji="0" lang="es-MX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7039003" y="241853"/>
            <a:ext cx="869967" cy="26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348" tIns="31674" rIns="63348" bIns="3167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334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70734" algn="ctr"/>
                <a:tab pos="3741468" algn="r"/>
              </a:tabLst>
            </a:pPr>
            <a:r>
              <a:rPr kumimoji="0" lang="es-MX" sz="1300" b="1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EMISIÓN:</a:t>
            </a:r>
          </a:p>
        </p:txBody>
      </p:sp>
      <p:sp>
        <p:nvSpPr>
          <p:cNvPr id="7" name="61 Marcador de texto"/>
          <p:cNvSpPr>
            <a:spLocks noGrp="1"/>
          </p:cNvSpPr>
          <p:nvPr>
            <p:ph type="body" sz="quarter" idx="39" hasCustomPrompt="1"/>
          </p:nvPr>
        </p:nvSpPr>
        <p:spPr>
          <a:xfrm>
            <a:off x="4581166" y="118676"/>
            <a:ext cx="1728046" cy="360040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s-PE" dirty="0" err="1" smtClean="0"/>
              <a:t>yyyymmdd</a:t>
            </a:r>
            <a:r>
              <a:rPr lang="es-PE" dirty="0" smtClean="0"/>
              <a:t>-xx</a:t>
            </a:r>
            <a:endParaRPr lang="es-PE" dirty="0"/>
          </a:p>
        </p:txBody>
      </p:sp>
      <p:sp>
        <p:nvSpPr>
          <p:cNvPr id="8" name="61 Marcador de texto"/>
          <p:cNvSpPr>
            <a:spLocks noGrp="1"/>
          </p:cNvSpPr>
          <p:nvPr>
            <p:ph type="body" sz="quarter" idx="40" hasCustomPrompt="1"/>
          </p:nvPr>
        </p:nvSpPr>
        <p:spPr>
          <a:xfrm>
            <a:off x="7823258" y="126593"/>
            <a:ext cx="1213937" cy="360040"/>
          </a:xfrm>
        </p:spPr>
        <p:txBody>
          <a:bodyPr>
            <a:noAutofit/>
          </a:bodyPr>
          <a:lstStyle>
            <a:lvl1pPr marL="0" indent="0">
              <a:buNone/>
              <a:defRPr sz="17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s-PE" dirty="0" err="1" smtClean="0"/>
              <a:t>hh:mm</a:t>
            </a:r>
            <a:r>
              <a:rPr lang="es-PE" dirty="0" smtClean="0"/>
              <a:t> h</a:t>
            </a:r>
            <a:endParaRPr lang="es-PE" dirty="0"/>
          </a:p>
        </p:txBody>
      </p:sp>
      <p:pic>
        <p:nvPicPr>
          <p:cNvPr id="9" name="Picture 2" descr="C:\QGis\Logos\Barra_Ministeri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76" y="150346"/>
            <a:ext cx="1216598" cy="36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 userDrawn="1"/>
        </p:nvSpPr>
        <p:spPr>
          <a:xfrm>
            <a:off x="6305796" y="1268476"/>
            <a:ext cx="2730254" cy="310188"/>
          </a:xfrm>
          <a:prstGeom prst="rect">
            <a:avLst/>
          </a:prstGeom>
          <a:noFill/>
        </p:spPr>
        <p:txBody>
          <a:bodyPr wrap="square" lIns="63348" tIns="31674" rIns="63348" bIns="31674" rtlCol="0">
            <a:spAutoFit/>
          </a:bodyPr>
          <a:lstStyle/>
          <a:p>
            <a:r>
              <a:rPr lang="es-PE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OBSERVACIONES</a:t>
            </a:r>
            <a:r>
              <a:rPr lang="es-PE" sz="1600" b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s-PE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GENERALES</a:t>
            </a:r>
            <a:endParaRPr lang="es-PE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12" name="32 Marcador de posición de imagen"/>
          <p:cNvSpPr>
            <a:spLocks noGrp="1"/>
          </p:cNvSpPr>
          <p:nvPr>
            <p:ph type="pic" sz="quarter" idx="13" hasCustomPrompt="1"/>
          </p:nvPr>
        </p:nvSpPr>
        <p:spPr>
          <a:xfrm>
            <a:off x="250826" y="804863"/>
            <a:ext cx="5836445" cy="53609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s-PE" dirty="0" smtClean="0"/>
              <a:t>Imagen Área de mal tiempo</a:t>
            </a:r>
            <a:endParaRPr lang="es-PE" dirty="0"/>
          </a:p>
        </p:txBody>
      </p:sp>
      <p:sp>
        <p:nvSpPr>
          <p:cNvPr id="13" name="25 Marcador de texto"/>
          <p:cNvSpPr>
            <a:spLocks noGrp="1"/>
          </p:cNvSpPr>
          <p:nvPr>
            <p:ph type="body" sz="quarter" idx="33"/>
          </p:nvPr>
        </p:nvSpPr>
        <p:spPr>
          <a:xfrm>
            <a:off x="6369297" y="1764808"/>
            <a:ext cx="2571503" cy="4305792"/>
          </a:xfrm>
        </p:spPr>
        <p:txBody>
          <a:bodyPr>
            <a:noAutofit/>
          </a:bodyPr>
          <a:lstStyle>
            <a:lvl1pPr marL="0" indent="0">
              <a:buNone/>
              <a:defRPr lang="es-PE" sz="1000" b="0" i="0" kern="12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4" name="13 CuadroTexto"/>
          <p:cNvSpPr txBox="1"/>
          <p:nvPr userDrawn="1"/>
        </p:nvSpPr>
        <p:spPr>
          <a:xfrm>
            <a:off x="6454240" y="6572211"/>
            <a:ext cx="2666013" cy="187077"/>
          </a:xfrm>
          <a:prstGeom prst="rect">
            <a:avLst/>
          </a:prstGeom>
          <a:noFill/>
        </p:spPr>
        <p:txBody>
          <a:bodyPr wrap="square" lIns="63348" tIns="31674" rIns="63348" bIns="31674" rtlCol="0">
            <a:spAutoFit/>
          </a:bodyPr>
          <a:lstStyle/>
          <a:p>
            <a:pPr marL="0" algn="r" defTabSz="633476" rtl="0" eaLnBrk="1" latinLnBrk="0" hangingPunct="1"/>
            <a:r>
              <a:rPr lang="es-PE" sz="8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Consultas: (01) 614-1407 / #754618</a:t>
            </a:r>
            <a:endParaRPr lang="es-PE" sz="8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14 Rectángulo"/>
          <p:cNvSpPr/>
          <p:nvPr userDrawn="1"/>
        </p:nvSpPr>
        <p:spPr>
          <a:xfrm>
            <a:off x="1106888" y="6381872"/>
            <a:ext cx="3625478" cy="279410"/>
          </a:xfrm>
          <a:prstGeom prst="rect">
            <a:avLst/>
          </a:prstGeom>
        </p:spPr>
        <p:txBody>
          <a:bodyPr wrap="square" lIns="63348" tIns="31674" rIns="63348" bIns="31674">
            <a:spAutoFit/>
          </a:bodyPr>
          <a:lstStyle/>
          <a:p>
            <a:pPr algn="l"/>
            <a:r>
              <a:rPr lang="es-PE" sz="700" b="1" i="0" u="none" baseline="0" dirty="0" smtClean="0">
                <a:solidFill>
                  <a:srgbClr val="002060"/>
                </a:solidFill>
                <a:effectLst/>
              </a:rPr>
              <a:t>SUBDIRECCIÓN DE PREDICCIÓN METEOROLÓGICA</a:t>
            </a:r>
          </a:p>
          <a:p>
            <a:pPr algn="l"/>
            <a:r>
              <a:rPr lang="es-PE" sz="700" b="1" i="0" u="none" dirty="0" smtClean="0">
                <a:solidFill>
                  <a:srgbClr val="002060"/>
                </a:solidFill>
                <a:effectLst/>
              </a:rPr>
              <a:t>DIRECCIÓN DE</a:t>
            </a:r>
            <a:r>
              <a:rPr lang="es-PE" sz="700" b="1" i="0" u="none" baseline="0" dirty="0" smtClean="0">
                <a:solidFill>
                  <a:srgbClr val="002060"/>
                </a:solidFill>
                <a:effectLst/>
              </a:rPr>
              <a:t> METEOROLOGÍA Y EVALUACIÓN AMBIENTAL ATMOSFÉRICA</a:t>
            </a:r>
            <a:endParaRPr lang="es-PE" sz="700" i="0" u="none" dirty="0">
              <a:solidFill>
                <a:srgbClr val="002060"/>
              </a:solidFill>
              <a:effectLst/>
            </a:endParaRPr>
          </a:p>
        </p:txBody>
      </p:sp>
      <p:sp>
        <p:nvSpPr>
          <p:cNvPr id="16" name="15 Rectángulo"/>
          <p:cNvSpPr/>
          <p:nvPr userDrawn="1"/>
        </p:nvSpPr>
        <p:spPr>
          <a:xfrm>
            <a:off x="6100176" y="6267666"/>
            <a:ext cx="1419788" cy="248633"/>
          </a:xfrm>
          <a:prstGeom prst="rect">
            <a:avLst/>
          </a:prstGeom>
        </p:spPr>
        <p:txBody>
          <a:bodyPr wrap="square" lIns="63348" tIns="31674" rIns="63348" bIns="31674">
            <a:spAutoFit/>
          </a:bodyPr>
          <a:lstStyle/>
          <a:p>
            <a:r>
              <a:rPr lang="es-PE" sz="12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Próximo reporte:</a:t>
            </a:r>
            <a:endParaRPr lang="es-PE" sz="12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28 Marcador de texto"/>
          <p:cNvSpPr>
            <a:spLocks noGrp="1"/>
          </p:cNvSpPr>
          <p:nvPr>
            <p:ph type="body" sz="quarter" idx="12" hasCustomPrompt="1"/>
          </p:nvPr>
        </p:nvSpPr>
        <p:spPr>
          <a:xfrm>
            <a:off x="7434903" y="6255406"/>
            <a:ext cx="800004" cy="261937"/>
          </a:xfrm>
        </p:spPr>
        <p:txBody>
          <a:bodyPr>
            <a:noAutofit/>
          </a:bodyPr>
          <a:lstStyle>
            <a:lvl1pPr marL="0" indent="0">
              <a:buNone/>
              <a:defRPr sz="1200" b="0" i="1" baseline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s-PE" dirty="0" err="1" smtClean="0"/>
              <a:t>hh:mm</a:t>
            </a:r>
            <a:endParaRPr lang="es-PE" dirty="0"/>
          </a:p>
        </p:txBody>
      </p:sp>
      <p:sp>
        <p:nvSpPr>
          <p:cNvPr id="18" name="17 CuadroTexto"/>
          <p:cNvSpPr txBox="1"/>
          <p:nvPr userDrawn="1"/>
        </p:nvSpPr>
        <p:spPr>
          <a:xfrm>
            <a:off x="8014600" y="6267666"/>
            <a:ext cx="896419" cy="248633"/>
          </a:xfrm>
          <a:prstGeom prst="rect">
            <a:avLst/>
          </a:prstGeom>
          <a:noFill/>
        </p:spPr>
        <p:txBody>
          <a:bodyPr wrap="square" lIns="63348" tIns="31674" rIns="63348" bIns="31674" rtlCol="0">
            <a:spAutoFit/>
          </a:bodyPr>
          <a:lstStyle/>
          <a:p>
            <a:r>
              <a:rPr lang="es-PE" sz="1200" b="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Hora local</a:t>
            </a:r>
            <a:endParaRPr lang="es-PE" sz="1200" b="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QGis\Logos\Logo_SENAMHI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29" y="6260930"/>
            <a:ext cx="832386" cy="59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75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13696574"/>
              </p:ext>
            </p:extLst>
          </p:nvPr>
        </p:nvGraphicFramePr>
        <p:xfrm>
          <a:off x="1" y="675063"/>
          <a:ext cx="9143999" cy="6268804"/>
        </p:xfrm>
        <a:graphic>
          <a:graphicData uri="http://schemas.openxmlformats.org/drawingml/2006/table">
            <a:tbl>
              <a:tblPr firstRow="1" firstCol="1" bandRow="1"/>
              <a:tblGrid>
                <a:gridCol w="4544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99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51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es-PE" sz="700" b="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5173" marR="75173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rgbClr val="1F497D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rgbClr val="1F497D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60000"/>
                        <a:lumOff val="40000"/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es-PE" sz="1200" b="1" baseline="0" dirty="0" smtClean="0">
                        <a:solidFill>
                          <a:sysClr val="windowText" lastClr="000000"/>
                        </a:solidFill>
                        <a:effectLst/>
                        <a:latin typeface="Tw Cen MT" pitchFamily="34" charset="0"/>
                        <a:ea typeface="Calibri"/>
                        <a:cs typeface="Times New Roman"/>
                      </a:endParaRPr>
                    </a:p>
                  </a:txBody>
                  <a:tcPr marL="75173" marR="75173" marT="0" marB="0">
                    <a:lnL w="12700" cap="flat" cmpd="sng" algn="ctr">
                      <a:solidFill>
                        <a:srgbClr val="1F497D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rgbClr val="1F497D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60000"/>
                        <a:lumOff val="40000"/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60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  <a:tabLst>
                          <a:tab pos="2180590" algn="ctr"/>
                        </a:tabLst>
                      </a:pPr>
                      <a:endParaRPr lang="es-PE" sz="900" i="1" dirty="0">
                        <a:solidFill>
                          <a:srgbClr val="80808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5173" marR="75173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rgbClr val="1F497D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  <a:tabLst>
                          <a:tab pos="2272665" algn="ctr"/>
                        </a:tabLst>
                      </a:pPr>
                      <a:endParaRPr lang="es-PE" sz="1100" b="1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72665" algn="ctr"/>
                        </a:tabLst>
                      </a:pPr>
                      <a:endParaRPr lang="es-PE" sz="1100" b="1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72665" algn="ctr"/>
                        </a:tabLst>
                      </a:pPr>
                      <a:endParaRPr lang="es-PE" sz="1100" b="1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72665" algn="ctr"/>
                        </a:tabLst>
                      </a:pPr>
                      <a:endParaRPr lang="es-PE" sz="1100" b="1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72665" algn="ctr"/>
                        </a:tabLst>
                      </a:pPr>
                      <a:endParaRPr lang="es-PE" sz="1100" b="1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72665" algn="ctr"/>
                        </a:tabLst>
                      </a:pPr>
                      <a:endParaRPr lang="es-PE" sz="1100" b="1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72665" algn="ctr"/>
                        </a:tabLst>
                      </a:pPr>
                      <a:endParaRPr lang="es-PE" sz="1100" b="1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72665" algn="ctr"/>
                        </a:tabLst>
                      </a:pPr>
                      <a:endParaRPr lang="es-PE" sz="1100" b="1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72665" algn="ctr"/>
                        </a:tabLst>
                      </a:pPr>
                      <a:endParaRPr lang="es-PE" sz="1100" b="1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72665" algn="ctr"/>
                        </a:tabLst>
                      </a:pPr>
                      <a:endParaRPr lang="es-PE" sz="1100" b="1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72665" algn="ctr"/>
                        </a:tabLst>
                      </a:pPr>
                      <a:endParaRPr lang="es-PE" sz="1100" b="1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72665" algn="ctr"/>
                        </a:tabLst>
                      </a:pPr>
                      <a:endParaRPr lang="es-PE" sz="1100" b="1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72665" algn="ctr"/>
                        </a:tabLst>
                      </a:pPr>
                      <a:endParaRPr lang="es-PE" sz="1100" b="1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72665" algn="ctr"/>
                        </a:tabLst>
                      </a:pPr>
                      <a:endParaRPr lang="es-PE" sz="1100" b="1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72665" algn="ctr"/>
                        </a:tabLst>
                      </a:pPr>
                      <a:endParaRPr lang="es-PE" sz="1100" b="1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72665" algn="ctr"/>
                        </a:tabLst>
                      </a:pPr>
                      <a:endParaRPr lang="es-PE" sz="1100" b="1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72665" algn="ctr"/>
                        </a:tabLst>
                      </a:pPr>
                      <a:endParaRPr lang="es-PE" sz="1100" b="1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72665" algn="ctr"/>
                        </a:tabLst>
                      </a:pPr>
                      <a:endParaRPr lang="es-PE" sz="1100" b="1" i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5173" marR="75173" marT="0" marB="0">
                    <a:lnL w="12700" cap="flat" cmpd="sng" algn="ctr">
                      <a:solidFill>
                        <a:srgbClr val="1F497D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" name="27 CuadroTexto"/>
          <p:cNvSpPr txBox="1"/>
          <p:nvPr userDrawn="1"/>
        </p:nvSpPr>
        <p:spPr>
          <a:xfrm>
            <a:off x="731" y="714150"/>
            <a:ext cx="4536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s-PE" sz="1200" b="1" i="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CONDICIONES ACTUALES</a:t>
            </a:r>
          </a:p>
          <a:p>
            <a:pPr>
              <a:spcAft>
                <a:spcPts val="0"/>
              </a:spcAft>
            </a:pPr>
            <a:r>
              <a:rPr lang="es-PE" sz="1000" b="1" i="0" dirty="0" smtClean="0">
                <a:solidFill>
                  <a:sysClr val="windowText" lastClr="000000"/>
                </a:solidFill>
                <a:effectLst/>
                <a:latin typeface="Calibri" pitchFamily="34" charset="0"/>
              </a:rPr>
              <a:t>Fenómenos meteorológicos: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000" b="1" i="0" dirty="0" smtClean="0"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000" b="1" i="0" dirty="0" smtClean="0"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000" b="1" i="0" dirty="0" smtClean="0"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000" b="1" i="0" dirty="0" smtClean="0">
                <a:solidFill>
                  <a:schemeClr val="tx1"/>
                </a:solidFill>
                <a:effectLst/>
                <a:latin typeface="Calibri" pitchFamily="34" charset="0"/>
              </a:rPr>
              <a:t>Dirección</a:t>
            </a:r>
            <a:r>
              <a:rPr lang="es-PE" sz="1000" b="1" i="0" baseline="0" dirty="0" smtClean="0">
                <a:solidFill>
                  <a:schemeClr val="tx1"/>
                </a:solidFill>
                <a:effectLst/>
                <a:latin typeface="Calibri" pitchFamily="34" charset="0"/>
              </a:rPr>
              <a:t>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000" b="1" i="0" dirty="0" smtClean="0">
              <a:solidFill>
                <a:sysClr val="windowText" lastClr="000000"/>
              </a:solidFill>
              <a:effectLst/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000" b="1" i="0" dirty="0" smtClean="0">
                <a:solidFill>
                  <a:sysClr val="windowText" lastClr="000000"/>
                </a:solidFill>
                <a:effectLst/>
                <a:latin typeface="Calibri" pitchFamily="34" charset="0"/>
              </a:rPr>
              <a:t>Dpto. afectados:</a:t>
            </a:r>
            <a:r>
              <a:rPr lang="es-PE" sz="1000" b="1" i="0" baseline="0" dirty="0" smtClean="0">
                <a:solidFill>
                  <a:sysClr val="windowText" lastClr="000000"/>
                </a:solidFill>
                <a:effectLst/>
                <a:latin typeface="Calibri" pitchFamily="34" charset="0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000" b="1" i="0" baseline="0" dirty="0" smtClean="0">
              <a:solidFill>
                <a:sysClr val="windowText" lastClr="000000"/>
              </a:solidFill>
              <a:effectLst/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000" b="1" i="0" baseline="0" dirty="0" smtClean="0">
              <a:solidFill>
                <a:sysClr val="windowText" lastClr="000000"/>
              </a:solidFill>
              <a:effectLst/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000" b="1" i="0" baseline="0" dirty="0" smtClean="0">
              <a:solidFill>
                <a:sysClr val="windowText" lastClr="000000"/>
              </a:solidFill>
              <a:effectLst/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000" b="1" i="0" baseline="0" dirty="0" smtClean="0">
                <a:solidFill>
                  <a:sysClr val="windowText" lastClr="000000"/>
                </a:solidFill>
                <a:effectLst/>
                <a:latin typeface="Calibri" pitchFamily="34" charset="0"/>
              </a:rPr>
              <a:t>Provincias: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000" b="1" i="0" baseline="0" dirty="0" smtClean="0">
              <a:solidFill>
                <a:sysClr val="windowText" lastClr="000000"/>
              </a:solidFill>
              <a:effectLst/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000" b="1" i="0" baseline="0" dirty="0" smtClean="0">
              <a:solidFill>
                <a:sysClr val="windowText" lastClr="000000"/>
              </a:solidFill>
              <a:effectLst/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000" b="1" i="0" baseline="0" dirty="0" smtClean="0">
              <a:solidFill>
                <a:sysClr val="windowText" lastClr="000000"/>
              </a:solidFill>
              <a:effectLst/>
              <a:latin typeface="Calibri" pitchFamily="34" charset="0"/>
              <a:ea typeface="Calibri"/>
              <a:cs typeface="Times New Roman"/>
            </a:endParaRPr>
          </a:p>
        </p:txBody>
      </p:sp>
      <p:sp>
        <p:nvSpPr>
          <p:cNvPr id="41" name="40 CuadroTexto"/>
          <p:cNvSpPr txBox="1"/>
          <p:nvPr userDrawn="1"/>
        </p:nvSpPr>
        <p:spPr>
          <a:xfrm>
            <a:off x="4567955" y="714150"/>
            <a:ext cx="4536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s-PE" sz="1200" b="1" i="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PRONÓSTICO</a:t>
            </a:r>
            <a:r>
              <a:rPr lang="es-PE" sz="1200" b="1" i="0" baseline="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A 2 HORAS</a:t>
            </a:r>
          </a:p>
          <a:p>
            <a:pPr>
              <a:spcAft>
                <a:spcPts val="0"/>
              </a:spcAft>
            </a:pPr>
            <a:r>
              <a:rPr lang="es-PE" sz="1000" b="1" i="0" dirty="0" smtClean="0">
                <a:solidFill>
                  <a:sysClr val="windowText" lastClr="000000"/>
                </a:solidFill>
                <a:effectLst/>
                <a:latin typeface="Calibri" pitchFamily="34" charset="0"/>
              </a:rPr>
              <a:t>Fenómenos meteorológicos:</a:t>
            </a:r>
          </a:p>
          <a:p>
            <a:pPr>
              <a:spcAft>
                <a:spcPts val="0"/>
              </a:spcAft>
            </a:pPr>
            <a:endParaRPr lang="es-PE" sz="1000" b="1" i="0" dirty="0" smtClean="0"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000" b="1" i="0" dirty="0" smtClean="0"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000" b="1" i="0" dirty="0" smtClean="0"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000" b="1" i="0" dirty="0" smtClean="0">
                <a:solidFill>
                  <a:schemeClr val="tx1"/>
                </a:solidFill>
                <a:effectLst/>
                <a:latin typeface="Calibri" pitchFamily="34" charset="0"/>
              </a:rPr>
              <a:t>Dirección</a:t>
            </a:r>
            <a:r>
              <a:rPr lang="es-PE" sz="1000" b="1" i="0" baseline="0" dirty="0" smtClean="0">
                <a:solidFill>
                  <a:schemeClr val="tx1"/>
                </a:solidFill>
                <a:effectLst/>
                <a:latin typeface="Calibri" pitchFamily="34" charset="0"/>
              </a:rPr>
              <a:t>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000" b="1" i="0" dirty="0" smtClean="0">
              <a:solidFill>
                <a:sysClr val="windowText" lastClr="000000"/>
              </a:solidFill>
              <a:effectLst/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000" b="1" i="0" dirty="0" smtClean="0">
                <a:solidFill>
                  <a:sysClr val="windowText" lastClr="000000"/>
                </a:solidFill>
                <a:effectLst/>
                <a:latin typeface="Calibri" pitchFamily="34" charset="0"/>
              </a:rPr>
              <a:t>Dpto. afectados:</a:t>
            </a:r>
            <a:r>
              <a:rPr lang="es-PE" sz="1000" b="1" i="0" baseline="0" dirty="0" smtClean="0">
                <a:solidFill>
                  <a:sysClr val="windowText" lastClr="000000"/>
                </a:solidFill>
                <a:effectLst/>
                <a:latin typeface="Calibri" pitchFamily="34" charset="0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000" b="1" i="0" baseline="0" dirty="0" smtClean="0">
              <a:solidFill>
                <a:sysClr val="windowText" lastClr="000000"/>
              </a:solidFill>
              <a:effectLst/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000" b="1" i="0" baseline="0" dirty="0" smtClean="0">
              <a:solidFill>
                <a:sysClr val="windowText" lastClr="000000"/>
              </a:solidFill>
              <a:effectLst/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000" b="1" i="0" baseline="0" dirty="0" smtClean="0">
              <a:solidFill>
                <a:sysClr val="windowText" lastClr="000000"/>
              </a:solidFill>
              <a:effectLst/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000" b="1" i="0" baseline="0" dirty="0" smtClean="0">
                <a:solidFill>
                  <a:sysClr val="windowText" lastClr="000000"/>
                </a:solidFill>
                <a:effectLst/>
                <a:latin typeface="Calibri" pitchFamily="34" charset="0"/>
              </a:rPr>
              <a:t>Provincias: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000" b="1" i="0" baseline="0" dirty="0" smtClean="0">
              <a:solidFill>
                <a:sysClr val="windowText" lastClr="000000"/>
              </a:solidFill>
              <a:effectLst/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000" b="1" i="0" baseline="0" dirty="0" smtClean="0">
              <a:solidFill>
                <a:sysClr val="windowText" lastClr="000000"/>
              </a:solidFill>
              <a:effectLst/>
              <a:latin typeface="Calibr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000" b="1" i="0" baseline="0" dirty="0" smtClean="0">
              <a:solidFill>
                <a:sysClr val="windowText" lastClr="000000"/>
              </a:solidFill>
              <a:effectLst/>
              <a:latin typeface="Calibri" pitchFamily="34" charset="0"/>
              <a:ea typeface="Calibri"/>
              <a:cs typeface="Times New Roman"/>
            </a:endParaRPr>
          </a:p>
        </p:txBody>
      </p:sp>
      <p:sp>
        <p:nvSpPr>
          <p:cNvPr id="5" name="Rectangle 6"/>
          <p:cNvSpPr>
            <a:spLocks noChangeArrowheads="1"/>
          </p:cNvSpPr>
          <p:nvPr userDrawn="1"/>
        </p:nvSpPr>
        <p:spPr bwMode="auto">
          <a:xfrm>
            <a:off x="783818" y="122089"/>
            <a:ext cx="156386" cy="352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348" tIns="31674" rIns="63348" bIns="31674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 dirty="0"/>
          </a:p>
        </p:txBody>
      </p:sp>
      <p:sp>
        <p:nvSpPr>
          <p:cNvPr id="6" name="5 CuadroTexto"/>
          <p:cNvSpPr txBox="1"/>
          <p:nvPr userDrawn="1"/>
        </p:nvSpPr>
        <p:spPr>
          <a:xfrm>
            <a:off x="4735881" y="79112"/>
            <a:ext cx="1149515" cy="356354"/>
          </a:xfrm>
          <a:prstGeom prst="rect">
            <a:avLst/>
          </a:prstGeom>
          <a:noFill/>
        </p:spPr>
        <p:txBody>
          <a:bodyPr wrap="square" lIns="63348" tIns="31674" rIns="63348" bIns="31674" rtlCol="0">
            <a:spAutoFit/>
          </a:bodyPr>
          <a:lstStyle/>
          <a:p>
            <a:r>
              <a:rPr lang="es-PE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ESTADO:</a:t>
            </a:r>
            <a:endParaRPr lang="es-PE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 userDrawn="1"/>
        </p:nvSpPr>
        <p:spPr>
          <a:xfrm>
            <a:off x="822990" y="33233"/>
            <a:ext cx="1118627" cy="433299"/>
          </a:xfrm>
          <a:prstGeom prst="rect">
            <a:avLst/>
          </a:prstGeom>
          <a:noFill/>
        </p:spPr>
        <p:txBody>
          <a:bodyPr wrap="square" lIns="63348" tIns="31674" rIns="63348" bIns="31674" rtlCol="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s-PE" sz="800" b="1" i="1" dirty="0" smtClean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rebuchet MS" pitchFamily="34" charset="0"/>
              </a:rPr>
              <a:t>N° de tormenta:</a:t>
            </a:r>
          </a:p>
          <a:p>
            <a:pPr>
              <a:lnSpc>
                <a:spcPct val="100000"/>
              </a:lnSpc>
              <a:defRPr/>
            </a:pPr>
            <a:r>
              <a:rPr lang="es-PE" sz="800" b="1" i="1" dirty="0" smtClean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rebuchet MS" pitchFamily="34" charset="0"/>
              </a:rPr>
              <a:t>N</a:t>
            </a:r>
            <a:r>
              <a:rPr lang="es-PE" sz="800" b="1" i="1" dirty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rebuchet MS" pitchFamily="34" charset="0"/>
              </a:rPr>
              <a:t>° de observación: </a:t>
            </a:r>
            <a:endParaRPr lang="es-PE" sz="800" b="1" i="1" dirty="0" smtClean="0">
              <a:ln w="10541" cmpd="sng">
                <a:noFill/>
                <a:prstDash val="solid"/>
              </a:ln>
              <a:solidFill>
                <a:schemeClr val="bg1"/>
              </a:solidFill>
              <a:latin typeface="Trebuchet MS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s-PE" sz="800" b="1" i="1" dirty="0" smtClean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rebuchet MS" pitchFamily="34" charset="0"/>
              </a:rPr>
              <a:t>Precedente</a:t>
            </a:r>
            <a:r>
              <a:rPr lang="es-PE" sz="800" b="1" i="1" dirty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rebuchet MS" pitchFamily="34" charset="0"/>
              </a:rPr>
              <a:t>: </a:t>
            </a:r>
          </a:p>
        </p:txBody>
      </p:sp>
      <p:sp>
        <p:nvSpPr>
          <p:cNvPr id="8" name="25 Marcador de texto"/>
          <p:cNvSpPr>
            <a:spLocks noGrp="1"/>
          </p:cNvSpPr>
          <p:nvPr>
            <p:ph type="body" sz="quarter" idx="11" hasCustomPrompt="1"/>
          </p:nvPr>
        </p:nvSpPr>
        <p:spPr>
          <a:xfrm>
            <a:off x="1849467" y="17468"/>
            <a:ext cx="2664295" cy="243257"/>
          </a:xfrm>
        </p:spPr>
        <p:txBody>
          <a:bodyPr>
            <a:noAutofit/>
          </a:bodyPr>
          <a:lstStyle>
            <a:lvl1pPr marL="0" indent="0">
              <a:buNone/>
              <a:defRPr lang="es-PE" sz="800" b="0" i="1" kern="1200" dirty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PE" dirty="0" smtClean="0"/>
              <a:t>SCXXX</a:t>
            </a:r>
            <a:endParaRPr lang="es-PE" dirty="0"/>
          </a:p>
        </p:txBody>
      </p:sp>
      <p:sp>
        <p:nvSpPr>
          <p:cNvPr id="9" name="25 Marcador de texto"/>
          <p:cNvSpPr>
            <a:spLocks noGrp="1"/>
          </p:cNvSpPr>
          <p:nvPr>
            <p:ph type="body" sz="quarter" idx="12" hasCustomPrompt="1"/>
          </p:nvPr>
        </p:nvSpPr>
        <p:spPr>
          <a:xfrm>
            <a:off x="1849467" y="178001"/>
            <a:ext cx="2664295" cy="219200"/>
          </a:xfrm>
        </p:spPr>
        <p:txBody>
          <a:bodyPr>
            <a:noAutofit/>
          </a:bodyPr>
          <a:lstStyle>
            <a:lvl1pPr marL="0" indent="0">
              <a:buNone/>
              <a:defRPr lang="es-PE" sz="800" b="0" i="1" kern="1200" dirty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PE" dirty="0" smtClean="0"/>
              <a:t>XX</a:t>
            </a:r>
            <a:endParaRPr lang="es-PE" dirty="0"/>
          </a:p>
        </p:txBody>
      </p:sp>
      <p:sp>
        <p:nvSpPr>
          <p:cNvPr id="10" name="25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1849467" y="341113"/>
            <a:ext cx="2664295" cy="213871"/>
          </a:xfrm>
        </p:spPr>
        <p:txBody>
          <a:bodyPr>
            <a:noAutofit/>
          </a:bodyPr>
          <a:lstStyle>
            <a:lvl1pPr marL="0" indent="0">
              <a:buNone/>
              <a:defRPr lang="es-PE" sz="800" b="0" i="1" kern="1200" baseline="0" dirty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PE" dirty="0" smtClean="0"/>
              <a:t>Unión/continuación/ etc.</a:t>
            </a:r>
            <a:endParaRPr lang="es-PE" dirty="0"/>
          </a:p>
        </p:txBody>
      </p:sp>
      <p:pic>
        <p:nvPicPr>
          <p:cNvPr id="12" name="Picture 2" descr="C:\Users\usuario\Downloads\SENAMHI_logo-ACENTO-BLANC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2" y="76981"/>
            <a:ext cx="737758" cy="48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25 Marcador de texto"/>
          <p:cNvSpPr>
            <a:spLocks noGrp="1"/>
          </p:cNvSpPr>
          <p:nvPr>
            <p:ph type="body" sz="quarter" idx="33" hasCustomPrompt="1"/>
          </p:nvPr>
        </p:nvSpPr>
        <p:spPr>
          <a:xfrm>
            <a:off x="104119" y="1161600"/>
            <a:ext cx="4320000" cy="7203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None/>
              <a:defRPr lang="es-PE" sz="900" b="0" i="0" kern="12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PE" dirty="0" smtClean="0"/>
              <a:t>Indicar fenómenos</a:t>
            </a:r>
          </a:p>
          <a:p>
            <a:pPr lvl="0"/>
            <a:r>
              <a:rPr lang="es-PE" dirty="0" smtClean="0"/>
              <a:t>Intensidad lluvia (mm/h)</a:t>
            </a:r>
            <a:endParaRPr lang="es-PE" dirty="0"/>
          </a:p>
        </p:txBody>
      </p:sp>
      <p:sp>
        <p:nvSpPr>
          <p:cNvPr id="34" name="34 Marcador de posición de imagen"/>
          <p:cNvSpPr>
            <a:spLocks noGrp="1"/>
          </p:cNvSpPr>
          <p:nvPr>
            <p:ph type="pic" sz="quarter" idx="34" hasCustomPrompt="1"/>
          </p:nvPr>
        </p:nvSpPr>
        <p:spPr>
          <a:xfrm>
            <a:off x="376053" y="3934707"/>
            <a:ext cx="3744000" cy="2928000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 smtClean="0"/>
              <a:t>Tiempo 1</a:t>
            </a:r>
            <a:endParaRPr lang="es-PE" dirty="0"/>
          </a:p>
        </p:txBody>
      </p:sp>
      <p:sp>
        <p:nvSpPr>
          <p:cNvPr id="35" name="34 Marcador de posición de imagen"/>
          <p:cNvSpPr>
            <a:spLocks noGrp="1"/>
          </p:cNvSpPr>
          <p:nvPr>
            <p:ph type="pic" sz="quarter" idx="40" hasCustomPrompt="1"/>
          </p:nvPr>
        </p:nvSpPr>
        <p:spPr>
          <a:xfrm>
            <a:off x="4948052" y="3934707"/>
            <a:ext cx="3744000" cy="2928000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 smtClean="0"/>
              <a:t>Tiempo 2</a:t>
            </a:r>
            <a:endParaRPr lang="es-PE" dirty="0"/>
          </a:p>
        </p:txBody>
      </p:sp>
      <p:sp>
        <p:nvSpPr>
          <p:cNvPr id="23" name="25 Marcador de texto"/>
          <p:cNvSpPr>
            <a:spLocks noGrp="1"/>
          </p:cNvSpPr>
          <p:nvPr>
            <p:ph type="body" sz="quarter" idx="41" hasCustomPrompt="1"/>
          </p:nvPr>
        </p:nvSpPr>
        <p:spPr>
          <a:xfrm>
            <a:off x="4668959" y="1160236"/>
            <a:ext cx="4320000" cy="7203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None/>
              <a:defRPr lang="es-PE" sz="900" b="0" i="0" kern="12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PE" dirty="0" smtClean="0"/>
              <a:t>Indicar fenómenos</a:t>
            </a:r>
          </a:p>
          <a:p>
            <a:pPr lvl="0"/>
            <a:r>
              <a:rPr lang="es-PE" dirty="0" smtClean="0"/>
              <a:t>Intensidad lluvia (mm/h)</a:t>
            </a:r>
            <a:endParaRPr lang="es-PE" dirty="0"/>
          </a:p>
        </p:txBody>
      </p:sp>
      <p:sp>
        <p:nvSpPr>
          <p:cNvPr id="39" name="38 Rectángulo"/>
          <p:cNvSpPr/>
          <p:nvPr userDrawn="1"/>
        </p:nvSpPr>
        <p:spPr>
          <a:xfrm>
            <a:off x="5826016" y="19912"/>
            <a:ext cx="3292044" cy="620689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348" tIns="31674" rIns="63348" bIns="31674" rtlCol="0" anchor="ctr"/>
          <a:lstStyle/>
          <a:p>
            <a:pPr algn="ctr"/>
            <a:r>
              <a:rPr lang="es-PE" sz="2400" b="1" dirty="0" smtClean="0">
                <a:solidFill>
                  <a:schemeClr val="bg1"/>
                </a:solidFill>
              </a:rPr>
              <a:t>INTENSIFICANDO</a:t>
            </a:r>
            <a:endParaRPr lang="es-PE" sz="2400" b="1" dirty="0">
              <a:solidFill>
                <a:schemeClr val="bg1"/>
              </a:solidFill>
            </a:endParaRPr>
          </a:p>
        </p:txBody>
      </p:sp>
      <p:sp>
        <p:nvSpPr>
          <p:cNvPr id="40" name="25 Marcador de texto"/>
          <p:cNvSpPr>
            <a:spLocks noGrp="1"/>
          </p:cNvSpPr>
          <p:nvPr>
            <p:ph type="body" sz="quarter" idx="35" hasCustomPrompt="1"/>
          </p:nvPr>
        </p:nvSpPr>
        <p:spPr>
          <a:xfrm>
            <a:off x="104119" y="1933153"/>
            <a:ext cx="4320000" cy="240000"/>
          </a:xfrm>
        </p:spPr>
        <p:txBody>
          <a:bodyPr>
            <a:noAutofit/>
          </a:bodyPr>
          <a:lstStyle>
            <a:lvl1pPr marL="0" indent="0">
              <a:buNone/>
              <a:defRPr lang="es-PE" sz="900" b="0" i="0" kern="12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PE" dirty="0" smtClean="0"/>
              <a:t>N/NE/E/SE/S/…</a:t>
            </a:r>
            <a:endParaRPr lang="es-PE" dirty="0"/>
          </a:p>
        </p:txBody>
      </p:sp>
      <p:sp>
        <p:nvSpPr>
          <p:cNvPr id="42" name="25 Marcador de texto"/>
          <p:cNvSpPr>
            <a:spLocks noGrp="1"/>
          </p:cNvSpPr>
          <p:nvPr>
            <p:ph type="body" sz="quarter" idx="36" hasCustomPrompt="1"/>
          </p:nvPr>
        </p:nvSpPr>
        <p:spPr>
          <a:xfrm>
            <a:off x="104119" y="2391351"/>
            <a:ext cx="4320000" cy="653421"/>
          </a:xfrm>
        </p:spPr>
        <p:txBody>
          <a:bodyPr>
            <a:noAutofit/>
          </a:bodyPr>
          <a:lstStyle>
            <a:lvl1pPr marL="0" indent="0">
              <a:buNone/>
              <a:defRPr lang="es-PE" sz="900" b="0" i="0" kern="12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PE" dirty="0" smtClean="0"/>
              <a:t>Nombre departamento</a:t>
            </a:r>
            <a:endParaRPr lang="es-PE" dirty="0"/>
          </a:p>
        </p:txBody>
      </p:sp>
      <p:sp>
        <p:nvSpPr>
          <p:cNvPr id="43" name="25 Marcador de texto"/>
          <p:cNvSpPr>
            <a:spLocks noGrp="1"/>
          </p:cNvSpPr>
          <p:nvPr>
            <p:ph type="body" sz="quarter" idx="37"/>
          </p:nvPr>
        </p:nvSpPr>
        <p:spPr>
          <a:xfrm>
            <a:off x="104119" y="3211259"/>
            <a:ext cx="4320000" cy="635403"/>
          </a:xfrm>
        </p:spPr>
        <p:txBody>
          <a:bodyPr>
            <a:noAutofit/>
          </a:bodyPr>
          <a:lstStyle>
            <a:lvl1pPr marL="0" indent="0">
              <a:buNone/>
              <a:defRPr lang="es-PE" sz="900" b="0" i="0" kern="12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4" name="25 Marcador de texto"/>
          <p:cNvSpPr>
            <a:spLocks noGrp="1"/>
          </p:cNvSpPr>
          <p:nvPr>
            <p:ph type="body" sz="quarter" idx="42" hasCustomPrompt="1"/>
          </p:nvPr>
        </p:nvSpPr>
        <p:spPr>
          <a:xfrm>
            <a:off x="4668959" y="1931789"/>
            <a:ext cx="4320000" cy="240000"/>
          </a:xfrm>
        </p:spPr>
        <p:txBody>
          <a:bodyPr>
            <a:noAutofit/>
          </a:bodyPr>
          <a:lstStyle>
            <a:lvl1pPr marL="0" indent="0">
              <a:buNone/>
              <a:defRPr lang="es-PE" sz="900" b="0" i="0" kern="12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PE" dirty="0" smtClean="0"/>
              <a:t>N/NE/E/SE/S/…</a:t>
            </a:r>
            <a:endParaRPr lang="es-PE" dirty="0"/>
          </a:p>
        </p:txBody>
      </p:sp>
      <p:sp>
        <p:nvSpPr>
          <p:cNvPr id="45" name="25 Marcador de texto"/>
          <p:cNvSpPr>
            <a:spLocks noGrp="1"/>
          </p:cNvSpPr>
          <p:nvPr>
            <p:ph type="body" sz="quarter" idx="43" hasCustomPrompt="1"/>
          </p:nvPr>
        </p:nvSpPr>
        <p:spPr>
          <a:xfrm>
            <a:off x="4668959" y="2389987"/>
            <a:ext cx="4320000" cy="653421"/>
          </a:xfrm>
        </p:spPr>
        <p:txBody>
          <a:bodyPr>
            <a:noAutofit/>
          </a:bodyPr>
          <a:lstStyle>
            <a:lvl1pPr marL="0" indent="0">
              <a:buNone/>
              <a:defRPr lang="es-PE" sz="900" b="0" i="0" kern="12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PE" dirty="0" smtClean="0"/>
              <a:t>Nombre departamento</a:t>
            </a:r>
            <a:endParaRPr lang="es-PE" dirty="0"/>
          </a:p>
        </p:txBody>
      </p:sp>
      <p:sp>
        <p:nvSpPr>
          <p:cNvPr id="46" name="25 Marcador de texto"/>
          <p:cNvSpPr>
            <a:spLocks noGrp="1"/>
          </p:cNvSpPr>
          <p:nvPr>
            <p:ph type="body" sz="quarter" idx="44"/>
          </p:nvPr>
        </p:nvSpPr>
        <p:spPr>
          <a:xfrm>
            <a:off x="4668959" y="3209895"/>
            <a:ext cx="4320000" cy="635403"/>
          </a:xfrm>
        </p:spPr>
        <p:txBody>
          <a:bodyPr>
            <a:noAutofit/>
          </a:bodyPr>
          <a:lstStyle>
            <a:lvl1pPr marL="0" indent="0">
              <a:buNone/>
              <a:defRPr lang="es-PE" sz="900" b="0" i="0" kern="12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46319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2" t="93515" r="2343" b="2705"/>
          <a:stretch/>
        </p:blipFill>
        <p:spPr>
          <a:xfrm>
            <a:off x="6510980" y="5868516"/>
            <a:ext cx="1951340" cy="48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71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3 Marcador de contenid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9" name="Datos almacenados 8"/>
          <p:cNvSpPr/>
          <p:nvPr userDrawn="1"/>
        </p:nvSpPr>
        <p:spPr>
          <a:xfrm rot="5400000">
            <a:off x="3675638" y="4110366"/>
            <a:ext cx="1737871" cy="2527927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2" t="93515" r="2343" b="2705"/>
          <a:stretch/>
        </p:blipFill>
        <p:spPr>
          <a:xfrm>
            <a:off x="6346794" y="6040829"/>
            <a:ext cx="2168556" cy="542139"/>
          </a:xfrm>
          <a:prstGeom prst="rect">
            <a:avLst/>
          </a:prstGeom>
        </p:spPr>
      </p:pic>
      <p:sp>
        <p:nvSpPr>
          <p:cNvPr id="11" name="Rectángulo 10"/>
          <p:cNvSpPr/>
          <p:nvPr userDrawn="1"/>
        </p:nvSpPr>
        <p:spPr>
          <a:xfrm>
            <a:off x="628650" y="5903591"/>
            <a:ext cx="7886700" cy="761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4"/>
          <a:srcRect l="4328" r="3495"/>
          <a:stretch/>
        </p:blipFill>
        <p:spPr>
          <a:xfrm>
            <a:off x="3282531" y="6243265"/>
            <a:ext cx="2526006" cy="61473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17431" y="6339076"/>
            <a:ext cx="1207039" cy="32570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899572" y="6338191"/>
            <a:ext cx="1211274" cy="29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56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3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541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539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D6A1-58E1-4741-8213-7D66E5F2E483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A7A1-EE0A-451A-A1C8-D427C6FA26E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14729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011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842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256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2291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4774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73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 Imagen">
            <a:extLst>
              <a:ext uri="{FF2B5EF4-FFF2-40B4-BE49-F238E27FC236}">
                <a16:creationId xmlns:a16="http://schemas.microsoft.com/office/drawing/2014/main" id="{49B5BF62-F4AF-4FC2-9D54-452D57B4C2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469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2" t="93515" r="2343" b="2705"/>
          <a:stretch/>
        </p:blipFill>
        <p:spPr>
          <a:xfrm>
            <a:off x="6510980" y="5868516"/>
            <a:ext cx="1951340" cy="48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95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3 Marcador de contenid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9" name="Datos almacenados 8"/>
          <p:cNvSpPr/>
          <p:nvPr userDrawn="1"/>
        </p:nvSpPr>
        <p:spPr>
          <a:xfrm rot="5400000">
            <a:off x="3675638" y="4110366"/>
            <a:ext cx="1737871" cy="2527927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2" t="93515" r="2343" b="2705"/>
          <a:stretch/>
        </p:blipFill>
        <p:spPr>
          <a:xfrm>
            <a:off x="6346794" y="6040829"/>
            <a:ext cx="2168556" cy="54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321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151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D6A1-58E1-4741-8213-7D66E5F2E483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A7A1-EE0A-451A-A1C8-D427C6FA26E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6709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4475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0235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3059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2115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3279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3034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331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9998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PE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pic>
        <p:nvPicPr>
          <p:cNvPr id="7" name="Google Shape;93;p13"/>
          <p:cNvPicPr preferRelativeResize="0"/>
          <p:nvPr userDrawn="1"/>
        </p:nvPicPr>
        <p:blipFill rotWithShape="1">
          <a:blip r:embed="rId2">
            <a:alphaModFix/>
          </a:blip>
          <a:srcRect t="494" r="72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7165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PE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8104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D6A1-58E1-4741-8213-7D66E5F2E483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A7A1-EE0A-451A-A1C8-D427C6FA26E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927603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51" name="Google Shape;51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52" name="Google Shape;52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PE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05381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56" name="Google Shape;56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PE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1186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60" name="Google Shape;60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61" name="Google Shape;61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PE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2" t="93515" r="2343" b="2705"/>
          <a:stretch/>
        </p:blipFill>
        <p:spPr>
          <a:xfrm>
            <a:off x="6346794" y="6040829"/>
            <a:ext cx="2168556" cy="54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328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67" name="Google Shape;67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PE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22679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1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74" name="Google Shape;74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75" name="Google Shape;75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PE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4908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80" name="Google Shape;80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PE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553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86" name="Google Shape;86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87" name="Google Shape;87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PE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46273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pic>
        <p:nvPicPr>
          <p:cNvPr id="8" name="3 Marcador de contenid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9" name="Datos almacenados 8"/>
          <p:cNvSpPr/>
          <p:nvPr userDrawn="1"/>
        </p:nvSpPr>
        <p:spPr>
          <a:xfrm rot="5400000">
            <a:off x="3675638" y="4110366"/>
            <a:ext cx="1737871" cy="2527927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2" t="93515" r="2343" b="2705"/>
          <a:stretch/>
        </p:blipFill>
        <p:spPr>
          <a:xfrm>
            <a:off x="6346794" y="6040829"/>
            <a:ext cx="2168556" cy="542139"/>
          </a:xfrm>
          <a:prstGeom prst="rect">
            <a:avLst/>
          </a:prstGeom>
        </p:spPr>
      </p:pic>
      <p:sp>
        <p:nvSpPr>
          <p:cNvPr id="11" name="Rectángulo 10"/>
          <p:cNvSpPr/>
          <p:nvPr userDrawn="1"/>
        </p:nvSpPr>
        <p:spPr>
          <a:xfrm>
            <a:off x="628650" y="5903591"/>
            <a:ext cx="7886700" cy="761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4"/>
          <a:srcRect l="4328" r="3495"/>
          <a:stretch/>
        </p:blipFill>
        <p:spPr>
          <a:xfrm>
            <a:off x="3282531" y="6243265"/>
            <a:ext cx="2526006" cy="61473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17431" y="6339076"/>
            <a:ext cx="1207039" cy="32570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899572" y="6338191"/>
            <a:ext cx="1211274" cy="29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125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2" t="93515" r="2343" b="2705"/>
          <a:stretch/>
        </p:blipFill>
        <p:spPr>
          <a:xfrm>
            <a:off x="6510980" y="5868516"/>
            <a:ext cx="1951340" cy="48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644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3 Marcador de contenid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9" name="Datos almacenados 8"/>
          <p:cNvSpPr/>
          <p:nvPr userDrawn="1"/>
        </p:nvSpPr>
        <p:spPr>
          <a:xfrm rot="5400000">
            <a:off x="3675638" y="4110366"/>
            <a:ext cx="1737871" cy="2527927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2" t="93515" r="2343" b="2705"/>
          <a:stretch/>
        </p:blipFill>
        <p:spPr>
          <a:xfrm>
            <a:off x="6346794" y="6040829"/>
            <a:ext cx="2168556" cy="542139"/>
          </a:xfrm>
          <a:prstGeom prst="rect">
            <a:avLst/>
          </a:prstGeom>
        </p:spPr>
      </p:pic>
      <p:sp>
        <p:nvSpPr>
          <p:cNvPr id="11" name="Rectángulo 10"/>
          <p:cNvSpPr/>
          <p:nvPr userDrawn="1"/>
        </p:nvSpPr>
        <p:spPr>
          <a:xfrm>
            <a:off x="628650" y="5903591"/>
            <a:ext cx="7886700" cy="761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4"/>
          <a:srcRect l="4328" r="3495"/>
          <a:stretch/>
        </p:blipFill>
        <p:spPr>
          <a:xfrm>
            <a:off x="3282531" y="6243265"/>
            <a:ext cx="2526006" cy="61473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17431" y="6339076"/>
            <a:ext cx="1207039" cy="32570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899572" y="6338191"/>
            <a:ext cx="1211274" cy="29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31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D6A1-58E1-4741-8213-7D66E5F2E483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A7A1-EE0A-451A-A1C8-D427C6FA26E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697589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3124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8127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4975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3831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3194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668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597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0390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486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 Imagen">
            <a:extLst>
              <a:ext uri="{FF2B5EF4-FFF2-40B4-BE49-F238E27FC236}">
                <a16:creationId xmlns:a16="http://schemas.microsoft.com/office/drawing/2014/main" id="{49B5BF62-F4AF-4FC2-9D54-452D57B4C2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32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D6A1-58E1-4741-8213-7D66E5F2E483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A7A1-EE0A-451A-A1C8-D427C6FA26E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423561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2" t="93515" r="2343" b="2705"/>
          <a:stretch/>
        </p:blipFill>
        <p:spPr>
          <a:xfrm>
            <a:off x="6510980" y="5868516"/>
            <a:ext cx="1951340" cy="48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311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3 Marcador de contenid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9" name="Datos almacenados 8"/>
          <p:cNvSpPr/>
          <p:nvPr userDrawn="1"/>
        </p:nvSpPr>
        <p:spPr>
          <a:xfrm rot="5400000">
            <a:off x="3675638" y="4110366"/>
            <a:ext cx="1737871" cy="2527927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2" t="93515" r="2343" b="2705"/>
          <a:stretch/>
        </p:blipFill>
        <p:spPr>
          <a:xfrm>
            <a:off x="6346794" y="6040829"/>
            <a:ext cx="2168556" cy="54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891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9094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7410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0619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3295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5485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9445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8085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024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D6A1-58E1-4741-8213-7D66E5F2E483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A7A1-EE0A-451A-A1C8-D427C6FA26E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414521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1271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2" t="93515" r="2343" b="2705"/>
          <a:stretch/>
        </p:blipFill>
        <p:spPr>
          <a:xfrm>
            <a:off x="6510980" y="5868516"/>
            <a:ext cx="1951340" cy="48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31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3 Marcador de contenid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9" name="Datos almacenados 8"/>
          <p:cNvSpPr/>
          <p:nvPr userDrawn="1"/>
        </p:nvSpPr>
        <p:spPr>
          <a:xfrm rot="5400000">
            <a:off x="3675638" y="4110366"/>
            <a:ext cx="1737871" cy="2527927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2" t="93515" r="2343" b="2705"/>
          <a:stretch/>
        </p:blipFill>
        <p:spPr>
          <a:xfrm>
            <a:off x="6346794" y="6040829"/>
            <a:ext cx="2168556" cy="54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236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6276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2585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6682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3486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0040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0081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947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D6A1-58E1-4741-8213-7D66E5F2E483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A7A1-EE0A-451A-A1C8-D427C6FA26E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351838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3948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8234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PE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pic>
        <p:nvPicPr>
          <p:cNvPr id="7" name="Google Shape;93;p13"/>
          <p:cNvPicPr preferRelativeResize="0"/>
          <p:nvPr userDrawn="1"/>
        </p:nvPicPr>
        <p:blipFill rotWithShape="1">
          <a:blip r:embed="rId2">
            <a:alphaModFix/>
          </a:blip>
          <a:srcRect t="494" r="72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17224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PE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50227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51" name="Google Shape;51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52" name="Google Shape;52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PE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94466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56" name="Google Shape;56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PE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7560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60" name="Google Shape;60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61" name="Google Shape;61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PE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2" t="93515" r="2343" b="2705"/>
          <a:stretch/>
        </p:blipFill>
        <p:spPr>
          <a:xfrm>
            <a:off x="6346794" y="6040829"/>
            <a:ext cx="2168556" cy="54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363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67" name="Google Shape;67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PE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34417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1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74" name="Google Shape;74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75" name="Google Shape;75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PE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29009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80" name="Google Shape;80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PE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7923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D6A1-58E1-4741-8213-7D66E5F2E483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A7A1-EE0A-451A-A1C8-D427C6FA26E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038767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86" name="Google Shape;86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87" name="Google Shape;87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PE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31107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pic>
        <p:nvPicPr>
          <p:cNvPr id="8" name="3 Marcador de contenid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9" name="Datos almacenados 8"/>
          <p:cNvSpPr/>
          <p:nvPr userDrawn="1"/>
        </p:nvSpPr>
        <p:spPr>
          <a:xfrm rot="5400000">
            <a:off x="3675638" y="4110366"/>
            <a:ext cx="1737871" cy="2527927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2" t="93515" r="2343" b="2705"/>
          <a:stretch/>
        </p:blipFill>
        <p:spPr>
          <a:xfrm>
            <a:off x="6346794" y="6040829"/>
            <a:ext cx="2168556" cy="542139"/>
          </a:xfrm>
          <a:prstGeom prst="rect">
            <a:avLst/>
          </a:prstGeom>
        </p:spPr>
      </p:pic>
      <p:sp>
        <p:nvSpPr>
          <p:cNvPr id="11" name="Rectángulo 10"/>
          <p:cNvSpPr/>
          <p:nvPr userDrawn="1"/>
        </p:nvSpPr>
        <p:spPr>
          <a:xfrm>
            <a:off x="628650" y="5903591"/>
            <a:ext cx="7886700" cy="761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4"/>
          <a:srcRect l="4328" r="3495"/>
          <a:stretch/>
        </p:blipFill>
        <p:spPr>
          <a:xfrm>
            <a:off x="3282531" y="6243265"/>
            <a:ext cx="2526006" cy="61473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17431" y="6339076"/>
            <a:ext cx="1207039" cy="32570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899572" y="6338191"/>
            <a:ext cx="1211274" cy="29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16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2" t="93515" r="2343" b="2705"/>
          <a:stretch/>
        </p:blipFill>
        <p:spPr>
          <a:xfrm>
            <a:off x="6510980" y="5868516"/>
            <a:ext cx="1951340" cy="48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458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3 Marcador de contenid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9" name="Datos almacenados 8"/>
          <p:cNvSpPr/>
          <p:nvPr userDrawn="1"/>
        </p:nvSpPr>
        <p:spPr>
          <a:xfrm rot="5400000">
            <a:off x="3675638" y="4110366"/>
            <a:ext cx="1737871" cy="2527927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2" t="93515" r="2343" b="2705"/>
          <a:stretch/>
        </p:blipFill>
        <p:spPr>
          <a:xfrm>
            <a:off x="6346794" y="6040829"/>
            <a:ext cx="2168556" cy="542139"/>
          </a:xfrm>
          <a:prstGeom prst="rect">
            <a:avLst/>
          </a:prstGeom>
        </p:spPr>
      </p:pic>
      <p:sp>
        <p:nvSpPr>
          <p:cNvPr id="11" name="Rectángulo 10"/>
          <p:cNvSpPr/>
          <p:nvPr userDrawn="1"/>
        </p:nvSpPr>
        <p:spPr>
          <a:xfrm>
            <a:off x="628650" y="5903591"/>
            <a:ext cx="7886700" cy="761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4"/>
          <a:srcRect l="4328" r="3495"/>
          <a:stretch/>
        </p:blipFill>
        <p:spPr>
          <a:xfrm>
            <a:off x="3282531" y="6243265"/>
            <a:ext cx="2526006" cy="61473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17431" y="6339076"/>
            <a:ext cx="1207039" cy="32570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899572" y="6338191"/>
            <a:ext cx="1211274" cy="29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495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9678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456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5748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9681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4025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A4E8-48C7-4427-B3FA-C351E061FCA9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C571E-9663-4969-B249-F79BB6D749BC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331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6.jp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6.jp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DD6A1-58E1-4741-8213-7D66E5F2E483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EA7A1-EE0A-451A-A1C8-D427C6FA26E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59731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DEBE1-C6B9-4AE8-88E6-FDED1AD67949}" type="datetimeFigureOut">
              <a:rPr kumimoji="0" lang="es-P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P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4C455-6C54-417D-A7CD-584E1AC263E1}" type="slidenum">
              <a:rPr kumimoji="0" lang="es-P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203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DEBE1-C6B9-4AE8-88E6-FDED1AD67949}" type="datetimeFigureOut">
              <a:rPr kumimoji="0" lang="es-P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P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4C455-6C54-417D-A7CD-584E1AC263E1}" type="slidenum">
              <a:rPr kumimoji="0" lang="es-P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28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8;p3"/>
          <p:cNvPicPr preferRelativeResize="0"/>
          <p:nvPr userDrawn="1"/>
        </p:nvPicPr>
        <p:blipFill rotWithShape="1">
          <a:blip r:embed="rId12">
            <a:alphaModFix/>
          </a:blip>
          <a:srcRect t="58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PE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‹Nº›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33725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DEBE1-C6B9-4AE8-88E6-FDED1AD67949}" type="datetimeFigureOut">
              <a:rPr kumimoji="0" lang="es-P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P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4C455-6C54-417D-A7CD-584E1AC263E1}" type="slidenum">
              <a:rPr kumimoji="0" lang="es-P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47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DEBE1-C6B9-4AE8-88E6-FDED1AD67949}" type="datetimeFigureOut">
              <a:rPr kumimoji="0" lang="es-P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P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4C455-6C54-417D-A7CD-584E1AC263E1}" type="slidenum">
              <a:rPr kumimoji="0" lang="es-P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47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DEBE1-C6B9-4AE8-88E6-FDED1AD67949}" type="datetimeFigureOut">
              <a:rPr kumimoji="0" lang="es-P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P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4C455-6C54-417D-A7CD-584E1AC263E1}" type="slidenum">
              <a:rPr kumimoji="0" lang="es-P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03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8;p3"/>
          <p:cNvPicPr preferRelativeResize="0"/>
          <p:nvPr userDrawn="1"/>
        </p:nvPicPr>
        <p:blipFill rotWithShape="1">
          <a:blip r:embed="rId12">
            <a:alphaModFix/>
          </a:blip>
          <a:srcRect t="58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PE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‹Nº›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61102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DEBE1-C6B9-4AE8-88E6-FDED1AD67949}" type="datetimeFigureOut">
              <a:rPr kumimoji="0" lang="es-P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11/09/2018</a:t>
            </a:fld>
            <a:endParaRPr kumimoji="0" lang="es-P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4C455-6C54-417D-A7CD-584E1AC263E1}" type="slidenum">
              <a:rPr kumimoji="0" lang="es-P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35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1.xml"/><Relationship Id="rId6" Type="http://schemas.microsoft.com/office/2007/relationships/diagramDrawing" Target="../diagrams/drawing1.xml"/><Relationship Id="rId11" Type="http://schemas.openxmlformats.org/officeDocument/2006/relationships/image" Target="../media/image50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49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18" Type="http://schemas.openxmlformats.org/officeDocument/2006/relationships/image" Target="../media/image62.png"/><Relationship Id="rId26" Type="http://schemas.openxmlformats.org/officeDocument/2006/relationships/image" Target="../media/image70.jpeg"/><Relationship Id="rId3" Type="http://schemas.openxmlformats.org/officeDocument/2006/relationships/diagramData" Target="../diagrams/data2.xml"/><Relationship Id="rId21" Type="http://schemas.openxmlformats.org/officeDocument/2006/relationships/image" Target="../media/image65.jpeg"/><Relationship Id="rId7" Type="http://schemas.microsoft.com/office/2007/relationships/diagramDrawing" Target="../diagrams/drawing2.xml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5" Type="http://schemas.openxmlformats.org/officeDocument/2006/relationships/image" Target="../media/image69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0.jpeg"/><Relationship Id="rId20" Type="http://schemas.openxmlformats.org/officeDocument/2006/relationships/image" Target="../media/image64.jpeg"/><Relationship Id="rId29" Type="http://schemas.openxmlformats.org/officeDocument/2006/relationships/diagramLayout" Target="../diagrams/layout3.xml"/><Relationship Id="rId1" Type="http://schemas.openxmlformats.org/officeDocument/2006/relationships/slideLayout" Target="../slideLayouts/slideLayout93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55.png"/><Relationship Id="rId24" Type="http://schemas.openxmlformats.org/officeDocument/2006/relationships/image" Target="../media/image68.jpeg"/><Relationship Id="rId32" Type="http://schemas.microsoft.com/office/2007/relationships/diagramDrawing" Target="../diagrams/drawing3.xm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59.jpeg"/><Relationship Id="rId23" Type="http://schemas.openxmlformats.org/officeDocument/2006/relationships/image" Target="../media/image67.jpeg"/><Relationship Id="rId28" Type="http://schemas.openxmlformats.org/officeDocument/2006/relationships/diagramData" Target="../diagrams/data3.xml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31" Type="http://schemas.openxmlformats.org/officeDocument/2006/relationships/diagramColors" Target="../diagrams/colors3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53.png"/><Relationship Id="rId14" Type="http://schemas.openxmlformats.org/officeDocument/2006/relationships/image" Target="../media/image58.jpeg"/><Relationship Id="rId22" Type="http://schemas.openxmlformats.org/officeDocument/2006/relationships/image" Target="../media/image66.jpeg"/><Relationship Id="rId27" Type="http://schemas.openxmlformats.org/officeDocument/2006/relationships/image" Target="../media/image71.png"/><Relationship Id="rId30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26" Type="http://schemas.openxmlformats.org/officeDocument/2006/relationships/image" Target="../media/image99.jpeg"/><Relationship Id="rId3" Type="http://schemas.openxmlformats.org/officeDocument/2006/relationships/image" Target="../media/image77.png"/><Relationship Id="rId21" Type="http://schemas.openxmlformats.org/officeDocument/2006/relationships/image" Target="../media/image95.png"/><Relationship Id="rId7" Type="http://schemas.openxmlformats.org/officeDocument/2006/relationships/image" Target="../media/image81.png"/><Relationship Id="rId12" Type="http://schemas.openxmlformats.org/officeDocument/2006/relationships/image" Target="../media/image86.jpeg"/><Relationship Id="rId17" Type="http://schemas.openxmlformats.org/officeDocument/2006/relationships/image" Target="../media/image91.png"/><Relationship Id="rId25" Type="http://schemas.openxmlformats.org/officeDocument/2006/relationships/image" Target="../media/image98.png"/><Relationship Id="rId2" Type="http://schemas.openxmlformats.org/officeDocument/2006/relationships/image" Target="../media/image76.png"/><Relationship Id="rId16" Type="http://schemas.openxmlformats.org/officeDocument/2006/relationships/image" Target="../media/image90.jpeg"/><Relationship Id="rId20" Type="http://schemas.openxmlformats.org/officeDocument/2006/relationships/image" Target="../media/image94.jpeg"/><Relationship Id="rId29" Type="http://schemas.openxmlformats.org/officeDocument/2006/relationships/image" Target="../media/image10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0.png"/><Relationship Id="rId11" Type="http://schemas.openxmlformats.org/officeDocument/2006/relationships/image" Target="../media/image85.jpeg"/><Relationship Id="rId24" Type="http://schemas.microsoft.com/office/2007/relationships/hdphoto" Target="../media/hdphoto1.wdp"/><Relationship Id="rId5" Type="http://schemas.openxmlformats.org/officeDocument/2006/relationships/image" Target="../media/image79.gif"/><Relationship Id="rId15" Type="http://schemas.openxmlformats.org/officeDocument/2006/relationships/image" Target="../media/image89.png"/><Relationship Id="rId23" Type="http://schemas.openxmlformats.org/officeDocument/2006/relationships/image" Target="../media/image97.png"/><Relationship Id="rId28" Type="http://schemas.openxmlformats.org/officeDocument/2006/relationships/image" Target="../media/image101.png"/><Relationship Id="rId10" Type="http://schemas.openxmlformats.org/officeDocument/2006/relationships/image" Target="../media/image84.jpeg"/><Relationship Id="rId19" Type="http://schemas.openxmlformats.org/officeDocument/2006/relationships/image" Target="../media/image93.jpeg"/><Relationship Id="rId31" Type="http://schemas.openxmlformats.org/officeDocument/2006/relationships/image" Target="../media/image104.png"/><Relationship Id="rId4" Type="http://schemas.openxmlformats.org/officeDocument/2006/relationships/image" Target="../media/image78.gif"/><Relationship Id="rId9" Type="http://schemas.openxmlformats.org/officeDocument/2006/relationships/image" Target="../media/image83.jpeg"/><Relationship Id="rId14" Type="http://schemas.openxmlformats.org/officeDocument/2006/relationships/image" Target="../media/image88.png"/><Relationship Id="rId22" Type="http://schemas.openxmlformats.org/officeDocument/2006/relationships/image" Target="../media/image96.jpeg"/><Relationship Id="rId27" Type="http://schemas.openxmlformats.org/officeDocument/2006/relationships/image" Target="../media/image100.png"/><Relationship Id="rId30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0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17.png"/><Relationship Id="rId5" Type="http://schemas.openxmlformats.org/officeDocument/2006/relationships/image" Target="../media/image5.jpeg"/><Relationship Id="rId4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79140" y="1161716"/>
            <a:ext cx="82089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3200" b="1" i="1" dirty="0" smtClean="0"/>
              <a:t> </a:t>
            </a:r>
            <a:r>
              <a:rPr lang="es-PE" sz="3200" b="1" i="1" dirty="0"/>
              <a:t>Taller de creación de capacidad para la ARIII de la OMM sobre los servicios de Pronósticos y Alertas Basados en Impacto y el Protocolo de Alerta Común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t="20833" r="32761" b="66250"/>
          <a:stretch/>
        </p:blipFill>
        <p:spPr bwMode="auto">
          <a:xfrm>
            <a:off x="612775" y="216836"/>
            <a:ext cx="7788344" cy="94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99964" y="3675420"/>
            <a:ext cx="8288088" cy="193899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00" b="1" i="1" dirty="0" smtClean="0">
                <a:solidFill>
                  <a:srgbClr val="FFFF00"/>
                </a:solidFill>
              </a:rPr>
              <a:t>SERVICIO NACIONAL DE METEOROLOGÍA E HIDROLOGÍA </a:t>
            </a:r>
            <a:endParaRPr lang="es-PE" sz="2400" b="1" i="1" dirty="0" smtClean="0">
              <a:solidFill>
                <a:srgbClr val="FFFF00"/>
              </a:solidFill>
            </a:endParaRPr>
          </a:p>
          <a:p>
            <a:pPr algn="ctr"/>
            <a:r>
              <a:rPr lang="es-PE" sz="2400" b="1" i="1" dirty="0" smtClean="0">
                <a:solidFill>
                  <a:srgbClr val="FFFF00"/>
                </a:solidFill>
              </a:rPr>
              <a:t>SENAMHI –</a:t>
            </a:r>
            <a:r>
              <a:rPr lang="es-PE" sz="2400" b="1" i="1" dirty="0" smtClean="0">
                <a:solidFill>
                  <a:srgbClr val="FFFF00"/>
                </a:solidFill>
              </a:rPr>
              <a:t> PERÚ</a:t>
            </a:r>
          </a:p>
          <a:p>
            <a:pPr algn="ctr"/>
            <a:endParaRPr lang="es-PE" sz="2400" b="1" i="1" dirty="0" smtClean="0">
              <a:solidFill>
                <a:srgbClr val="FFFF00"/>
              </a:solidFill>
            </a:endParaRPr>
          </a:p>
          <a:p>
            <a:pPr algn="ctr"/>
            <a:r>
              <a:rPr lang="es-PE" sz="2400" b="1" i="1" dirty="0" smtClean="0">
                <a:solidFill>
                  <a:srgbClr val="FFFF00"/>
                </a:solidFill>
              </a:rPr>
              <a:t>INSTITUTO NACIONAL DE DEFENSA CIVIL  </a:t>
            </a:r>
          </a:p>
          <a:p>
            <a:pPr algn="ctr"/>
            <a:endParaRPr lang="es-PE" sz="2400" b="1" i="1" dirty="0">
              <a:solidFill>
                <a:srgbClr val="FFFF00"/>
              </a:solidFill>
            </a:endParaRPr>
          </a:p>
        </p:txBody>
      </p:sp>
      <p:sp>
        <p:nvSpPr>
          <p:cNvPr id="6" name="AutoShape 4" descr="Resultado de imagen para LOGO SENAMH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7" name="AutoShape 6" descr="Resultado de imagen para LOGO SENAMH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694746"/>
            <a:ext cx="2160240" cy="89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554" y="5790512"/>
            <a:ext cx="2160901" cy="7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88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90 Marcador de posición de imagen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" r="9173"/>
          <a:stretch>
            <a:fillRect/>
          </a:stretch>
        </p:blipFill>
        <p:spPr/>
      </p:pic>
      <p:sp>
        <p:nvSpPr>
          <p:cNvPr id="2" name="1 Marcador de texto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s-PE" dirty="0" smtClean="0"/>
              <a:t>20170303 – 10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s-PE" dirty="0" smtClean="0"/>
              <a:t>18:00 h</a:t>
            </a:r>
            <a:endParaRPr lang="es-PE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3"/>
          </p:nvPr>
        </p:nvSpPr>
        <p:spPr>
          <a:xfrm>
            <a:off x="6369297" y="1764808"/>
            <a:ext cx="2571503" cy="4524232"/>
          </a:xfrm>
        </p:spPr>
        <p:txBody>
          <a:bodyPr/>
          <a:lstStyle/>
          <a:p>
            <a:pPr algn="just"/>
            <a:r>
              <a:rPr lang="es-PE" b="1" dirty="0" smtClean="0"/>
              <a:t>SITUACIÓN ACTUAL</a:t>
            </a:r>
          </a:p>
          <a:p>
            <a:pPr algn="just"/>
            <a:r>
              <a:rPr lang="es-PE" sz="900" dirty="0" smtClean="0"/>
              <a:t>Continúan lluvias de moderada intensidad en la costa norte del país, en los departamentos de Tumbes, Piura y Lambayeque, como también en la selva norte, donde hay presencia de descargas eléctricas. Por otro lado, los sistemas convectivos permanecen constantes en la sierra centro y sur.</a:t>
            </a:r>
            <a:endParaRPr lang="es-PE" sz="900" dirty="0"/>
          </a:p>
          <a:p>
            <a:pPr algn="just"/>
            <a:endParaRPr lang="es-PE" b="1" dirty="0" smtClean="0"/>
          </a:p>
          <a:p>
            <a:pPr algn="just"/>
            <a:r>
              <a:rPr lang="es-PE" b="1" dirty="0" smtClean="0"/>
              <a:t>PERSPECTIVAS  PARA LAS PRÓXIMAS 2 H</a:t>
            </a:r>
          </a:p>
          <a:p>
            <a:pPr algn="just"/>
            <a:r>
              <a:rPr lang="es-PE" sz="900" dirty="0" smtClean="0"/>
              <a:t>Las lluvias de moderada a fuerte intensidad continuaran en la costa y selva norte. Mientras que los sistemas convectivos de la sierra y selva centro </a:t>
            </a:r>
            <a:r>
              <a:rPr lang="es-PE" sz="900" smtClean="0"/>
              <a:t>se irán </a:t>
            </a:r>
            <a:r>
              <a:rPr lang="es-PE" sz="900" dirty="0" smtClean="0"/>
              <a:t>desintensificando en las próximas horas. </a:t>
            </a:r>
          </a:p>
        </p:txBody>
      </p:sp>
      <p:sp>
        <p:nvSpPr>
          <p:cNvPr id="30" name="29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PE" dirty="0" smtClean="0"/>
              <a:t>20:00</a:t>
            </a:r>
            <a:endParaRPr lang="es-PE" dirty="0"/>
          </a:p>
        </p:txBody>
      </p:sp>
      <p:sp>
        <p:nvSpPr>
          <p:cNvPr id="69" name="68 Elipse"/>
          <p:cNvSpPr/>
          <p:nvPr/>
        </p:nvSpPr>
        <p:spPr>
          <a:xfrm rot="17765396" flipH="1">
            <a:off x="3062353" y="3009389"/>
            <a:ext cx="823940" cy="1499020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400" dirty="0"/>
          </a:p>
        </p:txBody>
      </p:sp>
      <p:sp>
        <p:nvSpPr>
          <p:cNvPr id="73" name="72 CuadroTexto"/>
          <p:cNvSpPr txBox="1"/>
          <p:nvPr/>
        </p:nvSpPr>
        <p:spPr>
          <a:xfrm>
            <a:off x="3739339" y="3195427"/>
            <a:ext cx="360000" cy="195814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algn="ctr"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PE" sz="800" dirty="0" smtClean="0">
                <a:latin typeface="Calibri" pitchFamily="34" charset="0"/>
              </a:rPr>
              <a:t>SC012</a:t>
            </a:r>
            <a:endParaRPr lang="es-PE" sz="800" dirty="0">
              <a:latin typeface="Calibri" pitchFamily="34" charset="0"/>
            </a:endParaRPr>
          </a:p>
        </p:txBody>
      </p:sp>
      <p:sp>
        <p:nvSpPr>
          <p:cNvPr id="78" name="77 Elipse"/>
          <p:cNvSpPr/>
          <p:nvPr/>
        </p:nvSpPr>
        <p:spPr>
          <a:xfrm rot="19577170" flipH="1">
            <a:off x="2711774" y="3574322"/>
            <a:ext cx="443632" cy="1385012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400" dirty="0"/>
          </a:p>
        </p:txBody>
      </p:sp>
      <p:sp>
        <p:nvSpPr>
          <p:cNvPr id="79" name="78 Elipse"/>
          <p:cNvSpPr/>
          <p:nvPr/>
        </p:nvSpPr>
        <p:spPr>
          <a:xfrm rot="17030670" flipH="1">
            <a:off x="3450150" y="4307145"/>
            <a:ext cx="596947" cy="934065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400" dirty="0"/>
          </a:p>
        </p:txBody>
      </p:sp>
      <p:sp>
        <p:nvSpPr>
          <p:cNvPr id="80" name="79 CuadroTexto"/>
          <p:cNvSpPr txBox="1"/>
          <p:nvPr/>
        </p:nvSpPr>
        <p:spPr>
          <a:xfrm>
            <a:off x="2268679" y="4221587"/>
            <a:ext cx="360000" cy="19581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algn="ctr"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PE" sz="800" dirty="0" smtClean="0">
                <a:latin typeface="Calibri" pitchFamily="34" charset="0"/>
              </a:rPr>
              <a:t>SC020</a:t>
            </a:r>
            <a:endParaRPr lang="es-PE" sz="800" dirty="0">
              <a:latin typeface="Calibri" pitchFamily="34" charset="0"/>
            </a:endParaRPr>
          </a:p>
        </p:txBody>
      </p:sp>
      <p:sp>
        <p:nvSpPr>
          <p:cNvPr id="81" name="80 CuadroTexto"/>
          <p:cNvSpPr txBox="1"/>
          <p:nvPr/>
        </p:nvSpPr>
        <p:spPr>
          <a:xfrm>
            <a:off x="3183079" y="5125827"/>
            <a:ext cx="360000" cy="19581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algn="ctr"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PE" sz="800" dirty="0" smtClean="0">
                <a:latin typeface="Calibri" pitchFamily="34" charset="0"/>
              </a:rPr>
              <a:t>SC021</a:t>
            </a:r>
            <a:endParaRPr lang="es-PE" sz="800" dirty="0">
              <a:latin typeface="Calibri" pitchFamily="34" charset="0"/>
            </a:endParaRPr>
          </a:p>
        </p:txBody>
      </p:sp>
      <p:sp>
        <p:nvSpPr>
          <p:cNvPr id="82" name="81 Elipse"/>
          <p:cNvSpPr/>
          <p:nvPr/>
        </p:nvSpPr>
        <p:spPr>
          <a:xfrm rot="16032660" flipH="1">
            <a:off x="2685493" y="1568969"/>
            <a:ext cx="1138107" cy="1309615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400" dirty="0"/>
          </a:p>
        </p:txBody>
      </p:sp>
      <p:sp>
        <p:nvSpPr>
          <p:cNvPr id="83" name="82 CuadroTexto"/>
          <p:cNvSpPr txBox="1"/>
          <p:nvPr/>
        </p:nvSpPr>
        <p:spPr>
          <a:xfrm>
            <a:off x="4028899" y="2281027"/>
            <a:ext cx="360000" cy="195814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algn="ctr"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PE" sz="800" dirty="0" smtClean="0">
                <a:latin typeface="Calibri" pitchFamily="34" charset="0"/>
              </a:rPr>
              <a:t>SC022</a:t>
            </a:r>
            <a:endParaRPr lang="es-PE" sz="800" dirty="0">
              <a:latin typeface="Calibri" pitchFamily="34" charset="0"/>
            </a:endParaRPr>
          </a:p>
        </p:txBody>
      </p:sp>
      <p:sp>
        <p:nvSpPr>
          <p:cNvPr id="86" name="85 Elipse"/>
          <p:cNvSpPr/>
          <p:nvPr/>
        </p:nvSpPr>
        <p:spPr>
          <a:xfrm rot="19937327" flipH="1">
            <a:off x="1927779" y="2152723"/>
            <a:ext cx="456674" cy="895080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400" dirty="0"/>
          </a:p>
        </p:txBody>
      </p:sp>
      <p:sp>
        <p:nvSpPr>
          <p:cNvPr id="87" name="86 CuadroTexto"/>
          <p:cNvSpPr txBox="1"/>
          <p:nvPr/>
        </p:nvSpPr>
        <p:spPr>
          <a:xfrm>
            <a:off x="1483819" y="2585827"/>
            <a:ext cx="360000" cy="195814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algn="ctr"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PE" sz="800" dirty="0" smtClean="0">
                <a:latin typeface="Calibri" pitchFamily="34" charset="0"/>
              </a:rPr>
              <a:t>SC023</a:t>
            </a:r>
            <a:endParaRPr lang="es-PE" sz="800" dirty="0">
              <a:latin typeface="Calibri" pitchFamily="34" charset="0"/>
            </a:endParaRPr>
          </a:p>
        </p:txBody>
      </p:sp>
      <p:sp>
        <p:nvSpPr>
          <p:cNvPr id="92" name="91 Elipse"/>
          <p:cNvSpPr/>
          <p:nvPr/>
        </p:nvSpPr>
        <p:spPr>
          <a:xfrm rot="1356201" flipH="1">
            <a:off x="2351904" y="2865623"/>
            <a:ext cx="327020" cy="582427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400" dirty="0"/>
          </a:p>
        </p:txBody>
      </p:sp>
      <p:sp>
        <p:nvSpPr>
          <p:cNvPr id="93" name="92 CuadroTexto"/>
          <p:cNvSpPr txBox="1"/>
          <p:nvPr/>
        </p:nvSpPr>
        <p:spPr>
          <a:xfrm>
            <a:off x="1925779" y="3307187"/>
            <a:ext cx="360000" cy="195814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algn="ctr"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PE" sz="800" dirty="0" smtClean="0">
                <a:latin typeface="Calibri" pitchFamily="34" charset="0"/>
              </a:rPr>
              <a:t>SC024</a:t>
            </a:r>
            <a:endParaRPr lang="es-PE" sz="800" dirty="0">
              <a:latin typeface="Calibri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364706" y="490882"/>
            <a:ext cx="3258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 smtClean="0"/>
              <a:t>NOWCASTING</a:t>
            </a:r>
            <a:endParaRPr lang="es-PE" sz="2400" b="1" dirty="0"/>
          </a:p>
        </p:txBody>
      </p:sp>
    </p:spTree>
    <p:extLst>
      <p:ext uri="{BB962C8B-B14F-4D97-AF65-F5344CB8AC3E}">
        <p14:creationId xmlns:p14="http://schemas.microsoft.com/office/powerpoint/2010/main" val="356763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46 Marcador de posición de imagen"/>
          <p:cNvPicPr>
            <a:picLocks noGrp="1" noChangeAspect="1"/>
          </p:cNvPicPr>
          <p:nvPr>
            <p:ph type="pic" sz="quarter" idx="3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2047"/>
          <a:stretch>
            <a:fillRect/>
          </a:stretch>
        </p:blipFill>
        <p:spPr/>
      </p:pic>
      <p:pic>
        <p:nvPicPr>
          <p:cNvPr id="48" name="47 Marcador de posición de imagen"/>
          <p:cNvPicPr>
            <a:picLocks noGrp="1" noChangeAspect="1"/>
          </p:cNvPicPr>
          <p:nvPr>
            <p:ph type="pic" sz="quarter" idx="4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2047"/>
          <a:stretch>
            <a:fillRect/>
          </a:stretch>
        </p:blipFill>
        <p:spPr/>
      </p:pic>
      <p:sp>
        <p:nvSpPr>
          <p:cNvPr id="2" name="1 Marcador de texto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PE" dirty="0" smtClean="0"/>
              <a:t>SC023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PE" dirty="0" smtClean="0"/>
              <a:t>02</a:t>
            </a:r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PE" dirty="0" smtClean="0"/>
              <a:t>Continúa</a:t>
            </a:r>
            <a:endParaRPr lang="es-PE" dirty="0"/>
          </a:p>
        </p:txBody>
      </p:sp>
      <p:sp>
        <p:nvSpPr>
          <p:cNvPr id="15" name="14 Marcador de texto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s-PE" dirty="0" smtClean="0"/>
              <a:t>Precipitación estimada máxima SC023: 15 mm/h</a:t>
            </a:r>
          </a:p>
          <a:p>
            <a:r>
              <a:rPr lang="es-PE" dirty="0" smtClean="0"/>
              <a:t>Descargas eléctricas </a:t>
            </a:r>
            <a:r>
              <a:rPr lang="es-PE" dirty="0"/>
              <a:t> </a:t>
            </a:r>
            <a:r>
              <a:rPr lang="es-PE" dirty="0" smtClean="0"/>
              <a:t>y Ráfagas de viento </a:t>
            </a:r>
          </a:p>
        </p:txBody>
      </p:sp>
      <p:sp>
        <p:nvSpPr>
          <p:cNvPr id="21" name="20 Marcador de texto"/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s-PE" dirty="0"/>
              <a:t>Precipitación estimada máxima SC023: </a:t>
            </a:r>
            <a:r>
              <a:rPr lang="es-PE" dirty="0" smtClean="0"/>
              <a:t>20 </a:t>
            </a:r>
            <a:r>
              <a:rPr lang="es-PE" dirty="0"/>
              <a:t>mm/h</a:t>
            </a:r>
          </a:p>
          <a:p>
            <a:r>
              <a:rPr lang="es-PE" dirty="0"/>
              <a:t>Descargas eléctricas  y Ráfagas de viento </a:t>
            </a:r>
          </a:p>
        </p:txBody>
      </p:sp>
      <p:sp>
        <p:nvSpPr>
          <p:cNvPr id="57" name="56 Marcador de texto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s-PE" dirty="0" smtClean="0"/>
              <a:t>Mantiene su posición </a:t>
            </a:r>
            <a:endParaRPr lang="es-PE" dirty="0"/>
          </a:p>
        </p:txBody>
      </p:sp>
      <p:sp>
        <p:nvSpPr>
          <p:cNvPr id="58" name="57 Marcador de texto"/>
          <p:cNvSpPr>
            <a:spLocks noGrp="1"/>
          </p:cNvSpPr>
          <p:nvPr>
            <p:ph type="body" sz="quarter" idx="36"/>
          </p:nvPr>
        </p:nvSpPr>
        <p:spPr>
          <a:xfrm>
            <a:off x="109891" y="2780928"/>
            <a:ext cx="4320000" cy="653421"/>
          </a:xfrm>
        </p:spPr>
        <p:txBody>
          <a:bodyPr/>
          <a:lstStyle/>
          <a:p>
            <a:r>
              <a:rPr lang="es-PE" dirty="0" smtClean="0"/>
              <a:t>Tumbes, Piura, Lambayeque.</a:t>
            </a:r>
            <a:endParaRPr lang="es-PE" dirty="0"/>
          </a:p>
        </p:txBody>
      </p:sp>
      <p:sp>
        <p:nvSpPr>
          <p:cNvPr id="59" name="58 Marcador de texto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pPr algn="just"/>
            <a:r>
              <a:rPr lang="es-PE" dirty="0" smtClean="0"/>
              <a:t>Zarumilla, Tumbes, Contralmirante Villar, Sullana, Talara, Ayabaca, Morropon, Piura, Huancabamba, Sechura, Lambayeque, Ferreñafe, Chiclayo.</a:t>
            </a:r>
            <a:endParaRPr lang="es-PE" dirty="0"/>
          </a:p>
        </p:txBody>
      </p:sp>
      <p:sp>
        <p:nvSpPr>
          <p:cNvPr id="207" name="206 Marcador de texto"/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s-PE" dirty="0"/>
              <a:t>Mantiene su posición </a:t>
            </a:r>
          </a:p>
        </p:txBody>
      </p:sp>
      <p:sp>
        <p:nvSpPr>
          <p:cNvPr id="61" name="60 Marcador de texto"/>
          <p:cNvSpPr>
            <a:spLocks noGrp="1"/>
          </p:cNvSpPr>
          <p:nvPr>
            <p:ph type="body" sz="quarter" idx="43"/>
          </p:nvPr>
        </p:nvSpPr>
        <p:spPr>
          <a:xfrm>
            <a:off x="4694998" y="2636912"/>
            <a:ext cx="4320000" cy="653421"/>
          </a:xfrm>
        </p:spPr>
        <p:txBody>
          <a:bodyPr/>
          <a:lstStyle/>
          <a:p>
            <a:r>
              <a:rPr lang="es-PE" dirty="0"/>
              <a:t>Tumbes, </a:t>
            </a:r>
            <a:r>
              <a:rPr lang="es-PE" dirty="0" smtClean="0"/>
              <a:t>Piura, Lambayeque.</a:t>
            </a:r>
            <a:endParaRPr lang="es-PE" dirty="0"/>
          </a:p>
        </p:txBody>
      </p:sp>
      <p:sp>
        <p:nvSpPr>
          <p:cNvPr id="62" name="61 Marcador de texto"/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pPr algn="just"/>
            <a:r>
              <a:rPr lang="es-PE" dirty="0"/>
              <a:t>Zarumilla, Tumbes, Contralmirante Villar, Sullana, Talara, Ayabaca, Morropon, Piura, Huancabamba, Sechura, Lambayeque, Ferreñafe, Chiclayo.</a:t>
            </a:r>
          </a:p>
          <a:p>
            <a:pPr algn="just"/>
            <a:endParaRPr lang="es-PE" dirty="0"/>
          </a:p>
        </p:txBody>
      </p:sp>
      <p:sp>
        <p:nvSpPr>
          <p:cNvPr id="27" name="26 CuadroTexto"/>
          <p:cNvSpPr txBox="1"/>
          <p:nvPr/>
        </p:nvSpPr>
        <p:spPr>
          <a:xfrm>
            <a:off x="735567" y="3946040"/>
            <a:ext cx="300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700" b="1" dirty="0"/>
              <a:t>PRONÓSTICO DE ÁREAS DE MAL TIEMPO</a:t>
            </a:r>
          </a:p>
          <a:p>
            <a:pPr algn="ctr"/>
            <a:r>
              <a:rPr lang="es-PE" sz="700" b="1" dirty="0"/>
              <a:t>Hora </a:t>
            </a:r>
            <a:r>
              <a:rPr lang="es-PE" sz="700" b="1" dirty="0" smtClean="0"/>
              <a:t>local18:00 </a:t>
            </a:r>
            <a:r>
              <a:rPr lang="es-PE" sz="700" b="1" dirty="0"/>
              <a:t>h del </a:t>
            </a:r>
            <a:r>
              <a:rPr lang="es-PE" sz="700" b="1" dirty="0" smtClean="0"/>
              <a:t>03/03/217</a:t>
            </a:r>
            <a:endParaRPr lang="es-PE" sz="700" b="1" dirty="0"/>
          </a:p>
        </p:txBody>
      </p:sp>
      <p:sp>
        <p:nvSpPr>
          <p:cNvPr id="28" name="27 CuadroTexto"/>
          <p:cNvSpPr txBox="1"/>
          <p:nvPr/>
        </p:nvSpPr>
        <p:spPr>
          <a:xfrm>
            <a:off x="5379936" y="3929106"/>
            <a:ext cx="2950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700" b="1" dirty="0"/>
              <a:t>PRONÓSTICO </a:t>
            </a:r>
            <a:r>
              <a:rPr lang="es-PE" sz="700" b="1" dirty="0" smtClean="0"/>
              <a:t>DE </a:t>
            </a:r>
            <a:r>
              <a:rPr lang="es-PE" sz="700" b="1" dirty="0"/>
              <a:t>ÁREAS DE MAL TIEMPO</a:t>
            </a:r>
          </a:p>
          <a:p>
            <a:pPr algn="ctr"/>
            <a:r>
              <a:rPr lang="es-PE" sz="700" b="1" dirty="0"/>
              <a:t>Hora local </a:t>
            </a:r>
            <a:r>
              <a:rPr lang="es-PE" sz="700" b="1" dirty="0" smtClean="0"/>
              <a:t>20:00h </a:t>
            </a:r>
            <a:r>
              <a:rPr lang="es-PE" sz="700" b="1" dirty="0"/>
              <a:t>del </a:t>
            </a:r>
            <a:r>
              <a:rPr lang="es-PE" sz="700" b="1" dirty="0" smtClean="0"/>
              <a:t>03/03/217</a:t>
            </a:r>
            <a:endParaRPr lang="es-PE" sz="700" b="1" dirty="0"/>
          </a:p>
        </p:txBody>
      </p:sp>
      <p:sp>
        <p:nvSpPr>
          <p:cNvPr id="34" name="33 CuadroTexto"/>
          <p:cNvSpPr txBox="1"/>
          <p:nvPr/>
        </p:nvSpPr>
        <p:spPr>
          <a:xfrm>
            <a:off x="1449628" y="5609926"/>
            <a:ext cx="360000" cy="195814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algn="ctr"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PE" sz="800" dirty="0" smtClean="0">
                <a:latin typeface="Calibri" pitchFamily="34" charset="0"/>
              </a:rPr>
              <a:t>SC023</a:t>
            </a:r>
            <a:endParaRPr lang="es-PE" sz="800" dirty="0">
              <a:latin typeface="Calibri" pitchFamily="34" charset="0"/>
            </a:endParaRPr>
          </a:p>
        </p:txBody>
      </p:sp>
      <p:sp>
        <p:nvSpPr>
          <p:cNvPr id="72" name="71 Elipse"/>
          <p:cNvSpPr/>
          <p:nvPr/>
        </p:nvSpPr>
        <p:spPr>
          <a:xfrm rot="8519664" flipH="1">
            <a:off x="1840123" y="4664882"/>
            <a:ext cx="859537" cy="1453676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400" dirty="0"/>
          </a:p>
        </p:txBody>
      </p:sp>
      <p:sp>
        <p:nvSpPr>
          <p:cNvPr id="67" name="66 Elipse"/>
          <p:cNvSpPr/>
          <p:nvPr/>
        </p:nvSpPr>
        <p:spPr>
          <a:xfrm rot="8823807" flipH="1">
            <a:off x="6423304" y="4658230"/>
            <a:ext cx="745887" cy="1396201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400" dirty="0"/>
          </a:p>
        </p:txBody>
      </p:sp>
      <p:sp>
        <p:nvSpPr>
          <p:cNvPr id="68" name="67 CuadroTexto"/>
          <p:cNvSpPr txBox="1"/>
          <p:nvPr/>
        </p:nvSpPr>
        <p:spPr>
          <a:xfrm>
            <a:off x="6014008" y="5569286"/>
            <a:ext cx="360000" cy="195814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algn="ctr"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PE" sz="800" dirty="0" smtClean="0">
                <a:latin typeface="Calibri" pitchFamily="34" charset="0"/>
              </a:rPr>
              <a:t>SC023</a:t>
            </a:r>
            <a:endParaRPr lang="es-PE" sz="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444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92756" y="476672"/>
            <a:ext cx="891597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i="1" dirty="0" smtClean="0"/>
              <a:t>Debilidades</a:t>
            </a:r>
          </a:p>
          <a:p>
            <a:endParaRPr lang="es-PE" sz="2000" b="1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400" dirty="0"/>
              <a:t>Falta de experiencia  en otro tipo de eventos en diferentes  zonas del Perú.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400" dirty="0"/>
              <a:t>Mayor conocimiento de fenómenos tropicales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400" dirty="0"/>
              <a:t>Fuga de talentos (remuneración</a:t>
            </a:r>
            <a:r>
              <a:rPr lang="es-PE" sz="24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P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400" dirty="0" smtClean="0"/>
              <a:t>Escasa modelación hidráulica y áreas de inundación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P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400" dirty="0" smtClean="0"/>
              <a:t>Difusión de información aún deficiente.</a:t>
            </a:r>
          </a:p>
          <a:p>
            <a:endParaRPr lang="es-PE" sz="2400" dirty="0"/>
          </a:p>
          <a:p>
            <a:endParaRPr lang="es-PE" sz="2400" dirty="0" smtClean="0"/>
          </a:p>
        </p:txBody>
      </p:sp>
    </p:spTree>
    <p:extLst>
      <p:ext uri="{BB962C8B-B14F-4D97-AF65-F5344CB8AC3E}">
        <p14:creationId xmlns:p14="http://schemas.microsoft.com/office/powerpoint/2010/main" val="1125382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188640"/>
            <a:ext cx="86764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800" b="1" dirty="0" smtClean="0"/>
              <a:t>Cómo </a:t>
            </a:r>
            <a:r>
              <a:rPr lang="es-PE" sz="2800" b="1" dirty="0"/>
              <a:t>es la toma de decisión de los organismos de </a:t>
            </a:r>
            <a:r>
              <a:rPr lang="es-PE" sz="2800" b="1" dirty="0" smtClean="0"/>
              <a:t>emergencia </a:t>
            </a:r>
            <a:r>
              <a:rPr lang="es-PE" sz="2800" b="1" dirty="0"/>
              <a:t>a partir de los servicios de información meteorológica o productos meteorológicos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899592" y="3645024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i="1" dirty="0" smtClean="0"/>
              <a:t>INDECI….INSTITUTO NACIONAL DE DEFENSA CIVIL</a:t>
            </a:r>
            <a:endParaRPr lang="es-PE" sz="2800" b="1" i="1" dirty="0"/>
          </a:p>
        </p:txBody>
      </p:sp>
    </p:spTree>
    <p:extLst>
      <p:ext uri="{BB962C8B-B14F-4D97-AF65-F5344CB8AC3E}">
        <p14:creationId xmlns:p14="http://schemas.microsoft.com/office/powerpoint/2010/main" val="2705739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727710" y="359242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2" t="93515" r="2343" b="2705"/>
          <a:stretch/>
        </p:blipFill>
        <p:spPr>
          <a:xfrm>
            <a:off x="6476111" y="6254515"/>
            <a:ext cx="1951340" cy="487835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07503" y="3731342"/>
            <a:ext cx="9036495" cy="203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Red Nacional de Alerta Temprana – RNAT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45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Escenarios </a:t>
            </a:r>
            <a:r>
              <a:rPr kumimoji="0" lang="es-PE" sz="4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de riesgos de desastres en el </a:t>
            </a:r>
            <a:r>
              <a:rPr kumimoji="0" lang="es-PE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país y necesidades </a:t>
            </a:r>
            <a:r>
              <a:rPr kumimoji="0" lang="es-PE" sz="4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de instalación de SAT </a:t>
            </a:r>
            <a:r>
              <a:rPr kumimoji="0" lang="es-PE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multipelígro</a:t>
            </a:r>
            <a:endParaRPr kumimoji="0" lang="es-PE" sz="45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Ing°</a:t>
            </a:r>
            <a:r>
              <a:rPr kumimoji="0" lang="es-PE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Juvenal Medina Rengifo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Director de Preparación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Instituto Nacional de Defensa Civil </a:t>
            </a:r>
            <a:endParaRPr kumimoji="0" lang="es-P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527211" y="4890936"/>
            <a:ext cx="8000982" cy="1363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71" y="482137"/>
            <a:ext cx="646947" cy="9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3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3"/>
          <a:stretch/>
        </p:blipFill>
        <p:spPr bwMode="auto">
          <a:xfrm>
            <a:off x="611560" y="1045072"/>
            <a:ext cx="8208912" cy="431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/>
          <p:nvPr/>
        </p:nvSpPr>
        <p:spPr>
          <a:xfrm>
            <a:off x="1153481" y="5535237"/>
            <a:ext cx="776764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GRD está basada en la investigación científica y de registro de informaciones.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ángulo 1"/>
          <p:cNvSpPr/>
          <p:nvPr/>
        </p:nvSpPr>
        <p:spPr>
          <a:xfrm>
            <a:off x="295435" y="5535237"/>
            <a:ext cx="861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(Art. 3)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68"/>
          <p:cNvSpPr>
            <a:spLocks noChangeArrowheads="1"/>
          </p:cNvSpPr>
          <p:nvPr/>
        </p:nvSpPr>
        <p:spPr bwMode="auto">
          <a:xfrm>
            <a:off x="2451262" y="196744"/>
            <a:ext cx="4176464" cy="699837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LEY DEL SINAGERD</a:t>
            </a:r>
          </a:p>
        </p:txBody>
      </p:sp>
    </p:spTree>
    <p:extLst>
      <p:ext uri="{BB962C8B-B14F-4D97-AF65-F5344CB8AC3E}">
        <p14:creationId xmlns:p14="http://schemas.microsoft.com/office/powerpoint/2010/main" val="235922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6565" y="5293895"/>
            <a:ext cx="8441036" cy="139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2 CuadroTexto"/>
          <p:cNvSpPr txBox="1">
            <a:spLocks noChangeArrowheads="1"/>
          </p:cNvSpPr>
          <p:nvPr/>
        </p:nvSpPr>
        <p:spPr bwMode="auto">
          <a:xfrm>
            <a:off x="241387" y="1003427"/>
            <a:ext cx="8596214" cy="38141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</a:rPr>
              <a:t>SINAGERD: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</a:rPr>
              <a:t>Sistema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</a:rPr>
              <a:t>interinstitucional, sinérgico, descentralizado, transversal y participativo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3D7A"/>
              </a:solidFill>
              <a:effectLst/>
              <a:uLnTx/>
              <a:uFillTx/>
              <a:latin typeface="Verdana" charset="0"/>
              <a:ea typeface="ＭＳ Ｐゴシック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</a:rPr>
              <a:t>TIENE COMO FINALIDAD: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</a:rPr>
              <a:t>Identificar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</a:rPr>
              <a:t>y reducir los riesgos asociados a peligros o  minimizar sus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</a:rPr>
              <a:t>efectos.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3D7A"/>
              </a:solidFill>
              <a:effectLst/>
              <a:uLnTx/>
              <a:uFillTx/>
              <a:latin typeface="Verdana" charset="0"/>
              <a:ea typeface="ＭＳ Ｐゴシック" charset="0"/>
              <a:cs typeface="+mn-cs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</a:rPr>
              <a:t> Evitar la generación de nuevos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D7A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</a:rPr>
              <a:t>riesgos.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3D7A"/>
              </a:solidFill>
              <a:effectLst/>
              <a:uLnTx/>
              <a:uFillTx/>
              <a:latin typeface="Verdana" charset="0"/>
              <a:ea typeface="ＭＳ Ｐゴシック" charset="0"/>
              <a:cs typeface="+mn-cs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</a:rPr>
              <a:t> Preparar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</a:rPr>
              <a:t>y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</a:rPr>
              <a:t>atender ante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</a:rPr>
              <a:t>situaciones de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</a:rPr>
              <a:t>desastres.</a:t>
            </a: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charset="0"/>
              <a:ea typeface="ＭＳ Ｐゴシック" charset="0"/>
              <a:cs typeface="+mn-cs"/>
            </a:endParaRP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</a:rPr>
              <a:t>Mediante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</a:rPr>
              <a:t>el establecimiento de principios, lineamientos de política, componentes, procesos e instrumentos de la Gestión del Riesgo de Desastres.</a:t>
            </a: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Ø"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  <a:cs typeface="+mn-cs"/>
            </a:endParaRPr>
          </a:p>
        </p:txBody>
      </p:sp>
      <p:pic>
        <p:nvPicPr>
          <p:cNvPr id="6" name="Picture 16" descr="http://cdn.larepublica.pe/sites/default/files/imagecache/img_noticia_640x384/imagen/2010/05/03/DIRE030510DEFE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87" y="4940456"/>
            <a:ext cx="2025511" cy="167236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7" name="Picture 14" descr="https://encrypted-tbn3.gstatic.com/images?q=tbn:ANd9GcTO0Dxnumf5L2KL_80aefTqv5MfhGbuu95hCp8aeLxBMEqCnkt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774" y="4924580"/>
            <a:ext cx="2180197" cy="1673819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8" name="Picture 2" descr="http://diariocorreo.pe/documents/10165/0/image_content_high_27252066_201208160053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499" y="4908705"/>
            <a:ext cx="2180197" cy="1673819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9" name="Picture 8" descr="http://4.bp.blogspot.com/_kdcsVoFMTKM/SdC9abQogMI/AAAAAAAATF8/NqOJvvPGOE8/s400/_018703nIma_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462" y="4908705"/>
            <a:ext cx="1752621" cy="1673819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sp>
        <p:nvSpPr>
          <p:cNvPr id="11" name="AutoShape 68"/>
          <p:cNvSpPr>
            <a:spLocks noChangeArrowheads="1"/>
          </p:cNvSpPr>
          <p:nvPr/>
        </p:nvSpPr>
        <p:spPr bwMode="auto">
          <a:xfrm>
            <a:off x="2451262" y="196744"/>
            <a:ext cx="4176464" cy="699837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LEY DEL SINAGERD</a:t>
            </a:r>
          </a:p>
        </p:txBody>
      </p:sp>
    </p:spTree>
    <p:extLst>
      <p:ext uri="{BB962C8B-B14F-4D97-AF65-F5344CB8AC3E}">
        <p14:creationId xmlns:p14="http://schemas.microsoft.com/office/powerpoint/2010/main" val="303383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639152" y="969121"/>
            <a:ext cx="5167964" cy="1323439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Objetivo estratégico </a:t>
            </a:r>
            <a:r>
              <a:rPr kumimoji="0" lang="es-P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3: </a:t>
            </a: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Desarrollar capacidad de respuesta ante emergencias y </a:t>
            </a:r>
            <a:r>
              <a:rPr kumimoji="0" lang="es-P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desastres. </a:t>
            </a: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b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Objetivo Específico </a:t>
            </a:r>
            <a:r>
              <a:rPr kumimoji="0" lang="es-P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3.1: </a:t>
            </a: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Desarrollar capacidad de respuesta </a:t>
            </a:r>
            <a:r>
              <a:rPr kumimoji="0" lang="es-P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inmediata.</a:t>
            </a: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639152" y="2459447"/>
            <a:ext cx="5167964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Acción 3.1.3: </a:t>
            </a: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Fortalecer e Implementar </a:t>
            </a:r>
            <a:r>
              <a:rPr kumimoji="0" lang="es-P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</a:t>
            </a:r>
            <a:endParaRPr kumimoji="0" lang="es-PE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6316" t="9625" r="34842" b="19825"/>
          <a:stretch/>
        </p:blipFill>
        <p:spPr>
          <a:xfrm rot="21292541">
            <a:off x="524392" y="1332415"/>
            <a:ext cx="2826328" cy="3888780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3864780" y="3168436"/>
            <a:ext cx="2863191" cy="11937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Lineamientos para la Conformación y Funcionamiento de la Red Nacional de Alerta Temprana </a:t>
            </a: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(RNAT) 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 la Conformación, Funcionamiento y Fortalecimiento de los Sistemas de Alerta Temprana </a:t>
            </a: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(SAT).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Llamada de flecha a la izquierda 8"/>
          <p:cNvSpPr/>
          <p:nvPr/>
        </p:nvSpPr>
        <p:spPr>
          <a:xfrm flipH="1">
            <a:off x="4186989" y="4701859"/>
            <a:ext cx="2821438" cy="89131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89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R.M. N° </a:t>
            </a: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173–2015–PCM,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julio </a:t>
            </a: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2015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012" y="3168436"/>
            <a:ext cx="1733104" cy="2825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AutoShape 68"/>
          <p:cNvSpPr>
            <a:spLocks noChangeArrowheads="1"/>
          </p:cNvSpPr>
          <p:nvPr/>
        </p:nvSpPr>
        <p:spPr bwMode="auto">
          <a:xfrm>
            <a:off x="2634198" y="276871"/>
            <a:ext cx="3951086" cy="352593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SISTEMAS DE ALERTA TEMPRANA</a:t>
            </a: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09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/>
          <p:cNvSpPr/>
          <p:nvPr/>
        </p:nvSpPr>
        <p:spPr>
          <a:xfrm>
            <a:off x="295556" y="1461299"/>
            <a:ext cx="2362648" cy="441762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89956" y="282886"/>
            <a:ext cx="8071659" cy="612483"/>
          </a:xfrm>
          <a:prstGeom prst="rect">
            <a:avLst/>
          </a:prstGeom>
          <a:solidFill>
            <a:srgbClr val="006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119" y="1144270"/>
            <a:ext cx="3202598" cy="4472968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918996" y="374405"/>
            <a:ext cx="7780843" cy="43691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2000" b="1" dirty="0" smtClean="0">
                <a:solidFill>
                  <a:schemeClr val="bg1"/>
                </a:solidFill>
                <a:latin typeface="+mn-lt"/>
              </a:rPr>
              <a:t>PERÚ: PAIS </a:t>
            </a:r>
            <a:r>
              <a:rPr lang="es-PE" sz="2000" b="1" dirty="0">
                <a:solidFill>
                  <a:schemeClr val="bg1"/>
                </a:solidFill>
                <a:latin typeface="+mn-lt"/>
              </a:rPr>
              <a:t>DE RECURSOS Y OPORTUNIDADES - ESCENARIO DE RIESGOS </a:t>
            </a:r>
            <a:r>
              <a:rPr lang="es-PE" sz="2000" b="1" dirty="0" smtClean="0">
                <a:solidFill>
                  <a:schemeClr val="bg1"/>
                </a:solidFill>
                <a:latin typeface="+mn-lt"/>
              </a:rPr>
              <a:t>DE DESASTRES</a:t>
            </a:r>
            <a:r>
              <a:rPr lang="es-PE" sz="2000" b="1" dirty="0">
                <a:solidFill>
                  <a:schemeClr val="bg1"/>
                </a:solidFill>
                <a:latin typeface="+mn-lt"/>
              </a:rPr>
              <a:t>, DESAFIOS PARA EL DESARROLLO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AD04A5B-61D0-47AD-B0E9-4E6D6FCE27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04"/>
          <a:stretch/>
        </p:blipFill>
        <p:spPr>
          <a:xfrm>
            <a:off x="2986918" y="1199617"/>
            <a:ext cx="3423799" cy="4472967"/>
          </a:xfrm>
          <a:prstGeom prst="rect">
            <a:avLst/>
          </a:prstGeom>
        </p:spPr>
      </p:pic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329662" y="1622835"/>
            <a:ext cx="2545641" cy="4709693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s-PE" sz="2200" b="1" dirty="0">
                <a:solidFill>
                  <a:srgbClr val="00B050"/>
                </a:solidFill>
              </a:rPr>
              <a:t>Territorio mega diverso </a:t>
            </a:r>
            <a:r>
              <a:rPr lang="es-PE" sz="2200" dirty="0">
                <a:solidFill>
                  <a:srgbClr val="00B050"/>
                </a:solidFill>
              </a:rPr>
              <a:t>en clima, geología, relieve, ecología, </a:t>
            </a:r>
            <a:r>
              <a:rPr lang="es-PE" sz="2200" dirty="0" smtClean="0">
                <a:solidFill>
                  <a:srgbClr val="00B050"/>
                </a:solidFill>
              </a:rPr>
              <a:t>paisaje y fenomenologías.</a:t>
            </a:r>
          </a:p>
          <a:p>
            <a:pPr>
              <a:spcAft>
                <a:spcPts val="600"/>
              </a:spcAft>
            </a:pPr>
            <a:r>
              <a:rPr lang="es-PE" sz="2200" b="1" dirty="0" smtClean="0">
                <a:solidFill>
                  <a:srgbClr val="00B050"/>
                </a:solidFill>
              </a:rPr>
              <a:t>Con </a:t>
            </a:r>
            <a:r>
              <a:rPr lang="es-PE" sz="2200" b="1" dirty="0">
                <a:solidFill>
                  <a:srgbClr val="00B050"/>
                </a:solidFill>
              </a:rPr>
              <a:t>recursos  naturales </a:t>
            </a:r>
            <a:r>
              <a:rPr lang="es-PE" sz="2200" dirty="0">
                <a:solidFill>
                  <a:srgbClr val="00B050"/>
                </a:solidFill>
              </a:rPr>
              <a:t>y </a:t>
            </a:r>
            <a:r>
              <a:rPr lang="es-PE" sz="2200" dirty="0" smtClean="0">
                <a:solidFill>
                  <a:srgbClr val="00B050"/>
                </a:solidFill>
              </a:rPr>
              <a:t>potencialidades. </a:t>
            </a:r>
            <a:endParaRPr lang="es-PE" sz="2200" dirty="0">
              <a:solidFill>
                <a:srgbClr val="00B050"/>
              </a:solidFill>
            </a:endParaRPr>
          </a:p>
          <a:p>
            <a:pPr>
              <a:spcAft>
                <a:spcPts val="600"/>
              </a:spcAft>
            </a:pPr>
            <a:r>
              <a:rPr lang="es-PE" sz="2200" b="1" dirty="0">
                <a:solidFill>
                  <a:srgbClr val="00B050"/>
                </a:solidFill>
              </a:rPr>
              <a:t>Con poblaciones </a:t>
            </a:r>
            <a:r>
              <a:rPr lang="es-PE" sz="2200" dirty="0">
                <a:solidFill>
                  <a:srgbClr val="00B050"/>
                </a:solidFill>
              </a:rPr>
              <a:t>de diversas condiciones sociales,  económicas, culturales, etc.</a:t>
            </a:r>
          </a:p>
          <a:p>
            <a:endParaRPr lang="es-PE" sz="2200" dirty="0">
              <a:solidFill>
                <a:srgbClr val="00B050"/>
              </a:solidFill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6354569" y="1292537"/>
            <a:ext cx="2516715" cy="468429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354569" y="1386049"/>
            <a:ext cx="2630905" cy="45243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Peligros múltiples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sismos</a:t>
            </a:r>
            <a:r>
              <a:rPr kumimoji="0" lang="es-P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tsunamis, 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aluviones, inundaciones, heladas, sequias, etc.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Vulnerabilidad Alta y </a:t>
            </a:r>
            <a:r>
              <a:rPr kumimoji="0" lang="es-P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variada 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las poblaciones, medios de vida e infraestructura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Escenarios de riesgos </a:t>
            </a:r>
            <a:r>
              <a:rPr kumimoji="0" lang="es-P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multipeligros</a:t>
            </a:r>
            <a:r>
              <a:rPr kumimoji="0" lang="es-P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86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65100"/>
            <a:ext cx="8788400" cy="601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8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t="20833" r="32761" b="66250"/>
          <a:stretch/>
        </p:blipFill>
        <p:spPr bwMode="auto">
          <a:xfrm>
            <a:off x="579433" y="692696"/>
            <a:ext cx="7788344" cy="94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72636" y="2394668"/>
            <a:ext cx="8288088" cy="8309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00" b="1" i="1" dirty="0" smtClean="0">
                <a:solidFill>
                  <a:srgbClr val="FFFF00"/>
                </a:solidFill>
              </a:rPr>
              <a:t>SERVICIO NACIONAL DE METEOROLOGÍA E HIDROLOGÍA </a:t>
            </a:r>
            <a:endParaRPr lang="es-PE" sz="2400" b="1" i="1" dirty="0" smtClean="0">
              <a:solidFill>
                <a:srgbClr val="FFFF00"/>
              </a:solidFill>
            </a:endParaRPr>
          </a:p>
          <a:p>
            <a:pPr algn="ctr"/>
            <a:r>
              <a:rPr lang="es-PE" sz="2400" b="1" i="1" dirty="0" smtClean="0">
                <a:solidFill>
                  <a:srgbClr val="FFFF00"/>
                </a:solidFill>
              </a:rPr>
              <a:t> SENAMHI - PERU</a:t>
            </a:r>
          </a:p>
        </p:txBody>
      </p:sp>
      <p:sp>
        <p:nvSpPr>
          <p:cNvPr id="6" name="AutoShape 4" descr="Resultado de imagen para LOGO SENAMH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7" name="AutoShape 6" descr="Resultado de imagen para LOGO SENAMH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60" y="3719506"/>
            <a:ext cx="2160240" cy="89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245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" descr="D:\Unidad_D\Lionel\IMAGENES\MAPAS_PERU\mapa_de_relieves_del_per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0" t="3204" r="18861"/>
          <a:stretch/>
        </p:blipFill>
        <p:spPr bwMode="auto">
          <a:xfrm>
            <a:off x="2950115" y="959451"/>
            <a:ext cx="2797842" cy="3903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818175" y="235086"/>
            <a:ext cx="2466509" cy="1747293"/>
            <a:chOff x="260279" y="692696"/>
            <a:chExt cx="2466509" cy="1747293"/>
          </a:xfrm>
        </p:grpSpPr>
        <p:pic>
          <p:nvPicPr>
            <p:cNvPr id="6" name="Picture 6" descr="http://d1wcscg0ogsfs4.cloudfront.net/ima/0/0/2/0/1/201793/612x408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279" y="692696"/>
              <a:ext cx="2466509" cy="164434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ángulo 6"/>
            <p:cNvSpPr/>
            <p:nvPr/>
          </p:nvSpPr>
          <p:spPr>
            <a:xfrm>
              <a:off x="632574" y="2132212"/>
              <a:ext cx="1572866" cy="30777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INUNDACIONES</a:t>
              </a:r>
              <a:endPara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153435" y="3489030"/>
            <a:ext cx="2199390" cy="1591658"/>
            <a:chOff x="198384" y="2564904"/>
            <a:chExt cx="2290436" cy="2016224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384" y="2564904"/>
              <a:ext cx="2290436" cy="189112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Rectángulo 9"/>
            <p:cNvSpPr/>
            <p:nvPr/>
          </p:nvSpPr>
          <p:spPr>
            <a:xfrm>
              <a:off x="707378" y="4273351"/>
              <a:ext cx="1416350" cy="307777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AVALANCHAS</a:t>
              </a:r>
              <a:endPara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1208100" y="4854811"/>
            <a:ext cx="2357895" cy="1776653"/>
            <a:chOff x="251639" y="5128136"/>
            <a:chExt cx="2357895" cy="1776653"/>
          </a:xfrm>
        </p:grpSpPr>
        <p:pic>
          <p:nvPicPr>
            <p:cNvPr id="12" name="Picture 4" descr="http://e.blogs.elcomercio.pe/huellasdigitales/foto%204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639" y="5128136"/>
              <a:ext cx="2357895" cy="157642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ángulo 12"/>
            <p:cNvSpPr/>
            <p:nvPr/>
          </p:nvSpPr>
          <p:spPr>
            <a:xfrm>
              <a:off x="626945" y="6597012"/>
              <a:ext cx="1122423" cy="307777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TSUNAMIS</a:t>
              </a:r>
              <a:endPara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3456623" y="4413047"/>
            <a:ext cx="2403796" cy="1872596"/>
            <a:chOff x="2686948" y="5040188"/>
            <a:chExt cx="2403796" cy="1872596"/>
          </a:xfrm>
        </p:grpSpPr>
        <p:pic>
          <p:nvPicPr>
            <p:cNvPr id="15" name="Picture 2" descr="http://www.civildefence.govt.nz/assets/Uploads/images/peru-apartments.jp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6948" y="5040188"/>
              <a:ext cx="2403796" cy="180284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ángulo 15"/>
            <p:cNvSpPr/>
            <p:nvPr/>
          </p:nvSpPr>
          <p:spPr>
            <a:xfrm>
              <a:off x="3411454" y="6605007"/>
              <a:ext cx="883575" cy="307777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SISMOS</a:t>
              </a:r>
              <a:endPara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6246467" y="4384470"/>
            <a:ext cx="2422935" cy="1777046"/>
            <a:chOff x="5349072" y="5372177"/>
            <a:chExt cx="2422935" cy="1777046"/>
          </a:xfrm>
        </p:grpSpPr>
        <p:pic>
          <p:nvPicPr>
            <p:cNvPr id="18" name="Picture 12" descr="http://cde.peru.com/ima/0/0/4/7/6/476961/611x458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9072" y="5372177"/>
              <a:ext cx="2119341" cy="158863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ángulo 18"/>
            <p:cNvSpPr/>
            <p:nvPr/>
          </p:nvSpPr>
          <p:spPr>
            <a:xfrm>
              <a:off x="5492216" y="6841446"/>
              <a:ext cx="2279791" cy="307777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ACTIVIDAD VOLCÁNICA</a:t>
              </a:r>
              <a:endPara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6640541" y="2385109"/>
            <a:ext cx="2004943" cy="1799379"/>
            <a:chOff x="6921043" y="4231780"/>
            <a:chExt cx="2004943" cy="1799379"/>
          </a:xfrm>
        </p:grpSpPr>
        <p:pic>
          <p:nvPicPr>
            <p:cNvPr id="21" name="Picture 10" descr="http://cde.peru.com/ima/0/0/8/0/0/800426/611x458/senamhi.jp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1043" y="4231780"/>
              <a:ext cx="2004943" cy="164549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ángulo 21"/>
            <p:cNvSpPr/>
            <p:nvPr/>
          </p:nvSpPr>
          <p:spPr>
            <a:xfrm>
              <a:off x="7064579" y="5723382"/>
              <a:ext cx="1861407" cy="307777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HELADAS/FRIAJES</a:t>
              </a:r>
              <a:endPara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5797192" y="435049"/>
            <a:ext cx="2422181" cy="1861703"/>
            <a:chOff x="6274280" y="849978"/>
            <a:chExt cx="2422181" cy="1861703"/>
          </a:xfrm>
        </p:grpSpPr>
        <p:sp>
          <p:nvSpPr>
            <p:cNvPr id="25" name="Rectángulo 24"/>
            <p:cNvSpPr/>
            <p:nvPr/>
          </p:nvSpPr>
          <p:spPr>
            <a:xfrm>
              <a:off x="6715855" y="2403904"/>
              <a:ext cx="1766766" cy="307777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DESLIZAMIENTOS</a:t>
              </a:r>
              <a:endPara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122" name="Picture 2" descr="Imagen relacionada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4280" y="849978"/>
              <a:ext cx="2422181" cy="17030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upo 28"/>
          <p:cNvGrpSpPr/>
          <p:nvPr/>
        </p:nvGrpSpPr>
        <p:grpSpPr>
          <a:xfrm>
            <a:off x="137704" y="1879426"/>
            <a:ext cx="2067474" cy="1529504"/>
            <a:chOff x="219950" y="1938188"/>
            <a:chExt cx="2067474" cy="1529504"/>
          </a:xfrm>
        </p:grpSpPr>
        <p:pic>
          <p:nvPicPr>
            <p:cNvPr id="5124" name="Picture 4" descr="Resultado de imagen para HUAYCOS CHOSIC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50" y="1938188"/>
              <a:ext cx="2067474" cy="146873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ángulo 30"/>
            <p:cNvSpPr/>
            <p:nvPr/>
          </p:nvSpPr>
          <p:spPr>
            <a:xfrm>
              <a:off x="873048" y="3159915"/>
              <a:ext cx="893193" cy="307777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HUAICO</a:t>
              </a:r>
              <a:endPara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Rectángulo 29"/>
          <p:cNvSpPr/>
          <p:nvPr/>
        </p:nvSpPr>
        <p:spPr>
          <a:xfrm>
            <a:off x="3073865" y="258987"/>
            <a:ext cx="3169312" cy="406760"/>
          </a:xfrm>
          <a:prstGeom prst="rect">
            <a:avLst/>
          </a:prstGeom>
          <a:solidFill>
            <a:srgbClr val="006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3261986" y="267008"/>
            <a:ext cx="2822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PELIGROS EN EL PERÚ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55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1;p14"/>
          <p:cNvSpPr/>
          <p:nvPr/>
        </p:nvSpPr>
        <p:spPr>
          <a:xfrm>
            <a:off x="33484" y="152519"/>
            <a:ext cx="9144000" cy="612600"/>
          </a:xfrm>
          <a:prstGeom prst="rect">
            <a:avLst/>
          </a:prstGeom>
          <a:solidFill>
            <a:srgbClr val="00659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JasmineUPC" panose="02020603050405020304" pitchFamily="18" charset="-34"/>
                <a:sym typeface="Calibri"/>
              </a:rPr>
              <a:t>SISTEMA DE ALERTA TEMPRANA – SAT</a:t>
            </a:r>
            <a:endParaRPr kumimoji="0" lang="es-P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JasmineUPC" panose="02020603050405020304" pitchFamily="18" charset="-34"/>
              <a:sym typeface="Calibri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01338" y="952619"/>
            <a:ext cx="81413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JasmineUPC" panose="02020603050405020304" pitchFamily="18" charset="-34"/>
              </a:rPr>
              <a:t>SAT</a:t>
            </a:r>
            <a:r>
              <a:rPr kumimoji="0" lang="es-P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es el 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conjunto </a:t>
            </a:r>
            <a:r>
              <a:rPr kumimoji="0" lang="es-P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 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capacidades, instrumentos y procedimientos articulados para </a:t>
            </a:r>
            <a:r>
              <a:rPr kumimoji="0" lang="es-P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generar 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y difundir información de alerta de manera oportuna, con el fin de permitir que las personas, comunidades y organizaciones expuestas a un peligro se preparen y actúen de forma apropiada y anticipada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para reducir o evitar la pérdida de vidas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</a:t>
            </a: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01338" y="2523239"/>
            <a:ext cx="2800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JasmineUPC" panose="02020603050405020304" pitchFamily="18" charset="-34"/>
              </a:rPr>
              <a:t>Componentes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JasmineUPC" panose="02020603050405020304" pitchFamily="18" charset="-34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02294" y="3180195"/>
            <a:ext cx="1186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JasmineUPC" panose="02020603050405020304" pitchFamily="18" charset="-34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701132" y="3355452"/>
            <a:ext cx="1440000" cy="1048256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orma libre 10"/>
          <p:cNvSpPr/>
          <p:nvPr/>
        </p:nvSpPr>
        <p:spPr>
          <a:xfrm>
            <a:off x="701132" y="4403708"/>
            <a:ext cx="1440000" cy="1108090"/>
          </a:xfrm>
          <a:custGeom>
            <a:avLst/>
            <a:gdLst>
              <a:gd name="connsiteX0" fmla="*/ 0 w 1048256"/>
              <a:gd name="connsiteY0" fmla="*/ 104826 h 1048256"/>
              <a:gd name="connsiteX1" fmla="*/ 104826 w 1048256"/>
              <a:gd name="connsiteY1" fmla="*/ 0 h 1048256"/>
              <a:gd name="connsiteX2" fmla="*/ 943430 w 1048256"/>
              <a:gd name="connsiteY2" fmla="*/ 0 h 1048256"/>
              <a:gd name="connsiteX3" fmla="*/ 1048256 w 1048256"/>
              <a:gd name="connsiteY3" fmla="*/ 104826 h 1048256"/>
              <a:gd name="connsiteX4" fmla="*/ 1048256 w 1048256"/>
              <a:gd name="connsiteY4" fmla="*/ 943430 h 1048256"/>
              <a:gd name="connsiteX5" fmla="*/ 943430 w 1048256"/>
              <a:gd name="connsiteY5" fmla="*/ 1048256 h 1048256"/>
              <a:gd name="connsiteX6" fmla="*/ 104826 w 1048256"/>
              <a:gd name="connsiteY6" fmla="*/ 1048256 h 1048256"/>
              <a:gd name="connsiteX7" fmla="*/ 0 w 1048256"/>
              <a:gd name="connsiteY7" fmla="*/ 943430 h 1048256"/>
              <a:gd name="connsiteX8" fmla="*/ 0 w 1048256"/>
              <a:gd name="connsiteY8" fmla="*/ 104826 h 104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8256" h="1048256">
                <a:moveTo>
                  <a:pt x="0" y="104826"/>
                </a:moveTo>
                <a:cubicBezTo>
                  <a:pt x="0" y="46932"/>
                  <a:pt x="46932" y="0"/>
                  <a:pt x="104826" y="0"/>
                </a:cubicBezTo>
                <a:lnTo>
                  <a:pt x="943430" y="0"/>
                </a:lnTo>
                <a:cubicBezTo>
                  <a:pt x="1001324" y="0"/>
                  <a:pt x="1048256" y="46932"/>
                  <a:pt x="1048256" y="104826"/>
                </a:cubicBezTo>
                <a:lnTo>
                  <a:pt x="1048256" y="943430"/>
                </a:lnTo>
                <a:cubicBezTo>
                  <a:pt x="1048256" y="1001324"/>
                  <a:pt x="1001324" y="1048256"/>
                  <a:pt x="943430" y="1048256"/>
                </a:cubicBezTo>
                <a:lnTo>
                  <a:pt x="104826" y="1048256"/>
                </a:lnTo>
                <a:cubicBezTo>
                  <a:pt x="46932" y="1048256"/>
                  <a:pt x="0" y="1001324"/>
                  <a:pt x="0" y="943430"/>
                </a:cubicBezTo>
                <a:lnTo>
                  <a:pt x="0" y="104826"/>
                </a:lnTo>
                <a:close/>
              </a:path>
            </a:pathLst>
          </a:custGeom>
          <a:solidFill>
            <a:srgbClr val="00659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092" tIns="103092" rIns="103092" bIns="103092" numCol="1" spcCol="1270" anchor="t" anchorCtr="0">
            <a:noAutofit/>
          </a:bodyPr>
          <a:lstStyle/>
          <a:p>
            <a:pPr marL="171450" marR="0" lvl="0" indent="-171450" algn="l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De carácter técnico-científico</a:t>
            </a:r>
          </a:p>
          <a:p>
            <a:pPr marL="171450" marR="0" lvl="0" indent="-171450" algn="l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De carácter regional, local y comunitario</a:t>
            </a:r>
            <a:endParaRPr kumimoji="0" lang="es-PE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  <a:p>
            <a:pPr marL="0" marR="0" lvl="1" indent="0" algn="l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es-PE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12" name="Forma libre 11"/>
          <p:cNvSpPr/>
          <p:nvPr/>
        </p:nvSpPr>
        <p:spPr>
          <a:xfrm>
            <a:off x="2326295" y="3965308"/>
            <a:ext cx="201917" cy="251881"/>
          </a:xfrm>
          <a:custGeom>
            <a:avLst/>
            <a:gdLst>
              <a:gd name="connsiteX0" fmla="*/ 0 w 201917"/>
              <a:gd name="connsiteY0" fmla="*/ 50376 h 251881"/>
              <a:gd name="connsiteX1" fmla="*/ 100959 w 201917"/>
              <a:gd name="connsiteY1" fmla="*/ 50376 h 251881"/>
              <a:gd name="connsiteX2" fmla="*/ 100959 w 201917"/>
              <a:gd name="connsiteY2" fmla="*/ 0 h 251881"/>
              <a:gd name="connsiteX3" fmla="*/ 201917 w 201917"/>
              <a:gd name="connsiteY3" fmla="*/ 125941 h 251881"/>
              <a:gd name="connsiteX4" fmla="*/ 100959 w 201917"/>
              <a:gd name="connsiteY4" fmla="*/ 251881 h 251881"/>
              <a:gd name="connsiteX5" fmla="*/ 100959 w 201917"/>
              <a:gd name="connsiteY5" fmla="*/ 201505 h 251881"/>
              <a:gd name="connsiteX6" fmla="*/ 0 w 201917"/>
              <a:gd name="connsiteY6" fmla="*/ 201505 h 251881"/>
              <a:gd name="connsiteX7" fmla="*/ 0 w 201917"/>
              <a:gd name="connsiteY7" fmla="*/ 50376 h 25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1917" h="251881">
                <a:moveTo>
                  <a:pt x="0" y="50376"/>
                </a:moveTo>
                <a:lnTo>
                  <a:pt x="100959" y="50376"/>
                </a:lnTo>
                <a:lnTo>
                  <a:pt x="100959" y="0"/>
                </a:lnTo>
                <a:lnTo>
                  <a:pt x="201917" y="125941"/>
                </a:lnTo>
                <a:lnTo>
                  <a:pt x="100959" y="251881"/>
                </a:lnTo>
                <a:lnTo>
                  <a:pt x="100959" y="201505"/>
                </a:lnTo>
                <a:lnTo>
                  <a:pt x="0" y="201505"/>
                </a:lnTo>
                <a:lnTo>
                  <a:pt x="0" y="50376"/>
                </a:lnTo>
                <a:close/>
              </a:path>
            </a:pathLst>
          </a:custGeom>
          <a:solidFill>
            <a:srgbClr val="E7800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0376" rIns="60575" bIns="50376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s-PE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2718660" y="3344895"/>
            <a:ext cx="1440000" cy="1048256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orma libre 13"/>
          <p:cNvSpPr/>
          <p:nvPr/>
        </p:nvSpPr>
        <p:spPr>
          <a:xfrm>
            <a:off x="2718038" y="4403708"/>
            <a:ext cx="1440622" cy="1108090"/>
          </a:xfrm>
          <a:custGeom>
            <a:avLst/>
            <a:gdLst>
              <a:gd name="connsiteX0" fmla="*/ 0 w 1048256"/>
              <a:gd name="connsiteY0" fmla="*/ 104826 h 1048256"/>
              <a:gd name="connsiteX1" fmla="*/ 104826 w 1048256"/>
              <a:gd name="connsiteY1" fmla="*/ 0 h 1048256"/>
              <a:gd name="connsiteX2" fmla="*/ 943430 w 1048256"/>
              <a:gd name="connsiteY2" fmla="*/ 0 h 1048256"/>
              <a:gd name="connsiteX3" fmla="*/ 1048256 w 1048256"/>
              <a:gd name="connsiteY3" fmla="*/ 104826 h 1048256"/>
              <a:gd name="connsiteX4" fmla="*/ 1048256 w 1048256"/>
              <a:gd name="connsiteY4" fmla="*/ 943430 h 1048256"/>
              <a:gd name="connsiteX5" fmla="*/ 943430 w 1048256"/>
              <a:gd name="connsiteY5" fmla="*/ 1048256 h 1048256"/>
              <a:gd name="connsiteX6" fmla="*/ 104826 w 1048256"/>
              <a:gd name="connsiteY6" fmla="*/ 1048256 h 1048256"/>
              <a:gd name="connsiteX7" fmla="*/ 0 w 1048256"/>
              <a:gd name="connsiteY7" fmla="*/ 943430 h 1048256"/>
              <a:gd name="connsiteX8" fmla="*/ 0 w 1048256"/>
              <a:gd name="connsiteY8" fmla="*/ 104826 h 104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8256" h="1048256">
                <a:moveTo>
                  <a:pt x="0" y="104826"/>
                </a:moveTo>
                <a:cubicBezTo>
                  <a:pt x="0" y="46932"/>
                  <a:pt x="46932" y="0"/>
                  <a:pt x="104826" y="0"/>
                </a:cubicBezTo>
                <a:lnTo>
                  <a:pt x="943430" y="0"/>
                </a:lnTo>
                <a:cubicBezTo>
                  <a:pt x="1001324" y="0"/>
                  <a:pt x="1048256" y="46932"/>
                  <a:pt x="1048256" y="104826"/>
                </a:cubicBezTo>
                <a:lnTo>
                  <a:pt x="1048256" y="943430"/>
                </a:lnTo>
                <a:cubicBezTo>
                  <a:pt x="1048256" y="1001324"/>
                  <a:pt x="1001324" y="1048256"/>
                  <a:pt x="943430" y="1048256"/>
                </a:cubicBezTo>
                <a:lnTo>
                  <a:pt x="104826" y="1048256"/>
                </a:lnTo>
                <a:cubicBezTo>
                  <a:pt x="46932" y="1048256"/>
                  <a:pt x="0" y="1001324"/>
                  <a:pt x="0" y="943430"/>
                </a:cubicBezTo>
                <a:lnTo>
                  <a:pt x="0" y="104826"/>
                </a:lnTo>
                <a:close/>
              </a:path>
            </a:pathLst>
          </a:custGeom>
          <a:solidFill>
            <a:srgbClr val="00659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092" tIns="103092" rIns="103092" bIns="103092" numCol="1" spcCol="1270" anchor="t" anchorCtr="0">
            <a:noAutofit/>
          </a:bodyPr>
          <a:lstStyle/>
          <a:p>
            <a:pPr marL="171450" marR="0" lvl="0" indent="-171450" algn="l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De 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las Entidades Técnico Científicas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  <a:p>
            <a:pPr marL="171450" marR="0" lvl="0" indent="-171450" algn="l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De los GGRR y GGLL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5" name="Forma libre 14"/>
          <p:cNvSpPr/>
          <p:nvPr/>
        </p:nvSpPr>
        <p:spPr>
          <a:xfrm>
            <a:off x="4346154" y="3965308"/>
            <a:ext cx="201917" cy="251881"/>
          </a:xfrm>
          <a:custGeom>
            <a:avLst/>
            <a:gdLst>
              <a:gd name="connsiteX0" fmla="*/ 0 w 201917"/>
              <a:gd name="connsiteY0" fmla="*/ 50376 h 251881"/>
              <a:gd name="connsiteX1" fmla="*/ 100959 w 201917"/>
              <a:gd name="connsiteY1" fmla="*/ 50376 h 251881"/>
              <a:gd name="connsiteX2" fmla="*/ 100959 w 201917"/>
              <a:gd name="connsiteY2" fmla="*/ 0 h 251881"/>
              <a:gd name="connsiteX3" fmla="*/ 201917 w 201917"/>
              <a:gd name="connsiteY3" fmla="*/ 125941 h 251881"/>
              <a:gd name="connsiteX4" fmla="*/ 100959 w 201917"/>
              <a:gd name="connsiteY4" fmla="*/ 251881 h 251881"/>
              <a:gd name="connsiteX5" fmla="*/ 100959 w 201917"/>
              <a:gd name="connsiteY5" fmla="*/ 201505 h 251881"/>
              <a:gd name="connsiteX6" fmla="*/ 0 w 201917"/>
              <a:gd name="connsiteY6" fmla="*/ 201505 h 251881"/>
              <a:gd name="connsiteX7" fmla="*/ 0 w 201917"/>
              <a:gd name="connsiteY7" fmla="*/ 50376 h 25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1917" h="251881">
                <a:moveTo>
                  <a:pt x="0" y="50376"/>
                </a:moveTo>
                <a:lnTo>
                  <a:pt x="100959" y="50376"/>
                </a:lnTo>
                <a:lnTo>
                  <a:pt x="100959" y="0"/>
                </a:lnTo>
                <a:lnTo>
                  <a:pt x="201917" y="125941"/>
                </a:lnTo>
                <a:lnTo>
                  <a:pt x="100959" y="251881"/>
                </a:lnTo>
                <a:lnTo>
                  <a:pt x="100959" y="201505"/>
                </a:lnTo>
                <a:lnTo>
                  <a:pt x="0" y="201505"/>
                </a:lnTo>
                <a:lnTo>
                  <a:pt x="0" y="50376"/>
                </a:lnTo>
                <a:close/>
              </a:path>
            </a:pathLst>
          </a:custGeom>
          <a:solidFill>
            <a:srgbClr val="E7800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0376" rIns="60575" bIns="50376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s-PE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4735165" y="3344895"/>
            <a:ext cx="1440000" cy="1048256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orma libre 16"/>
          <p:cNvSpPr/>
          <p:nvPr/>
        </p:nvSpPr>
        <p:spPr>
          <a:xfrm>
            <a:off x="4688591" y="4393150"/>
            <a:ext cx="1486574" cy="1118647"/>
          </a:xfrm>
          <a:custGeom>
            <a:avLst/>
            <a:gdLst>
              <a:gd name="connsiteX0" fmla="*/ 0 w 1048256"/>
              <a:gd name="connsiteY0" fmla="*/ 104826 h 1048256"/>
              <a:gd name="connsiteX1" fmla="*/ 104826 w 1048256"/>
              <a:gd name="connsiteY1" fmla="*/ 0 h 1048256"/>
              <a:gd name="connsiteX2" fmla="*/ 943430 w 1048256"/>
              <a:gd name="connsiteY2" fmla="*/ 0 h 1048256"/>
              <a:gd name="connsiteX3" fmla="*/ 1048256 w 1048256"/>
              <a:gd name="connsiteY3" fmla="*/ 104826 h 1048256"/>
              <a:gd name="connsiteX4" fmla="*/ 1048256 w 1048256"/>
              <a:gd name="connsiteY4" fmla="*/ 943430 h 1048256"/>
              <a:gd name="connsiteX5" fmla="*/ 943430 w 1048256"/>
              <a:gd name="connsiteY5" fmla="*/ 1048256 h 1048256"/>
              <a:gd name="connsiteX6" fmla="*/ 104826 w 1048256"/>
              <a:gd name="connsiteY6" fmla="*/ 1048256 h 1048256"/>
              <a:gd name="connsiteX7" fmla="*/ 0 w 1048256"/>
              <a:gd name="connsiteY7" fmla="*/ 943430 h 1048256"/>
              <a:gd name="connsiteX8" fmla="*/ 0 w 1048256"/>
              <a:gd name="connsiteY8" fmla="*/ 104826 h 104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8256" h="1048256">
                <a:moveTo>
                  <a:pt x="0" y="104826"/>
                </a:moveTo>
                <a:cubicBezTo>
                  <a:pt x="0" y="46932"/>
                  <a:pt x="46932" y="0"/>
                  <a:pt x="104826" y="0"/>
                </a:cubicBezTo>
                <a:lnTo>
                  <a:pt x="943430" y="0"/>
                </a:lnTo>
                <a:cubicBezTo>
                  <a:pt x="1001324" y="0"/>
                  <a:pt x="1048256" y="46932"/>
                  <a:pt x="1048256" y="104826"/>
                </a:cubicBezTo>
                <a:lnTo>
                  <a:pt x="1048256" y="943430"/>
                </a:lnTo>
                <a:cubicBezTo>
                  <a:pt x="1048256" y="1001324"/>
                  <a:pt x="1001324" y="1048256"/>
                  <a:pt x="943430" y="1048256"/>
                </a:cubicBezTo>
                <a:lnTo>
                  <a:pt x="104826" y="1048256"/>
                </a:lnTo>
                <a:cubicBezTo>
                  <a:pt x="46932" y="1048256"/>
                  <a:pt x="0" y="1001324"/>
                  <a:pt x="0" y="943430"/>
                </a:cubicBezTo>
                <a:lnTo>
                  <a:pt x="0" y="104826"/>
                </a:lnTo>
                <a:close/>
              </a:path>
            </a:pathLst>
          </a:custGeom>
          <a:solidFill>
            <a:srgbClr val="00659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092" tIns="103092" rIns="103092" bIns="103092" numCol="1" spcCol="1270" anchor="t" anchorCtr="0">
            <a:noAutofit/>
          </a:bodyPr>
          <a:lstStyle/>
          <a:p>
            <a:pPr marL="171450" marR="0" lvl="0" indent="-171450" algn="l" defTabSz="84455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Difundir claramente mensajes de alerta/alarma</a:t>
            </a:r>
          </a:p>
          <a:p>
            <a:pPr marL="171450" marR="0" lvl="0" indent="-171450" algn="l" defTabSz="84455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Múltiples canales de difusión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8" name="Forma libre 17"/>
          <p:cNvSpPr/>
          <p:nvPr/>
        </p:nvSpPr>
        <p:spPr>
          <a:xfrm>
            <a:off x="6346784" y="3971445"/>
            <a:ext cx="201917" cy="251881"/>
          </a:xfrm>
          <a:custGeom>
            <a:avLst/>
            <a:gdLst>
              <a:gd name="connsiteX0" fmla="*/ 0 w 201917"/>
              <a:gd name="connsiteY0" fmla="*/ 50376 h 251881"/>
              <a:gd name="connsiteX1" fmla="*/ 100959 w 201917"/>
              <a:gd name="connsiteY1" fmla="*/ 50376 h 251881"/>
              <a:gd name="connsiteX2" fmla="*/ 100959 w 201917"/>
              <a:gd name="connsiteY2" fmla="*/ 0 h 251881"/>
              <a:gd name="connsiteX3" fmla="*/ 201917 w 201917"/>
              <a:gd name="connsiteY3" fmla="*/ 125941 h 251881"/>
              <a:gd name="connsiteX4" fmla="*/ 100959 w 201917"/>
              <a:gd name="connsiteY4" fmla="*/ 251881 h 251881"/>
              <a:gd name="connsiteX5" fmla="*/ 100959 w 201917"/>
              <a:gd name="connsiteY5" fmla="*/ 201505 h 251881"/>
              <a:gd name="connsiteX6" fmla="*/ 0 w 201917"/>
              <a:gd name="connsiteY6" fmla="*/ 201505 h 251881"/>
              <a:gd name="connsiteX7" fmla="*/ 0 w 201917"/>
              <a:gd name="connsiteY7" fmla="*/ 50376 h 25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1917" h="251881">
                <a:moveTo>
                  <a:pt x="0" y="50376"/>
                </a:moveTo>
                <a:lnTo>
                  <a:pt x="100959" y="50376"/>
                </a:lnTo>
                <a:lnTo>
                  <a:pt x="100959" y="0"/>
                </a:lnTo>
                <a:lnTo>
                  <a:pt x="201917" y="125941"/>
                </a:lnTo>
                <a:lnTo>
                  <a:pt x="100959" y="251881"/>
                </a:lnTo>
                <a:lnTo>
                  <a:pt x="100959" y="201505"/>
                </a:lnTo>
                <a:lnTo>
                  <a:pt x="0" y="201505"/>
                </a:lnTo>
                <a:lnTo>
                  <a:pt x="0" y="50376"/>
                </a:lnTo>
                <a:close/>
              </a:path>
            </a:pathLst>
          </a:custGeom>
          <a:solidFill>
            <a:srgbClr val="E7800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0376" rIns="60575" bIns="50376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s-PE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6720320" y="3344895"/>
            <a:ext cx="1440000" cy="1048256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orma libre 19"/>
          <p:cNvSpPr/>
          <p:nvPr/>
        </p:nvSpPr>
        <p:spPr>
          <a:xfrm>
            <a:off x="6720320" y="4403707"/>
            <a:ext cx="1440000" cy="1108089"/>
          </a:xfrm>
          <a:custGeom>
            <a:avLst/>
            <a:gdLst>
              <a:gd name="connsiteX0" fmla="*/ 0 w 1048256"/>
              <a:gd name="connsiteY0" fmla="*/ 104826 h 1048256"/>
              <a:gd name="connsiteX1" fmla="*/ 104826 w 1048256"/>
              <a:gd name="connsiteY1" fmla="*/ 0 h 1048256"/>
              <a:gd name="connsiteX2" fmla="*/ 943430 w 1048256"/>
              <a:gd name="connsiteY2" fmla="*/ 0 h 1048256"/>
              <a:gd name="connsiteX3" fmla="*/ 1048256 w 1048256"/>
              <a:gd name="connsiteY3" fmla="*/ 104826 h 1048256"/>
              <a:gd name="connsiteX4" fmla="*/ 1048256 w 1048256"/>
              <a:gd name="connsiteY4" fmla="*/ 943430 h 1048256"/>
              <a:gd name="connsiteX5" fmla="*/ 943430 w 1048256"/>
              <a:gd name="connsiteY5" fmla="*/ 1048256 h 1048256"/>
              <a:gd name="connsiteX6" fmla="*/ 104826 w 1048256"/>
              <a:gd name="connsiteY6" fmla="*/ 1048256 h 1048256"/>
              <a:gd name="connsiteX7" fmla="*/ 0 w 1048256"/>
              <a:gd name="connsiteY7" fmla="*/ 943430 h 1048256"/>
              <a:gd name="connsiteX8" fmla="*/ 0 w 1048256"/>
              <a:gd name="connsiteY8" fmla="*/ 104826 h 104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8256" h="1048256">
                <a:moveTo>
                  <a:pt x="0" y="104826"/>
                </a:moveTo>
                <a:cubicBezTo>
                  <a:pt x="0" y="46932"/>
                  <a:pt x="46932" y="0"/>
                  <a:pt x="104826" y="0"/>
                </a:cubicBezTo>
                <a:lnTo>
                  <a:pt x="943430" y="0"/>
                </a:lnTo>
                <a:cubicBezTo>
                  <a:pt x="1001324" y="0"/>
                  <a:pt x="1048256" y="46932"/>
                  <a:pt x="1048256" y="104826"/>
                </a:cubicBezTo>
                <a:lnTo>
                  <a:pt x="1048256" y="943430"/>
                </a:lnTo>
                <a:cubicBezTo>
                  <a:pt x="1048256" y="1001324"/>
                  <a:pt x="1001324" y="1048256"/>
                  <a:pt x="943430" y="1048256"/>
                </a:cubicBezTo>
                <a:lnTo>
                  <a:pt x="104826" y="1048256"/>
                </a:lnTo>
                <a:cubicBezTo>
                  <a:pt x="46932" y="1048256"/>
                  <a:pt x="0" y="1001324"/>
                  <a:pt x="0" y="943430"/>
                </a:cubicBezTo>
                <a:lnTo>
                  <a:pt x="0" y="104826"/>
                </a:lnTo>
                <a:close/>
              </a:path>
            </a:pathLst>
          </a:custGeom>
          <a:solidFill>
            <a:srgbClr val="00659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092" tIns="103092" rIns="103092" bIns="103092" numCol="1" spcCol="1270" anchor="t" anchorCtr="0">
            <a:noAutofit/>
          </a:bodyPr>
          <a:lstStyle/>
          <a:p>
            <a:pPr marL="171450" marR="0" lvl="0" indent="-171450" algn="l" defTabSz="84455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Planes de Contingencia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  <a:p>
            <a:pPr marL="171450" marR="0" lvl="0" indent="-171450" algn="l" defTabSz="84455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Simulacros, talleres</a:t>
            </a:r>
          </a:p>
          <a:p>
            <a:pPr marL="171450" marR="0" lvl="0" indent="-171450" algn="l" defTabSz="84455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Población organizada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571451" y="2958835"/>
            <a:ext cx="1699361" cy="646331"/>
          </a:xfrm>
          <a:prstGeom prst="rect">
            <a:avLst/>
          </a:prstGeom>
          <a:solidFill>
            <a:srgbClr val="E78000">
              <a:alpha val="7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Meiryo UI" panose="020B0604030504040204" pitchFamily="34" charset="-128"/>
                <a:cs typeface="+mn-cs"/>
              </a:rPr>
              <a:t>Conocimiento </a:t>
            </a:r>
            <a:r>
              <a:rPr kumimoji="0" lang="es-PE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Meiryo UI" panose="020B0604030504040204" pitchFamily="34" charset="-128"/>
                <a:cs typeface="+mn-cs"/>
              </a:rPr>
              <a:t>de los Riesgos</a:t>
            </a:r>
            <a:endParaRPr kumimoji="0" lang="es-PE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2589907" y="2934102"/>
            <a:ext cx="1699361" cy="646331"/>
          </a:xfrm>
          <a:prstGeom prst="rect">
            <a:avLst/>
          </a:prstGeom>
          <a:solidFill>
            <a:srgbClr val="E78000">
              <a:alpha val="7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Meiryo UI" panose="020B0604030504040204" pitchFamily="34" charset="-128"/>
                <a:cs typeface="+mn-cs"/>
              </a:rPr>
              <a:t>Seguimiento y Alerta</a:t>
            </a:r>
            <a:endParaRPr kumimoji="0" lang="es-PE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4605484" y="2934102"/>
            <a:ext cx="1699361" cy="646331"/>
          </a:xfrm>
          <a:prstGeom prst="rect">
            <a:avLst/>
          </a:prstGeom>
          <a:solidFill>
            <a:srgbClr val="E78000">
              <a:alpha val="7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Meiryo UI" panose="020B0604030504040204" pitchFamily="34" charset="-128"/>
                <a:cs typeface="+mn-cs"/>
              </a:rPr>
              <a:t>Difusión y comunicación</a:t>
            </a:r>
            <a:endParaRPr kumimoji="0" lang="es-PE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6590639" y="2952898"/>
            <a:ext cx="1699361" cy="646331"/>
          </a:xfrm>
          <a:prstGeom prst="rect">
            <a:avLst/>
          </a:prstGeom>
          <a:solidFill>
            <a:srgbClr val="E78000">
              <a:alpha val="7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Meiryo UI" panose="020B0604030504040204" pitchFamily="34" charset="-128"/>
                <a:cs typeface="+mn-cs"/>
              </a:rPr>
              <a:t>Capacidad de Respuesta</a:t>
            </a:r>
            <a:endParaRPr kumimoji="0" lang="es-PE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08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79558" y="5911516"/>
            <a:ext cx="3136231" cy="771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44665" y="678604"/>
            <a:ext cx="6260804" cy="6107645"/>
          </a:xfrm>
          <a:prstGeom prst="ellipse">
            <a:avLst/>
          </a:prstGeom>
          <a:solidFill>
            <a:srgbClr val="3366FF">
              <a:alpha val="2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ángulo 19"/>
          <p:cNvSpPr/>
          <p:nvPr/>
        </p:nvSpPr>
        <p:spPr>
          <a:xfrm>
            <a:off x="251520" y="212957"/>
            <a:ext cx="8767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SISTEMAS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ALERTA </a:t>
            </a:r>
            <a:r>
              <a:rPr kumimoji="0" lang="es-MX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TEMPRANA  MULTIPELIGROS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56369" y="2429375"/>
            <a:ext cx="2651618" cy="2606104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1594685" y="781795"/>
          <a:ext cx="5974985" cy="590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ectangle 13"/>
          <p:cNvSpPr/>
          <p:nvPr/>
        </p:nvSpPr>
        <p:spPr>
          <a:xfrm>
            <a:off x="5542547" y="5575063"/>
            <a:ext cx="3476854" cy="1107996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CARACTERÍSTICAS: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 POR CADA TIPO DE PELIGRO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 NACIONALES, REGIONALES, LOCALES Y COMUNITARIOS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CONSTITUYEN APORTE PARA UN SAT MULTIPELIGRO</a:t>
            </a:r>
          </a:p>
        </p:txBody>
      </p:sp>
      <p:pic>
        <p:nvPicPr>
          <p:cNvPr id="6146" name="Picture 2" descr="Resultado de imagen para sat volcanes ubina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467" y="4305170"/>
            <a:ext cx="973745" cy="73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n para inundaciones piura peru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"/>
          <a:stretch/>
        </p:blipFill>
        <p:spPr bwMode="auto">
          <a:xfrm>
            <a:off x="2128999" y="2149642"/>
            <a:ext cx="1095092" cy="67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n para tsunami peru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r="25476" b="2647"/>
          <a:stretch/>
        </p:blipFill>
        <p:spPr bwMode="auto">
          <a:xfrm>
            <a:off x="4118625" y="926479"/>
            <a:ext cx="906749" cy="80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sultado de imagen para huayco chos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861" y="2149642"/>
            <a:ext cx="1182430" cy="73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usco: Grietas en la tierra alcanzan los 100 metros y no serÃ­an fallas geolÃ³gica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987" y="4475128"/>
            <a:ext cx="1207277" cy="66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Resultado de imagen para HELADAS PERU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067" y="5315212"/>
            <a:ext cx="968834" cy="72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49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a 10"/>
          <p:cNvGraphicFramePr/>
          <p:nvPr>
            <p:extLst/>
          </p:nvPr>
        </p:nvGraphicFramePr>
        <p:xfrm>
          <a:off x="846501" y="1083818"/>
          <a:ext cx="7333066" cy="4745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lecha curvada hacia la izquierda 3"/>
          <p:cNvSpPr/>
          <p:nvPr/>
        </p:nvSpPr>
        <p:spPr>
          <a:xfrm rot="13509588">
            <a:off x="2773664" y="871176"/>
            <a:ext cx="608403" cy="2135997"/>
          </a:xfrm>
          <a:prstGeom prst="curvedLeftArrow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2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echa curvada hacia la izquierda 4"/>
          <p:cNvSpPr/>
          <p:nvPr/>
        </p:nvSpPr>
        <p:spPr>
          <a:xfrm rot="18992250">
            <a:off x="5700584" y="912527"/>
            <a:ext cx="608403" cy="2135997"/>
          </a:xfrm>
          <a:prstGeom prst="curvedLeftArrow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2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lecha curvada hacia la izquierda 5"/>
          <p:cNvSpPr/>
          <p:nvPr/>
        </p:nvSpPr>
        <p:spPr>
          <a:xfrm rot="2834302">
            <a:off x="5732261" y="3855987"/>
            <a:ext cx="608403" cy="2135997"/>
          </a:xfrm>
          <a:prstGeom prst="curvedLeftArrow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2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lecha curvada hacia la izquierda 6"/>
          <p:cNvSpPr/>
          <p:nvPr/>
        </p:nvSpPr>
        <p:spPr>
          <a:xfrm rot="8270028">
            <a:off x="2769268" y="3855986"/>
            <a:ext cx="608403" cy="2135997"/>
          </a:xfrm>
          <a:prstGeom prst="curvedLeftArrow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2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4186" y="1980526"/>
            <a:ext cx="493330" cy="871036"/>
          </a:xfrm>
          <a:prstGeom prst="rect">
            <a:avLst/>
          </a:prstGeom>
        </p:spPr>
      </p:pic>
      <p:pic>
        <p:nvPicPr>
          <p:cNvPr id="15" name="Picture 3" descr="Screen shot 2018-02-25 at 20.41.54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3338" y="3787831"/>
            <a:ext cx="715179" cy="77191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8604" y="2979429"/>
            <a:ext cx="846028" cy="588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1" name="Conector recto de flecha 20"/>
          <p:cNvCxnSpPr/>
          <p:nvPr/>
        </p:nvCxnSpPr>
        <p:spPr>
          <a:xfrm flipV="1">
            <a:off x="7252818" y="2587393"/>
            <a:ext cx="415308" cy="396439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>
            <a:endCxn id="16" idx="1"/>
          </p:cNvCxnSpPr>
          <p:nvPr/>
        </p:nvCxnSpPr>
        <p:spPr>
          <a:xfrm flipV="1">
            <a:off x="7354639" y="3273730"/>
            <a:ext cx="533965" cy="56309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>
            <a:off x="7311840" y="3763007"/>
            <a:ext cx="498722" cy="273054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>
            <a:off x="7136765" y="3975529"/>
            <a:ext cx="450733" cy="485086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Resultado de imagen para redes sociale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498" y="4635292"/>
            <a:ext cx="1222733" cy="68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/>
          <p:cNvSpPr txBox="1"/>
          <p:nvPr/>
        </p:nvSpPr>
        <p:spPr>
          <a:xfrm>
            <a:off x="8176991" y="2713800"/>
            <a:ext cx="378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TV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7529637" y="1800338"/>
            <a:ext cx="822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Teléfono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7899482" y="3554555"/>
            <a:ext cx="722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Sirenas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7529637" y="4471772"/>
            <a:ext cx="1254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Redes sociales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Resultado de imagen para SISMOMETRO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89" y="389447"/>
            <a:ext cx="478779" cy="59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ESTACION gps CORTICA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588" y="415808"/>
            <a:ext cx="567379" cy="42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ESTACION METEOROLOGIC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839" y="317344"/>
            <a:ext cx="377159" cy="49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para MAREOGRAFOS PERU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09" y="488516"/>
            <a:ext cx="718119" cy="53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ultado de imagen para BOYAS DAR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729" y="711594"/>
            <a:ext cx="874575" cy="58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sultado de imagen para PLUVIÃMETRO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451" y="645359"/>
            <a:ext cx="317518" cy="56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uadroTexto 40"/>
          <p:cNvSpPr txBox="1"/>
          <p:nvPr/>
        </p:nvSpPr>
        <p:spPr>
          <a:xfrm>
            <a:off x="2915849" y="138982"/>
            <a:ext cx="11558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Sismómetros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3979799" y="154888"/>
            <a:ext cx="479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GPS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4427433" y="127836"/>
            <a:ext cx="1200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Estación </a:t>
            </a:r>
            <a:r>
              <a:rPr kumimoji="0" lang="es-MX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s-MX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</a:t>
            </a: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5170798" y="292871"/>
            <a:ext cx="113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Mareógrafos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CuadroTexto 44"/>
          <p:cNvSpPr txBox="1"/>
          <p:nvPr/>
        </p:nvSpPr>
        <p:spPr>
          <a:xfrm>
            <a:off x="6266873" y="478812"/>
            <a:ext cx="623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Boyas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2176288" y="421919"/>
            <a:ext cx="1175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Pluviómetros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7" name="Conector recto de flecha 46"/>
          <p:cNvCxnSpPr/>
          <p:nvPr/>
        </p:nvCxnSpPr>
        <p:spPr>
          <a:xfrm flipV="1">
            <a:off x="5006817" y="1161126"/>
            <a:ext cx="929240" cy="139264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/>
          <p:cNvCxnSpPr/>
          <p:nvPr/>
        </p:nvCxnSpPr>
        <p:spPr>
          <a:xfrm flipV="1">
            <a:off x="4787630" y="898103"/>
            <a:ext cx="490779" cy="250341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de flecha 50"/>
          <p:cNvCxnSpPr/>
          <p:nvPr/>
        </p:nvCxnSpPr>
        <p:spPr>
          <a:xfrm flipV="1">
            <a:off x="4553576" y="853897"/>
            <a:ext cx="183033" cy="212844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de flecha 52"/>
          <p:cNvCxnSpPr/>
          <p:nvPr/>
        </p:nvCxnSpPr>
        <p:spPr>
          <a:xfrm flipH="1" flipV="1">
            <a:off x="4123861" y="853897"/>
            <a:ext cx="156697" cy="26524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de flecha 54"/>
          <p:cNvCxnSpPr/>
          <p:nvPr/>
        </p:nvCxnSpPr>
        <p:spPr>
          <a:xfrm flipH="1" flipV="1">
            <a:off x="3757630" y="986298"/>
            <a:ext cx="356324" cy="221185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de flecha 56"/>
          <p:cNvCxnSpPr/>
          <p:nvPr/>
        </p:nvCxnSpPr>
        <p:spPr>
          <a:xfrm flipH="1" flipV="1">
            <a:off x="3286170" y="1118069"/>
            <a:ext cx="701113" cy="185859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uadroTexto 39"/>
          <p:cNvSpPr txBox="1"/>
          <p:nvPr/>
        </p:nvSpPr>
        <p:spPr>
          <a:xfrm>
            <a:off x="3892561" y="785726"/>
            <a:ext cx="130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Transmisión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CuadroTexto 59"/>
          <p:cNvSpPr txBox="1"/>
          <p:nvPr/>
        </p:nvSpPr>
        <p:spPr>
          <a:xfrm rot="5638308">
            <a:off x="6419262" y="3283061"/>
            <a:ext cx="130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Transmisión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CuadroTexto 60"/>
          <p:cNvSpPr txBox="1"/>
          <p:nvPr/>
        </p:nvSpPr>
        <p:spPr>
          <a:xfrm>
            <a:off x="4212499" y="5937334"/>
            <a:ext cx="130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Transmisión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505326" y="5820922"/>
            <a:ext cx="8050295" cy="86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2" name="Imagen 5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48633" y="5956363"/>
            <a:ext cx="462128" cy="662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5" name="CuadroTexto 64"/>
          <p:cNvSpPr txBox="1"/>
          <p:nvPr/>
        </p:nvSpPr>
        <p:spPr>
          <a:xfrm>
            <a:off x="3399046" y="6532844"/>
            <a:ext cx="5485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1,838 GL</a:t>
            </a:r>
            <a:endParaRPr kumimoji="0" lang="es-P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79457" y="6027216"/>
            <a:ext cx="468993" cy="669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7" name="CuadroTexto 66"/>
          <p:cNvSpPr txBox="1"/>
          <p:nvPr/>
        </p:nvSpPr>
        <p:spPr>
          <a:xfrm>
            <a:off x="3099467" y="5803800"/>
            <a:ext cx="1559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Planes de </a:t>
            </a:r>
            <a:r>
              <a:rPr kumimoji="0" lang="es-MX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Conting</a:t>
            </a: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42" name="Picture 18" descr="Resultado de imagen para simulacros peru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552" y="6115098"/>
            <a:ext cx="906493" cy="42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n relacionad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265" y="6376555"/>
            <a:ext cx="1019026" cy="32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CuadroTexto 71"/>
          <p:cNvSpPr txBox="1"/>
          <p:nvPr/>
        </p:nvSpPr>
        <p:spPr>
          <a:xfrm>
            <a:off x="4790748" y="5897461"/>
            <a:ext cx="1010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Evacuación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48" name="Picture 24" descr="Resultado de imagen para sensibilizacion tallers indeci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457" y="11949144"/>
            <a:ext cx="176930" cy="9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Resultado de imagen para sensibilizacion tallers indeci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131" y="5862351"/>
            <a:ext cx="752259" cy="53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Resultado de imagen para sensibilizacion tallers indeci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632" y="6246026"/>
            <a:ext cx="789518" cy="44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CuadroTexto 75"/>
          <p:cNvSpPr txBox="1"/>
          <p:nvPr/>
        </p:nvSpPr>
        <p:spPr>
          <a:xfrm>
            <a:off x="5879646" y="5629557"/>
            <a:ext cx="1274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Sensibilización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7" name="Conector recto de flecha 76"/>
          <p:cNvCxnSpPr/>
          <p:nvPr/>
        </p:nvCxnSpPr>
        <p:spPr>
          <a:xfrm>
            <a:off x="5044179" y="5618846"/>
            <a:ext cx="843395" cy="181682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cto de flecha 78"/>
          <p:cNvCxnSpPr/>
          <p:nvPr/>
        </p:nvCxnSpPr>
        <p:spPr>
          <a:xfrm>
            <a:off x="4781794" y="5770577"/>
            <a:ext cx="178985" cy="196986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de flecha 80"/>
          <p:cNvCxnSpPr/>
          <p:nvPr/>
        </p:nvCxnSpPr>
        <p:spPr>
          <a:xfrm flipH="1">
            <a:off x="3824532" y="5738980"/>
            <a:ext cx="310533" cy="17992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4" name="Picture 30" descr="Resultado de imagen para mapa comunitario taller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78" y="2522889"/>
            <a:ext cx="1206547" cy="3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Imagen relacionada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1" y="3172188"/>
            <a:ext cx="554727" cy="81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Imagen 6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70161" y="4332642"/>
            <a:ext cx="514826" cy="675600"/>
          </a:xfrm>
          <a:prstGeom prst="rect">
            <a:avLst/>
          </a:prstGeom>
        </p:spPr>
      </p:pic>
      <p:sp>
        <p:nvSpPr>
          <p:cNvPr id="87" name="CuadroTexto 86"/>
          <p:cNvSpPr txBox="1"/>
          <p:nvPr/>
        </p:nvSpPr>
        <p:spPr>
          <a:xfrm>
            <a:off x="145601" y="2290568"/>
            <a:ext cx="1330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Mapa de riesgo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CuadroTexto 87"/>
          <p:cNvSpPr txBox="1"/>
          <p:nvPr/>
        </p:nvSpPr>
        <p:spPr>
          <a:xfrm>
            <a:off x="88327" y="3014408"/>
            <a:ext cx="1399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Mapa de peligro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CuadroTexto 88"/>
          <p:cNvSpPr txBox="1"/>
          <p:nvPr/>
        </p:nvSpPr>
        <p:spPr>
          <a:xfrm>
            <a:off x="97151" y="4067588"/>
            <a:ext cx="1250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Mapa de </a:t>
            </a:r>
            <a:r>
              <a:rPr kumimoji="0" lang="es-MX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vuln</a:t>
            </a: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0" name="Conector recto de flecha 89"/>
          <p:cNvCxnSpPr/>
          <p:nvPr/>
        </p:nvCxnSpPr>
        <p:spPr>
          <a:xfrm flipH="1" flipV="1">
            <a:off x="1593854" y="2838063"/>
            <a:ext cx="715509" cy="16469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cto de flecha 91"/>
          <p:cNvCxnSpPr/>
          <p:nvPr/>
        </p:nvCxnSpPr>
        <p:spPr>
          <a:xfrm flipH="1">
            <a:off x="1347814" y="3487990"/>
            <a:ext cx="840580" cy="5987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cto de flecha 93"/>
          <p:cNvCxnSpPr/>
          <p:nvPr/>
        </p:nvCxnSpPr>
        <p:spPr>
          <a:xfrm flipH="1">
            <a:off x="1558608" y="3861477"/>
            <a:ext cx="715510" cy="35659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uadroTexto 95"/>
          <p:cNvSpPr txBox="1"/>
          <p:nvPr/>
        </p:nvSpPr>
        <p:spPr>
          <a:xfrm rot="5239670">
            <a:off x="1285857" y="3181019"/>
            <a:ext cx="130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Transmisión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9" name="Diagrama 68"/>
          <p:cNvGraphicFramePr/>
          <p:nvPr>
            <p:extLst/>
          </p:nvPr>
        </p:nvGraphicFramePr>
        <p:xfrm>
          <a:off x="324376" y="319575"/>
          <a:ext cx="1443728" cy="1619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</p:spTree>
    <p:extLst>
      <p:ext uri="{BB962C8B-B14F-4D97-AF65-F5344CB8AC3E}">
        <p14:creationId xmlns:p14="http://schemas.microsoft.com/office/powerpoint/2010/main" val="277660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1;p14"/>
          <p:cNvSpPr/>
          <p:nvPr/>
        </p:nvSpPr>
        <p:spPr>
          <a:xfrm>
            <a:off x="0" y="107068"/>
            <a:ext cx="9144000" cy="612600"/>
          </a:xfrm>
          <a:prstGeom prst="rect">
            <a:avLst/>
          </a:prstGeom>
          <a:solidFill>
            <a:srgbClr val="00659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JasmineUPC" panose="02020603050405020304" pitchFamily="18" charset="-34"/>
                <a:sym typeface="Calibri"/>
              </a:rPr>
              <a:t>RED NACIONAL DE ALERTA TEMPRANA – RNAT</a:t>
            </a:r>
            <a:endParaRPr kumimoji="0" lang="es-P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JasmineUPC" panose="02020603050405020304" pitchFamily="18" charset="-34"/>
              <a:sym typeface="Calibri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95249" y="942934"/>
            <a:ext cx="4840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JasmineUPC" panose="02020603050405020304" pitchFamily="18" charset="-34"/>
              </a:rPr>
              <a:t>RNAT</a:t>
            </a:r>
            <a:r>
              <a:rPr kumimoji="0" lang="es-P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es la organización articulada de los SAT  a nivel comunal, distrital, provincial, regional y nacional.</a:t>
            </a:r>
          </a:p>
        </p:txBody>
      </p:sp>
      <p:sp>
        <p:nvSpPr>
          <p:cNvPr id="33" name="Google Shape;271;p21"/>
          <p:cNvSpPr txBox="1"/>
          <p:nvPr/>
        </p:nvSpPr>
        <p:spPr>
          <a:xfrm>
            <a:off x="548257" y="2418512"/>
            <a:ext cx="4357758" cy="125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200" tIns="29200" rIns="29200" bIns="292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Debe contemplar: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78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Gobernabilidad y arreglos institucionales eficaces (coordinación y comunicación vertical y horizontal entre actores)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78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Enfoque de amenazas múltiples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78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Participación de comunidades locales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78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Consideración de la diversidad cultural</a:t>
            </a:r>
            <a:endParaRPr kumimoji="0" lang="es-P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43" name="Grupo 42"/>
          <p:cNvGrpSpPr/>
          <p:nvPr/>
        </p:nvGrpSpPr>
        <p:grpSpPr>
          <a:xfrm>
            <a:off x="4572000" y="1044023"/>
            <a:ext cx="4244593" cy="4141156"/>
            <a:chOff x="4572000" y="1143518"/>
            <a:chExt cx="4244593" cy="4141156"/>
          </a:xfrm>
        </p:grpSpPr>
        <p:sp>
          <p:nvSpPr>
            <p:cNvPr id="34" name="Google Shape;275;p21"/>
            <p:cNvSpPr/>
            <p:nvPr/>
          </p:nvSpPr>
          <p:spPr>
            <a:xfrm>
              <a:off x="4572000" y="1143518"/>
              <a:ext cx="4244593" cy="4141156"/>
            </a:xfrm>
            <a:prstGeom prst="triangle">
              <a:avLst>
                <a:gd name="adj" fmla="val 50000"/>
              </a:avLst>
            </a:prstGeom>
            <a:noFill/>
            <a:ln w="381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" name="Grupo 8"/>
            <p:cNvGrpSpPr/>
            <p:nvPr/>
          </p:nvGrpSpPr>
          <p:grpSpPr>
            <a:xfrm>
              <a:off x="4572000" y="1228404"/>
              <a:ext cx="4244593" cy="4056269"/>
              <a:chOff x="4572000" y="1228404"/>
              <a:chExt cx="4244593" cy="4056269"/>
            </a:xfrm>
          </p:grpSpPr>
          <p:sp>
            <p:nvSpPr>
              <p:cNvPr id="38" name="Forma libre 37"/>
              <p:cNvSpPr/>
              <p:nvPr/>
            </p:nvSpPr>
            <p:spPr>
              <a:xfrm>
                <a:off x="6163722" y="1228404"/>
                <a:ext cx="1061148" cy="1014067"/>
              </a:xfrm>
              <a:custGeom>
                <a:avLst/>
                <a:gdLst>
                  <a:gd name="connsiteX0" fmla="*/ 0 w 1061148"/>
                  <a:gd name="connsiteY0" fmla="*/ 1014067 h 1014067"/>
                  <a:gd name="connsiteX1" fmla="*/ 530570 w 1061148"/>
                  <a:gd name="connsiteY1" fmla="*/ 0 h 1014067"/>
                  <a:gd name="connsiteX2" fmla="*/ 530578 w 1061148"/>
                  <a:gd name="connsiteY2" fmla="*/ 0 h 1014067"/>
                  <a:gd name="connsiteX3" fmla="*/ 1061148 w 1061148"/>
                  <a:gd name="connsiteY3" fmla="*/ 1014067 h 1014067"/>
                  <a:gd name="connsiteX4" fmla="*/ 0 w 1061148"/>
                  <a:gd name="connsiteY4" fmla="*/ 1014067 h 1014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1148" h="1014067">
                    <a:moveTo>
                      <a:pt x="0" y="1014067"/>
                    </a:moveTo>
                    <a:lnTo>
                      <a:pt x="530570" y="0"/>
                    </a:lnTo>
                    <a:lnTo>
                      <a:pt x="530578" y="0"/>
                    </a:lnTo>
                    <a:lnTo>
                      <a:pt x="1061148" y="1014067"/>
                    </a:lnTo>
                    <a:lnTo>
                      <a:pt x="0" y="1014067"/>
                    </a:lnTo>
                    <a:close/>
                  </a:path>
                </a:pathLst>
              </a:custGeom>
              <a:blipFill rotWithShape="0">
                <a:blip r:embed="rId2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7470" tIns="77470" rIns="77470" bIns="77470" numCol="1" spcCol="1270" anchor="ctr" anchorCtr="0">
                <a:noAutofit/>
              </a:bodyPr>
              <a:lstStyle/>
              <a:p>
                <a:pPr marL="0" marR="0" lvl="0" indent="0" algn="ctr" defTabSz="27114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6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9" name="Forma libre 38"/>
              <p:cNvSpPr/>
              <p:nvPr/>
            </p:nvSpPr>
            <p:spPr>
              <a:xfrm>
                <a:off x="5633148" y="2242471"/>
                <a:ext cx="2122296" cy="1014067"/>
              </a:xfrm>
              <a:custGeom>
                <a:avLst/>
                <a:gdLst>
                  <a:gd name="connsiteX0" fmla="*/ 0 w 2122296"/>
                  <a:gd name="connsiteY0" fmla="*/ 1014067 h 1014067"/>
                  <a:gd name="connsiteX1" fmla="*/ 530570 w 2122296"/>
                  <a:gd name="connsiteY1" fmla="*/ 0 h 1014067"/>
                  <a:gd name="connsiteX2" fmla="*/ 1591726 w 2122296"/>
                  <a:gd name="connsiteY2" fmla="*/ 0 h 1014067"/>
                  <a:gd name="connsiteX3" fmla="*/ 2122296 w 2122296"/>
                  <a:gd name="connsiteY3" fmla="*/ 1014067 h 1014067"/>
                  <a:gd name="connsiteX4" fmla="*/ 0 w 2122296"/>
                  <a:gd name="connsiteY4" fmla="*/ 1014067 h 1014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2296" h="1014067">
                    <a:moveTo>
                      <a:pt x="0" y="1014067"/>
                    </a:moveTo>
                    <a:lnTo>
                      <a:pt x="530570" y="0"/>
                    </a:lnTo>
                    <a:lnTo>
                      <a:pt x="1591726" y="0"/>
                    </a:lnTo>
                    <a:lnTo>
                      <a:pt x="2122296" y="1014067"/>
                    </a:lnTo>
                    <a:lnTo>
                      <a:pt x="0" y="1014067"/>
                    </a:lnTo>
                    <a:close/>
                  </a:path>
                </a:pathLst>
              </a:custGeom>
              <a:blipFill rotWithShape="0">
                <a:blip r:embed="rId3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48872" tIns="77470" rIns="448872" bIns="77470" numCol="1" spcCol="1270" anchor="ctr" anchorCtr="0">
                <a:noAutofit/>
              </a:bodyPr>
              <a:lstStyle/>
              <a:p>
                <a:pPr marL="0" marR="0" lvl="0" indent="0" algn="ctr" defTabSz="27114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6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40" name="Forma libre 39"/>
              <p:cNvSpPr/>
              <p:nvPr/>
            </p:nvSpPr>
            <p:spPr>
              <a:xfrm>
                <a:off x="5102574" y="3256538"/>
                <a:ext cx="3183444" cy="1014067"/>
              </a:xfrm>
              <a:custGeom>
                <a:avLst/>
                <a:gdLst>
                  <a:gd name="connsiteX0" fmla="*/ 0 w 3183444"/>
                  <a:gd name="connsiteY0" fmla="*/ 1014067 h 1014067"/>
                  <a:gd name="connsiteX1" fmla="*/ 530570 w 3183444"/>
                  <a:gd name="connsiteY1" fmla="*/ 0 h 1014067"/>
                  <a:gd name="connsiteX2" fmla="*/ 2652874 w 3183444"/>
                  <a:gd name="connsiteY2" fmla="*/ 0 h 1014067"/>
                  <a:gd name="connsiteX3" fmla="*/ 3183444 w 3183444"/>
                  <a:gd name="connsiteY3" fmla="*/ 1014067 h 1014067"/>
                  <a:gd name="connsiteX4" fmla="*/ 0 w 3183444"/>
                  <a:gd name="connsiteY4" fmla="*/ 1014067 h 1014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3444" h="1014067">
                    <a:moveTo>
                      <a:pt x="0" y="1014067"/>
                    </a:moveTo>
                    <a:lnTo>
                      <a:pt x="530570" y="0"/>
                    </a:lnTo>
                    <a:lnTo>
                      <a:pt x="2652874" y="0"/>
                    </a:lnTo>
                    <a:lnTo>
                      <a:pt x="3183444" y="1014067"/>
                    </a:lnTo>
                    <a:lnTo>
                      <a:pt x="0" y="1014067"/>
                    </a:lnTo>
                    <a:close/>
                  </a:path>
                </a:pathLst>
              </a:custGeom>
              <a:blipFill rotWithShape="0">
                <a:blip r:embed="rId4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34572" tIns="77470" rIns="634573" bIns="77470" numCol="1" spcCol="1270" anchor="ctr" anchorCtr="0">
                <a:noAutofit/>
              </a:bodyPr>
              <a:lstStyle/>
              <a:p>
                <a:pPr marL="0" marR="0" lvl="0" indent="0" algn="ctr" defTabSz="27114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6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41" name="Forma libre 40"/>
              <p:cNvSpPr/>
              <p:nvPr/>
            </p:nvSpPr>
            <p:spPr>
              <a:xfrm>
                <a:off x="4572000" y="4270606"/>
                <a:ext cx="4244593" cy="1014067"/>
              </a:xfrm>
              <a:custGeom>
                <a:avLst/>
                <a:gdLst>
                  <a:gd name="connsiteX0" fmla="*/ 0 w 4244593"/>
                  <a:gd name="connsiteY0" fmla="*/ 1014067 h 1014067"/>
                  <a:gd name="connsiteX1" fmla="*/ 530570 w 4244593"/>
                  <a:gd name="connsiteY1" fmla="*/ 0 h 1014067"/>
                  <a:gd name="connsiteX2" fmla="*/ 3714023 w 4244593"/>
                  <a:gd name="connsiteY2" fmla="*/ 0 h 1014067"/>
                  <a:gd name="connsiteX3" fmla="*/ 4244593 w 4244593"/>
                  <a:gd name="connsiteY3" fmla="*/ 1014067 h 1014067"/>
                  <a:gd name="connsiteX4" fmla="*/ 0 w 4244593"/>
                  <a:gd name="connsiteY4" fmla="*/ 1014067 h 1014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4593" h="1014067">
                    <a:moveTo>
                      <a:pt x="0" y="1014067"/>
                    </a:moveTo>
                    <a:lnTo>
                      <a:pt x="530570" y="0"/>
                    </a:lnTo>
                    <a:lnTo>
                      <a:pt x="3714023" y="0"/>
                    </a:lnTo>
                    <a:lnTo>
                      <a:pt x="4244593" y="1014067"/>
                    </a:lnTo>
                    <a:lnTo>
                      <a:pt x="0" y="1014067"/>
                    </a:lnTo>
                    <a:close/>
                  </a:path>
                </a:pathLst>
              </a:custGeom>
              <a:blipFill rotWithShape="0">
                <a:blip r:embed="rId5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20273" tIns="77470" rIns="820275" bIns="77470" numCol="1" spcCol="1270" anchor="ctr" anchorCtr="0">
                <a:noAutofit/>
              </a:bodyPr>
              <a:lstStyle/>
              <a:p>
                <a:pPr marL="0" marR="0" lvl="0" indent="0" algn="ctr" defTabSz="27114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6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Rectángulo 4"/>
            <p:cNvSpPr/>
            <p:nvPr/>
          </p:nvSpPr>
          <p:spPr>
            <a:xfrm>
              <a:off x="6093618" y="4583077"/>
              <a:ext cx="1201355" cy="369332"/>
            </a:xfrm>
            <a:prstGeom prst="rect">
              <a:avLst/>
            </a:prstGeom>
            <a:solidFill>
              <a:srgbClr val="E78000">
                <a:alpha val="60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Comunal</a:t>
              </a:r>
              <a:endPara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  <p:sp>
          <p:nvSpPr>
            <p:cNvPr id="35" name="Rectángulo 34"/>
            <p:cNvSpPr/>
            <p:nvPr/>
          </p:nvSpPr>
          <p:spPr>
            <a:xfrm>
              <a:off x="6093618" y="3643035"/>
              <a:ext cx="1201355" cy="369332"/>
            </a:xfrm>
            <a:prstGeom prst="rect">
              <a:avLst/>
            </a:prstGeom>
            <a:solidFill>
              <a:srgbClr val="E78000">
                <a:alpha val="60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Local</a:t>
              </a:r>
              <a:endPara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  <p:sp>
          <p:nvSpPr>
            <p:cNvPr id="36" name="Rectángulo 35"/>
            <p:cNvSpPr/>
            <p:nvPr/>
          </p:nvSpPr>
          <p:spPr>
            <a:xfrm>
              <a:off x="6132283" y="2605231"/>
              <a:ext cx="1162690" cy="369332"/>
            </a:xfrm>
            <a:prstGeom prst="rect">
              <a:avLst/>
            </a:prstGeom>
            <a:solidFill>
              <a:srgbClr val="E78000">
                <a:alpha val="60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Regional</a:t>
              </a:r>
              <a:endPara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6132283" y="1526930"/>
              <a:ext cx="1162689" cy="369332"/>
            </a:xfrm>
            <a:prstGeom prst="rect">
              <a:avLst/>
            </a:prstGeom>
            <a:solidFill>
              <a:srgbClr val="E78000">
                <a:alpha val="60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Nacional</a:t>
              </a:r>
              <a:endPara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44" name="CuadroTexto 43"/>
          <p:cNvSpPr txBox="1"/>
          <p:nvPr/>
        </p:nvSpPr>
        <p:spPr>
          <a:xfrm>
            <a:off x="800049" y="4171110"/>
            <a:ext cx="3467152" cy="1323439"/>
          </a:xfrm>
          <a:prstGeom prst="rect">
            <a:avLst/>
          </a:prstGeom>
          <a:solidFill>
            <a:srgbClr val="E78000">
              <a:alpha val="1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La RNAT 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funciona </a:t>
            </a:r>
            <a:r>
              <a:rPr kumimoji="0" lang="es-P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 través de un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JasmineUPC" panose="02020603050405020304" pitchFamily="18" charset="-34"/>
              </a:rPr>
              <a:t>Comité Técnico de Coordinación</a:t>
            </a:r>
            <a:r>
              <a:rPr kumimoji="0" lang="es-P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presidido por el INDECI.</a:t>
            </a:r>
          </a:p>
        </p:txBody>
      </p:sp>
    </p:spTree>
    <p:extLst>
      <p:ext uri="{BB962C8B-B14F-4D97-AF65-F5344CB8AC3E}">
        <p14:creationId xmlns:p14="http://schemas.microsoft.com/office/powerpoint/2010/main" val="256841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1;p14"/>
          <p:cNvSpPr/>
          <p:nvPr/>
        </p:nvSpPr>
        <p:spPr>
          <a:xfrm>
            <a:off x="0" y="188640"/>
            <a:ext cx="9144000" cy="612600"/>
          </a:xfrm>
          <a:prstGeom prst="rect">
            <a:avLst/>
          </a:prstGeom>
          <a:solidFill>
            <a:srgbClr val="00659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JasmineUPC" panose="02020603050405020304" pitchFamily="18" charset="-34"/>
                <a:sym typeface="Calibri"/>
              </a:rPr>
              <a:t> PARTICIPANTES EN EL COMITÉ DE LA RNAT</a:t>
            </a:r>
            <a:endParaRPr kumimoji="0" lang="es-PE" sz="2800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JasmineUPC" panose="02020603050405020304" pitchFamily="18" charset="-34"/>
              <a:sym typeface="Calibri"/>
            </a:endParaRPr>
          </a:p>
        </p:txBody>
      </p:sp>
      <p:pic>
        <p:nvPicPr>
          <p:cNvPr id="6169" name="Picture 2" descr="Resultado de imagen para senam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96" y="4718534"/>
            <a:ext cx="1661976" cy="75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5" name="Imagen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002" y="1222769"/>
            <a:ext cx="658813" cy="75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2" descr="Resultado de imagen para CONI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96" y="1196374"/>
            <a:ext cx="943322" cy="91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Resultado de imagen para SENAS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605" y="4214921"/>
            <a:ext cx="1584680" cy="59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Resultado de imagen para ine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4" y="4734959"/>
            <a:ext cx="927054" cy="55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3" name="Picture 8" descr="Resultado de imagen para an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06" y="2225889"/>
            <a:ext cx="1501247" cy="6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10" descr="Resultado de imagen para diges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161" y="2023374"/>
            <a:ext cx="1026934" cy="72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6" descr="Resultado de imagen para suned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860" y="2198849"/>
            <a:ext cx="1343232" cy="67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20" descr="Resultado de imagen para inicte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459" y="1342210"/>
            <a:ext cx="634821" cy="70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24" descr="Resultado de imagen para cismi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446" y="1249037"/>
            <a:ext cx="918651" cy="80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14" descr="Resultado de imagen para mtc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573" y="2136921"/>
            <a:ext cx="1379744" cy="6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Imagen 4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547" y="4187419"/>
            <a:ext cx="777984" cy="77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Imagen 4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1" b="22301"/>
          <a:stretch>
            <a:fillRect/>
          </a:stretch>
        </p:blipFill>
        <p:spPr bwMode="auto">
          <a:xfrm>
            <a:off x="6511555" y="4397725"/>
            <a:ext cx="1203325" cy="38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Imagen 4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1" t="26070" r="13101" b="23322"/>
          <a:stretch>
            <a:fillRect/>
          </a:stretch>
        </p:blipFill>
        <p:spPr bwMode="auto">
          <a:xfrm>
            <a:off x="7323879" y="3623414"/>
            <a:ext cx="1408749" cy="54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7" name="Imagen 5" descr="Resultado de imagen para imarpe 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3" b="13075"/>
          <a:stretch>
            <a:fillRect/>
          </a:stretch>
        </p:blipFill>
        <p:spPr bwMode="auto">
          <a:xfrm rot="10800000" flipH="1" flipV="1">
            <a:off x="2554814" y="2186791"/>
            <a:ext cx="973853" cy="97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Imagen 10" descr="Resultado de imagen para care 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086" y="3490035"/>
            <a:ext cx="514372" cy="64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Resultado de imagen para osinergmin 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23" y="3107326"/>
            <a:ext cx="1577692" cy="36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Imagen 16" descr="Resultado de imagen para cdc minsa 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573" y="1672032"/>
            <a:ext cx="2073275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Imagen 17" descr="Resultado de imagen para diaconia peru  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555" y="4936057"/>
            <a:ext cx="1089025" cy="3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Imagen 22" descr="Resultado de imagen para save the children peru  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767" y="2875024"/>
            <a:ext cx="1847252" cy="47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Imagen 23" descr="DRK-Logo rund RGB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557" y="3288944"/>
            <a:ext cx="758954" cy="75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0" descr="Resultado de imagen para DHN"/>
          <p:cNvPicPr/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57" b="95694" l="9220" r="936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7" r="5096" b="1920"/>
          <a:stretch/>
        </p:blipFill>
        <p:spPr bwMode="auto">
          <a:xfrm>
            <a:off x="3297600" y="1178113"/>
            <a:ext cx="544010" cy="898559"/>
          </a:xfrm>
          <a:prstGeom prst="rect">
            <a:avLst/>
          </a:prstGeom>
          <a:noFill/>
          <a:extLst>
            <a:ext uri="{909E8E84-426E-40dd-AFC4-6F175D3DCCD1}">
              <a14:hiddenFill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 descr="OEFA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23" y="3623414"/>
            <a:ext cx="1553900" cy="49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6" name="Picture 32" descr="Resultado de imagen para inaigem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318" y="1234824"/>
            <a:ext cx="913332" cy="81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8" name="Picture 34" descr="Resultado de imagen para IGP 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96" y="3055802"/>
            <a:ext cx="1081790" cy="78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0" name="Picture 36" descr="Resultado de imagen para IPEN 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076" y="3135838"/>
            <a:ext cx="1025858" cy="7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2" name="Picture 38" descr="Resultado de imagen para INGEMMET 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28" y="3962536"/>
            <a:ext cx="2237413" cy="69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Google Shape;375;p28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6112709" y="979219"/>
            <a:ext cx="1754139" cy="57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028384" y="4229584"/>
            <a:ext cx="660964" cy="115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CB1B12F-40C7-4DD0-8737-6649FF54F279}"/>
              </a:ext>
            </a:extLst>
          </p:cNvPr>
          <p:cNvSpPr/>
          <p:nvPr/>
        </p:nvSpPr>
        <p:spPr>
          <a:xfrm>
            <a:off x="749300" y="1692454"/>
            <a:ext cx="7410105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3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ELABORACIÓN DE BOLETINES INFORMATIVOS PARA LA TOMA DE DECISIONES DE LOS INTEGRANTES DEL SINAGERD</a:t>
            </a:r>
          </a:p>
        </p:txBody>
      </p:sp>
    </p:spTree>
    <p:extLst>
      <p:ext uri="{BB962C8B-B14F-4D97-AF65-F5344CB8AC3E}">
        <p14:creationId xmlns:p14="http://schemas.microsoft.com/office/powerpoint/2010/main" val="1642113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hape 165"/>
          <p:cNvGrpSpPr/>
          <p:nvPr/>
        </p:nvGrpSpPr>
        <p:grpSpPr>
          <a:xfrm>
            <a:off x="6477105" y="5176407"/>
            <a:ext cx="1836204" cy="421209"/>
            <a:chOff x="6156176" y="4873724"/>
            <a:chExt cx="2448272" cy="648072"/>
          </a:xfrm>
        </p:grpSpPr>
        <p:sp>
          <p:nvSpPr>
            <p:cNvPr id="7" name="Shape 166"/>
            <p:cNvSpPr/>
            <p:nvPr/>
          </p:nvSpPr>
          <p:spPr>
            <a:xfrm>
              <a:off x="6156176" y="4873724"/>
              <a:ext cx="2448272" cy="64807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" name="Shape 1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516216" y="5049889"/>
              <a:ext cx="1474689" cy="2957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Shape 165"/>
          <p:cNvGrpSpPr/>
          <p:nvPr/>
        </p:nvGrpSpPr>
        <p:grpSpPr>
          <a:xfrm>
            <a:off x="6591405" y="5236389"/>
            <a:ext cx="1836204" cy="421209"/>
            <a:chOff x="6156176" y="4873724"/>
            <a:chExt cx="2448272" cy="648072"/>
          </a:xfrm>
        </p:grpSpPr>
        <p:sp>
          <p:nvSpPr>
            <p:cNvPr id="11" name="Shape 166"/>
            <p:cNvSpPr/>
            <p:nvPr/>
          </p:nvSpPr>
          <p:spPr>
            <a:xfrm>
              <a:off x="6156176" y="4873724"/>
              <a:ext cx="2448272" cy="64807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Shape 1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516216" y="5049889"/>
              <a:ext cx="1474689" cy="29574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Shape 176"/>
          <p:cNvSpPr/>
          <p:nvPr/>
        </p:nvSpPr>
        <p:spPr>
          <a:xfrm>
            <a:off x="5113550" y="3938802"/>
            <a:ext cx="1671660" cy="192874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07" y="981810"/>
            <a:ext cx="3818782" cy="539951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675" y="981810"/>
            <a:ext cx="3757035" cy="5399518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250723" y="180180"/>
            <a:ext cx="8731045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SENAMHI emite avisos  sobre eventos meteorológicos </a:t>
            </a:r>
            <a:r>
              <a:rPr kumimoji="0" lang="es-ES" sz="16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severos y en </a:t>
            </a:r>
            <a:r>
              <a:rPr kumimoji="0" lang="es-ES" sz="1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función a </a:t>
            </a:r>
            <a:r>
              <a:rPr kumimoji="0" lang="es-ES" sz="16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estos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el </a:t>
            </a:r>
            <a:r>
              <a:rPr kumimoji="0" lang="es-ES" sz="1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INDECI determina los elementos expuestos </a:t>
            </a:r>
            <a:r>
              <a:rPr kumimoji="0" lang="es-ES" sz="16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en el área de influencia y </a:t>
            </a:r>
            <a:r>
              <a:rPr kumimoji="0" lang="es-ES" sz="1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recursos </a:t>
            </a:r>
            <a:r>
              <a:rPr kumimoji="0" lang="es-ES" sz="16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disponibles </a:t>
            </a:r>
            <a:r>
              <a:rPr kumimoji="0" lang="es-ES" sz="1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para la toma de decisiones.</a:t>
            </a:r>
          </a:p>
        </p:txBody>
      </p:sp>
    </p:spTree>
    <p:extLst>
      <p:ext uri="{BB962C8B-B14F-4D97-AF65-F5344CB8AC3E}">
        <p14:creationId xmlns:p14="http://schemas.microsoft.com/office/powerpoint/2010/main" val="660351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3CB1B12F-40C7-4DD0-8737-6649FF54F279}"/>
              </a:ext>
            </a:extLst>
          </p:cNvPr>
          <p:cNvSpPr/>
          <p:nvPr/>
        </p:nvSpPr>
        <p:spPr>
          <a:xfrm>
            <a:off x="1177391" y="2223825"/>
            <a:ext cx="6834926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IDENTIFICACIÓN DE ZONAS EXPUESTAS ANTE EL PERIODO DE BAJAS TEMPERATURAS 2018, PARA ACCIONES DE LA GESTIÓN REACTIVA</a:t>
            </a:r>
          </a:p>
        </p:txBody>
      </p:sp>
    </p:spTree>
    <p:extLst>
      <p:ext uri="{BB962C8B-B14F-4D97-AF65-F5344CB8AC3E}">
        <p14:creationId xmlns:p14="http://schemas.microsoft.com/office/powerpoint/2010/main" val="145775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592A7E0-44B2-47B3-A6DD-8EF5857342B8}"/>
              </a:ext>
            </a:extLst>
          </p:cNvPr>
          <p:cNvSpPr txBox="1"/>
          <p:nvPr/>
        </p:nvSpPr>
        <p:spPr>
          <a:xfrm>
            <a:off x="485529" y="1060468"/>
            <a:ext cx="4400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 identificaron 16 regiones con localidades con </a:t>
            </a:r>
            <a:r>
              <a:rPr kumimoji="0" lang="es-P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Muy Alto probable nivel de afectación</a:t>
            </a:r>
            <a:r>
              <a:rPr kumimoji="0" lang="es-P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identificando una población vulnerable de 435,224 habitantes, ubicados sobre los 4,000 m.s.n.m. </a:t>
            </a: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72151" y="5222508"/>
            <a:ext cx="4323949" cy="425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67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Población total probablemente afectada ante el Escenario de Heladas (Periodo Mayo - Julio 2018), ubicado sobre los 4,000 msnm.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67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Fuente: Fuente: DIPRE - SIERD</a:t>
            </a:r>
            <a:endParaRPr kumimoji="0" lang="es-ES" sz="7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/>
          <p:cNvPicPr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60648"/>
            <a:ext cx="3785256" cy="5255517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Rectángulo 5"/>
          <p:cNvSpPr/>
          <p:nvPr/>
        </p:nvSpPr>
        <p:spPr>
          <a:xfrm>
            <a:off x="5047885" y="5617596"/>
            <a:ext cx="3785256" cy="3145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67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Mapa de zonas probablemente afectadas por impacto ante heladas temporada 2018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67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Fuente: SENAMHI/MODIS/SINPAD-INDECI</a:t>
            </a:r>
            <a:endParaRPr kumimoji="0" lang="es-ES" sz="7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976509" y="501381"/>
            <a:ext cx="337511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500" b="1" i="0" u="sng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ESCENARIO DE HELADAS</a:t>
            </a:r>
            <a:endParaRPr kumimoji="0" lang="es-ES" sz="15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/>
          </p:nvPr>
        </p:nvGraphicFramePr>
        <p:xfrm>
          <a:off x="477529" y="2236715"/>
          <a:ext cx="4373079" cy="2979012"/>
        </p:xfrm>
        <a:graphic>
          <a:graphicData uri="http://schemas.openxmlformats.org/drawingml/2006/table">
            <a:tbl>
              <a:tblPr firstRow="1" firstCol="1" bandRow="1"/>
              <a:tblGrid>
                <a:gridCol w="1004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8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0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30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62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42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effectLst/>
                        </a:rPr>
                        <a:t>DEPARTAMENTO</a:t>
                      </a:r>
                      <a:endParaRPr lang="es-E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effectLst/>
                        </a:rPr>
                        <a:t>N° PROVINCIAS</a:t>
                      </a:r>
                      <a:endParaRPr lang="es-E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effectLst/>
                        </a:rPr>
                        <a:t>N° DISTRITOS</a:t>
                      </a:r>
                      <a:endParaRPr lang="es-E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effectLst/>
                        </a:rPr>
                        <a:t>N° CENTRO POBLADOS  </a:t>
                      </a:r>
                      <a:endParaRPr lang="es-PE" sz="8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 smtClean="0">
                          <a:effectLst/>
                        </a:rPr>
                        <a:t>10 </a:t>
                      </a:r>
                      <a:r>
                        <a:rPr lang="es-PE" sz="800" b="1" dirty="0">
                          <a:effectLst/>
                        </a:rPr>
                        <a:t>a 1000 HAB.</a:t>
                      </a:r>
                      <a:endParaRPr lang="es-E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effectLst/>
                        </a:rPr>
                        <a:t>POBLACION SOBRE LOS 4000 msnm</a:t>
                      </a:r>
                      <a:endParaRPr lang="es-E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2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effectLst/>
                        </a:rPr>
                        <a:t>ANCASH</a:t>
                      </a:r>
                      <a:endParaRPr lang="es-E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effectLst/>
                        </a:rPr>
                        <a:t>14</a:t>
                      </a:r>
                      <a:endParaRPr lang="es-E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47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214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9,982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2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effectLst/>
                        </a:rPr>
                        <a:t>APURIMAC</a:t>
                      </a:r>
                      <a:endParaRPr lang="es-E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6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36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281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effectLst/>
                        </a:rPr>
                        <a:t>13,515</a:t>
                      </a:r>
                      <a:endParaRPr lang="es-E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2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AREQUIPA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effectLst/>
                        </a:rPr>
                        <a:t>5</a:t>
                      </a:r>
                      <a:endParaRPr lang="es-E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26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321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10,738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2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effectLst/>
                        </a:rPr>
                        <a:t>AYACUCHO</a:t>
                      </a:r>
                      <a:endParaRPr lang="es-E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9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38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294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11,133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02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CAJAMARCA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3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effectLst/>
                        </a:rPr>
                        <a:t>3</a:t>
                      </a:r>
                      <a:endParaRPr lang="es-E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6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907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02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effectLst/>
                        </a:rPr>
                        <a:t>CUSCO</a:t>
                      </a:r>
                      <a:endParaRPr lang="es-E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13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72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1,937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95,366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02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HUANCAVELICA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7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60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700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49,650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02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effectLst/>
                        </a:rPr>
                        <a:t>HUANUCO</a:t>
                      </a:r>
                      <a:endParaRPr lang="es-E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6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36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517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20,821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02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ICA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1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1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3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174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02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effectLst/>
                        </a:rPr>
                        <a:t>JUNIN</a:t>
                      </a:r>
                      <a:endParaRPr lang="es-E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7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38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217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17,054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02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LA LIBERTAD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3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10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29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3,522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02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effectLst/>
                        </a:rPr>
                        <a:t>LIMA</a:t>
                      </a:r>
                      <a:endParaRPr lang="es-E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effectLst/>
                        </a:rPr>
                        <a:t>7</a:t>
                      </a:r>
                      <a:endParaRPr lang="es-E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26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65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4,643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02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MOQUEGUA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2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10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102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3,359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02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effectLst/>
                        </a:rPr>
                        <a:t>PASCO</a:t>
                      </a:r>
                      <a:endParaRPr lang="es-E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2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21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516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31,138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02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PUNO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13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88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2,431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161,915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02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effectLst/>
                        </a:rPr>
                        <a:t>TACNA</a:t>
                      </a:r>
                      <a:endParaRPr lang="es-E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3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effectLst/>
                        </a:rPr>
                        <a:t>6</a:t>
                      </a:r>
                      <a:endParaRPr lang="es-E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>
                          <a:effectLst/>
                        </a:rPr>
                        <a:t>54</a:t>
                      </a:r>
                      <a:endParaRPr lang="es-E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effectLst/>
                        </a:rPr>
                        <a:t>1,307</a:t>
                      </a:r>
                      <a:endParaRPr lang="es-E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02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effectLst/>
                        </a:rPr>
                        <a:t>TOTAL</a:t>
                      </a:r>
                      <a:endParaRPr lang="es-E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effectLst/>
                        </a:rPr>
                        <a:t>101</a:t>
                      </a:r>
                      <a:endParaRPr lang="es-E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effectLst/>
                        </a:rPr>
                        <a:t>518</a:t>
                      </a:r>
                      <a:endParaRPr lang="es-E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effectLst/>
                        </a:rPr>
                        <a:t>7,687</a:t>
                      </a:r>
                      <a:endParaRPr lang="es-E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effectLst/>
                        </a:rPr>
                        <a:t>435,224</a:t>
                      </a:r>
                      <a:endParaRPr lang="es-E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338" marR="33338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450056" y="5062537"/>
            <a:ext cx="4407694" cy="1579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17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6" t="9584" r="8873" b="8125"/>
          <a:stretch/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203848" y="3505755"/>
            <a:ext cx="756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b="1" i="1" dirty="0" smtClean="0">
                <a:solidFill>
                  <a:schemeClr val="bg1"/>
                </a:solidFill>
              </a:rPr>
              <a:t>PERÚ</a:t>
            </a:r>
            <a:endParaRPr lang="es-PE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615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3CB1B12F-40C7-4DD0-8737-6649FF54F279}"/>
              </a:ext>
            </a:extLst>
          </p:cNvPr>
          <p:cNvSpPr/>
          <p:nvPr/>
        </p:nvSpPr>
        <p:spPr>
          <a:xfrm>
            <a:off x="1727372" y="1946950"/>
            <a:ext cx="5886450" cy="13388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DISTRITOS DECLARADOS EN ESTADO DE EMERGENCIA POR HELADAS Y NEVADAS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185718" y="3337715"/>
            <a:ext cx="5950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PELIGRO INMINENTE: D.S.Nº060 – 2018 - PCM</a:t>
            </a:r>
            <a:endParaRPr kumimoji="0" lang="es-PE" sz="1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698813" y="3683963"/>
            <a:ext cx="5823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IMPACTO DE DAÑOS: D.S.Nº062 – 2018 - PCM</a:t>
            </a:r>
            <a:endParaRPr kumimoji="0" lang="es-PE" sz="1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2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12978" y="404664"/>
            <a:ext cx="4487059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5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DISTRITOS EN DECLARATORIA DE ESTADO DE EMERGENCIA POR PELIGRO INMINENTE ANTE HELADAS Y NEVADAS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5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D.S. Nº060 – 2018 - PCM</a:t>
            </a:r>
            <a:endParaRPr kumimoji="0" lang="es-PE" sz="135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02" y="2204864"/>
            <a:ext cx="4885054" cy="357047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764704"/>
            <a:ext cx="3797275" cy="537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4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3CB1B12F-40C7-4DD0-8737-6649FF54F279}"/>
              </a:ext>
            </a:extLst>
          </p:cNvPr>
          <p:cNvSpPr/>
          <p:nvPr/>
        </p:nvSpPr>
        <p:spPr>
          <a:xfrm>
            <a:off x="1864993" y="2434106"/>
            <a:ext cx="5414014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3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INFORMACIÓN SOBRE FENÓMENO EL NIÑO</a:t>
            </a:r>
          </a:p>
        </p:txBody>
      </p:sp>
    </p:spTree>
    <p:extLst>
      <p:ext uri="{BB962C8B-B14F-4D97-AF65-F5344CB8AC3E}">
        <p14:creationId xmlns:p14="http://schemas.microsoft.com/office/powerpoint/2010/main" val="119924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6"/>
          <p:cNvSpPr/>
          <p:nvPr/>
        </p:nvSpPr>
        <p:spPr>
          <a:xfrm>
            <a:off x="5491650" y="2888250"/>
            <a:ext cx="1477385" cy="17662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882" y="965892"/>
            <a:ext cx="1637047" cy="574553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 rotWithShape="1">
          <a:blip r:embed="rId3"/>
          <a:srcRect r="3075"/>
          <a:stretch/>
        </p:blipFill>
        <p:spPr>
          <a:xfrm>
            <a:off x="2783152" y="1373168"/>
            <a:ext cx="3524720" cy="202658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892211" y="2319379"/>
            <a:ext cx="123817" cy="227205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565210" y="1988243"/>
            <a:ext cx="77637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Niño 3.4</a:t>
            </a:r>
            <a:endParaRPr kumimoji="0" lang="es-PE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491650" y="2545348"/>
            <a:ext cx="702587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Niño 1+2</a:t>
            </a:r>
            <a:endParaRPr kumimoji="0" lang="es-PE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9" descr="https://www.senamhi.gob.pe/usr/dcl/escenarios/E-EFM_199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7" y="2681737"/>
            <a:ext cx="2313874" cy="27324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Conector angular 10"/>
          <p:cNvCxnSpPr/>
          <p:nvPr/>
        </p:nvCxnSpPr>
        <p:spPr>
          <a:xfrm rot="10800000" flipV="1">
            <a:off x="1153233" y="2325468"/>
            <a:ext cx="3293995" cy="370974"/>
          </a:xfrm>
          <a:prstGeom prst="bentConnector3">
            <a:avLst>
              <a:gd name="adj1" fmla="val 100091"/>
            </a:avLst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3219063" y="3330456"/>
            <a:ext cx="2470548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6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Fuente: Administración Nacional Oceanía y atmosférica - NOAA</a:t>
            </a:r>
            <a:endParaRPr kumimoji="0" lang="es-PE" sz="67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Imagen 12" descr="https://www.senamhi.gob.pe/usr/dcl/escenarios/M-EFM_201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345" y="2681737"/>
            <a:ext cx="2430996" cy="275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ángulo 13"/>
          <p:cNvSpPr/>
          <p:nvPr/>
        </p:nvSpPr>
        <p:spPr>
          <a:xfrm>
            <a:off x="4437578" y="2221476"/>
            <a:ext cx="843245" cy="209386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Conector angular 14"/>
          <p:cNvCxnSpPr/>
          <p:nvPr/>
        </p:nvCxnSpPr>
        <p:spPr>
          <a:xfrm>
            <a:off x="6028015" y="2382976"/>
            <a:ext cx="1724840" cy="298761"/>
          </a:xfrm>
          <a:prstGeom prst="bentConnector3">
            <a:avLst>
              <a:gd name="adj1" fmla="val 100389"/>
            </a:avLst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7135871" y="2155221"/>
            <a:ext cx="9234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2017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1418884" y="2095728"/>
            <a:ext cx="9234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1998</a:t>
            </a:r>
          </a:p>
        </p:txBody>
      </p:sp>
      <p:sp>
        <p:nvSpPr>
          <p:cNvPr id="2" name="Rectángulo 1"/>
          <p:cNvSpPr/>
          <p:nvPr/>
        </p:nvSpPr>
        <p:spPr>
          <a:xfrm>
            <a:off x="611560" y="300124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REGIÓN DE MONITOREO DE EL NIÑO</a:t>
            </a:r>
            <a:endParaRPr lang="es-E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028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79512" y="1124744"/>
            <a:ext cx="8582933" cy="4216539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COMUNICADO N°08-2018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Estado de sistema de alerta: 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 Activo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</a:t>
            </a:r>
            <a:r>
              <a:rPr kumimoji="0" lang="es-PE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Comisión Multisectorial ENFEN </a:t>
            </a:r>
            <a:r>
              <a:rPr kumimoji="0" lang="es-P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 que la temperatura superficial del mar frente a la costa peruana se mantiene cercana a sus valores normales, mientras en el pacifico  ecuatorial central se observa una tendencia de calentamiento.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 espera que hasta agosto continúe el arribo de ondas Kelvin cálidas a la costa del Perú, contribuyendo a un leve incremento de la temperatura de mar, del aire y del nivel del mar 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 el próximo verano en el Pacifico central, la ocurrencia de </a:t>
            </a: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condiciones EL Niño tiene la probabilidad de 68%</a:t>
            </a: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mientras que, en la región oriental (Niño 1-2, que incluye la costa peruana) la probabilidad es de 42%, frente a una probabilidad de 52% de condiciones neutras.</a:t>
            </a:r>
          </a:p>
        </p:txBody>
      </p:sp>
    </p:spTree>
    <p:extLst>
      <p:ext uri="{BB962C8B-B14F-4D97-AF65-F5344CB8AC3E}">
        <p14:creationId xmlns:p14="http://schemas.microsoft.com/office/powerpoint/2010/main" val="128247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1;p14"/>
          <p:cNvSpPr/>
          <p:nvPr/>
        </p:nvSpPr>
        <p:spPr>
          <a:xfrm>
            <a:off x="0" y="110337"/>
            <a:ext cx="9144000" cy="612600"/>
          </a:xfrm>
          <a:prstGeom prst="rect">
            <a:avLst/>
          </a:prstGeom>
          <a:solidFill>
            <a:srgbClr val="00659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JasmineUPC" panose="02020603050405020304" pitchFamily="18" charset="-34"/>
                <a:sym typeface="Calibri"/>
              </a:rPr>
              <a:t>PERSPECTIVAS</a:t>
            </a:r>
            <a:endParaRPr kumimoji="0" lang="es-P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JasmineUPC" panose="02020603050405020304" pitchFamily="18" charset="-34"/>
              <a:sym typeface="Calibri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77796" y="3068960"/>
            <a:ext cx="7852502" cy="2086725"/>
          </a:xfrm>
          <a:prstGeom prst="rect">
            <a:avLst/>
          </a:prstGeom>
          <a:solidFill>
            <a:srgbClr val="00659C">
              <a:alpha val="10000"/>
            </a:srgbClr>
          </a:solidFill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8000"/>
              </a:buClr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s-P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Diagnóstico de SAT a nivel nacional, por tipo de peligro.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8000"/>
              </a:buClr>
              <a:buSzTx/>
              <a:buFont typeface="Wingdings" panose="05000000000000000000" pitchFamily="2" charset="2"/>
              <a:buChar char="à"/>
              <a:tabLst/>
              <a:defRPr/>
            </a:pPr>
            <a:endParaRPr kumimoji="0" lang="es-PE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8000"/>
              </a:buClr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s-P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Protocolos interinstitucionales para la generación y difusión de alertas/alarmas, por tipo de peligro.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8000"/>
              </a:buClr>
              <a:buSzTx/>
              <a:buFont typeface="Wingdings" panose="05000000000000000000" pitchFamily="2" charset="2"/>
              <a:buChar char="à"/>
              <a:tabLst/>
              <a:defRPr/>
            </a:pPr>
            <a:endParaRPr kumimoji="0" lang="es-PE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8000"/>
              </a:buClr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s-P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Implementación de proyectos de SAT.</a:t>
            </a:r>
            <a:endParaRPr kumimoji="0" lang="es-P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5555" y="1052736"/>
            <a:ext cx="8856984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PLAN DE TRABAJO DEL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COMITÉ TÉCNICO DE COORDINACIÓN</a:t>
            </a:r>
            <a:r>
              <a:rPr kumimoji="0" lang="es-PE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RNAT</a:t>
            </a:r>
            <a:endParaRPr kumimoji="0" lang="es-PE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92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1;p14"/>
          <p:cNvSpPr/>
          <p:nvPr/>
        </p:nvSpPr>
        <p:spPr>
          <a:xfrm>
            <a:off x="0" y="282886"/>
            <a:ext cx="9144000" cy="612600"/>
          </a:xfrm>
          <a:prstGeom prst="rect">
            <a:avLst/>
          </a:prstGeom>
          <a:solidFill>
            <a:srgbClr val="00659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JasmineUPC" panose="02020603050405020304" pitchFamily="18" charset="-34"/>
                <a:sym typeface="Calibri"/>
              </a:rPr>
              <a:t>DESAFÍOS</a:t>
            </a:r>
            <a:endParaRPr kumimoji="0" lang="es-P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JasmineUPC" panose="02020603050405020304" pitchFamily="18" charset="-34"/>
              <a:sym typeface="Calibri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95536" y="1052736"/>
            <a:ext cx="8174723" cy="4745915"/>
          </a:xfrm>
          <a:prstGeom prst="rect">
            <a:avLst/>
          </a:prstGeom>
          <a:solidFill>
            <a:srgbClr val="00659C">
              <a:alpha val="10000"/>
            </a:srgbClr>
          </a:solidFill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8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Articulación eficaz entre actores involucrados en los cuatro componentes del SAT</a:t>
            </a:r>
            <a:r>
              <a:rPr kumimoji="0" lang="es-P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8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Promoción de la implementación de los cuatro componentes de un SAT.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8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Mecanismos </a:t>
            </a:r>
            <a:r>
              <a:rPr kumimoji="0" lang="es-P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 </a:t>
            </a:r>
            <a:r>
              <a:rPr kumimoji="0" lang="es-P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difusión masiva </a:t>
            </a:r>
            <a:r>
              <a:rPr kumimoji="0" lang="es-P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para emitir la alerta/alarma a la </a:t>
            </a:r>
            <a:r>
              <a:rPr kumimoji="0" lang="es-P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población.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8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Estrategias para la sostenibilidad de los SAT tecnológicos y comunitarios.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8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Estrategias para la fomentar la participación activa de la comunidad. </a:t>
            </a:r>
            <a:endParaRPr kumimoji="0" lang="es-P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8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Implementación progresiva de la RNAT con enfoque </a:t>
            </a:r>
            <a:r>
              <a:rPr kumimoji="0" lang="es-P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multipeligro</a:t>
            </a:r>
            <a:r>
              <a:rPr kumimoji="0" lang="es-P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</a:t>
            </a:r>
            <a:endParaRPr kumimoji="0" lang="es-P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09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6845641"/>
            <a:chOff x="0" y="0"/>
            <a:chExt cx="9144000" cy="6845641"/>
          </a:xfrm>
        </p:grpSpPr>
        <p:pic>
          <p:nvPicPr>
            <p:cNvPr id="6" name="1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45641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120" y="852298"/>
              <a:ext cx="2707759" cy="2582880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62" t="93515" r="2343" b="2705"/>
            <a:stretch/>
          </p:blipFill>
          <p:spPr>
            <a:xfrm>
              <a:off x="6476111" y="6236759"/>
              <a:ext cx="1951340" cy="487835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949" y="959884"/>
            <a:ext cx="1808099" cy="246293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731695" y="3510505"/>
            <a:ext cx="3744416" cy="156966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endParaRPr lang="es-PE" sz="3200" dirty="0" smtClean="0">
              <a:solidFill>
                <a:schemeClr val="bg1"/>
              </a:solidFill>
            </a:endParaRPr>
          </a:p>
          <a:p>
            <a:pPr algn="ctr"/>
            <a:r>
              <a:rPr lang="es-PE" sz="3200" dirty="0" smtClean="0">
                <a:solidFill>
                  <a:schemeClr val="bg1"/>
                </a:solidFill>
              </a:rPr>
              <a:t>MUCHAS GRACIAS</a:t>
            </a:r>
          </a:p>
          <a:p>
            <a:pPr algn="ctr"/>
            <a:endParaRPr lang="es-P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67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1.bp.blogspot.com/-QcGCA9kj0ao/Tpe95G9aX4I/AAAAAAAAABs/5ePvmNhz1Xk/s1600/peru+reliev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325546" cy="61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83568" y="5090864"/>
            <a:ext cx="1656184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PERU</a:t>
            </a:r>
          </a:p>
          <a:p>
            <a:pPr algn="ctr"/>
            <a:r>
              <a:rPr lang="es-PE" dirty="0" smtClean="0"/>
              <a:t>REGIONES DE IMPORTANCIA DEL PERU</a:t>
            </a:r>
          </a:p>
        </p:txBody>
      </p:sp>
    </p:spTree>
    <p:extLst>
      <p:ext uri="{BB962C8B-B14F-4D97-AF65-F5344CB8AC3E}">
        <p14:creationId xmlns:p14="http://schemas.microsoft.com/office/powerpoint/2010/main" val="79245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925581" y="2111365"/>
            <a:ext cx="273630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spcBef>
                <a:spcPct val="50000"/>
              </a:spcBef>
              <a:buFontTx/>
              <a:buAutoNum type="arabicPeriod"/>
            </a:pPr>
            <a:r>
              <a:rPr lang="es-MX" sz="2000" b="1" dirty="0">
                <a:solidFill>
                  <a:srgbClr val="080808"/>
                </a:solidFill>
                <a:latin typeface="Times New Roman" pitchFamily="18" charset="0"/>
              </a:rPr>
              <a:t>INUNDACIONES</a:t>
            </a:r>
          </a:p>
          <a:p>
            <a:pPr marL="342900" indent="-342900" algn="l">
              <a:spcBef>
                <a:spcPct val="50000"/>
              </a:spcBef>
              <a:buFontTx/>
              <a:buAutoNum type="arabicPeriod"/>
            </a:pPr>
            <a:r>
              <a:rPr lang="es-MX" sz="2000" b="1" dirty="0">
                <a:solidFill>
                  <a:srgbClr val="080808"/>
                </a:solidFill>
                <a:latin typeface="Times New Roman" pitchFamily="18" charset="0"/>
              </a:rPr>
              <a:t>SEQUÍAS</a:t>
            </a:r>
          </a:p>
          <a:p>
            <a:pPr marL="342900" indent="-342900" algn="l">
              <a:spcBef>
                <a:spcPct val="50000"/>
              </a:spcBef>
              <a:buFontTx/>
              <a:buAutoNum type="arabicPeriod"/>
            </a:pPr>
            <a:r>
              <a:rPr lang="es-MX" sz="2000" b="1" dirty="0">
                <a:solidFill>
                  <a:srgbClr val="080808"/>
                </a:solidFill>
                <a:latin typeface="Times New Roman" pitchFamily="18" charset="0"/>
              </a:rPr>
              <a:t>HELADAS</a:t>
            </a:r>
          </a:p>
          <a:p>
            <a:pPr marL="342900" indent="-342900" algn="l">
              <a:spcBef>
                <a:spcPct val="50000"/>
              </a:spcBef>
              <a:buFontTx/>
              <a:buAutoNum type="arabicPeriod"/>
            </a:pPr>
            <a:r>
              <a:rPr lang="es-MX" sz="2000" b="1" dirty="0">
                <a:solidFill>
                  <a:srgbClr val="080808"/>
                </a:solidFill>
                <a:latin typeface="Times New Roman" pitchFamily="18" charset="0"/>
              </a:rPr>
              <a:t>FRIAJES</a:t>
            </a:r>
          </a:p>
          <a:p>
            <a:pPr marL="342900" indent="-342900" algn="l">
              <a:spcBef>
                <a:spcPct val="50000"/>
              </a:spcBef>
              <a:buFontTx/>
              <a:buAutoNum type="arabicPeriod"/>
            </a:pPr>
            <a:r>
              <a:rPr lang="es-MX" sz="2000" b="1" dirty="0">
                <a:solidFill>
                  <a:srgbClr val="080808"/>
                </a:solidFill>
                <a:latin typeface="Times New Roman" pitchFamily="18" charset="0"/>
              </a:rPr>
              <a:t>TORMENTAS</a:t>
            </a:r>
          </a:p>
          <a:p>
            <a:pPr marL="342900" indent="-342900" algn="l">
              <a:spcBef>
                <a:spcPct val="50000"/>
              </a:spcBef>
              <a:buFontTx/>
              <a:buAutoNum type="arabicPeriod"/>
            </a:pPr>
            <a:r>
              <a:rPr lang="es-MX" sz="2000" b="1" dirty="0">
                <a:solidFill>
                  <a:srgbClr val="080808"/>
                </a:solidFill>
                <a:latin typeface="Times New Roman" pitchFamily="18" charset="0"/>
              </a:rPr>
              <a:t>GRANIZADAS</a:t>
            </a:r>
          </a:p>
          <a:p>
            <a:pPr marL="342900" indent="-342900" algn="l">
              <a:spcBef>
                <a:spcPct val="50000"/>
              </a:spcBef>
              <a:buFontTx/>
              <a:buAutoNum type="arabicPeriod"/>
            </a:pPr>
            <a:r>
              <a:rPr lang="es-MX" sz="2000" b="1" dirty="0" smtClean="0">
                <a:solidFill>
                  <a:srgbClr val="080808"/>
                </a:solidFill>
                <a:latin typeface="Times New Roman" pitchFamily="18" charset="0"/>
              </a:rPr>
              <a:t>NEVADAS, ENTRE OTROS</a:t>
            </a:r>
            <a:endParaRPr lang="es-MX" sz="2000" b="1" dirty="0">
              <a:solidFill>
                <a:srgbClr val="080808"/>
              </a:solidFill>
              <a:latin typeface="Times New Roman" pitchFamily="18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899592" y="1002684"/>
            <a:ext cx="453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i="1" dirty="0" smtClean="0"/>
              <a:t>FENOMENOS METEOROLÓGICOS</a:t>
            </a:r>
            <a:endParaRPr lang="es-PE" sz="2800" b="1" i="1" dirty="0"/>
          </a:p>
        </p:txBody>
      </p:sp>
    </p:spTree>
    <p:extLst>
      <p:ext uri="{BB962C8B-B14F-4D97-AF65-F5344CB8AC3E}">
        <p14:creationId xmlns:p14="http://schemas.microsoft.com/office/powerpoint/2010/main" val="223293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7504" y="76321"/>
            <a:ext cx="8905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400" b="1" dirty="0" smtClean="0"/>
              <a:t>¿</a:t>
            </a:r>
            <a:r>
              <a:rPr lang="es-PE" sz="2400" b="1" dirty="0"/>
              <a:t>Cuál es el estado de situación o posibilidades de desarrollo de pronósticos basados en impacto en su país? ¿Cuáles son las fortalezas o debilidades de estos desarrollos (o posibles desarrollos)?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36036" y="1700808"/>
            <a:ext cx="844843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i="1" dirty="0" smtClean="0"/>
              <a:t>Fortaleza</a:t>
            </a:r>
          </a:p>
          <a:p>
            <a:endParaRPr lang="es-PE" sz="2400" b="1" i="1" dirty="0"/>
          </a:p>
          <a:p>
            <a:r>
              <a:rPr lang="es-PE" sz="2400" dirty="0" smtClean="0"/>
              <a:t>Personal profesional de </a:t>
            </a:r>
            <a:r>
              <a:rPr lang="es-PE" sz="2400" dirty="0" smtClean="0"/>
              <a:t>Pronóstico</a:t>
            </a:r>
            <a:r>
              <a:rPr lang="es-PE" sz="2400" dirty="0" smtClean="0"/>
              <a:t>:</a:t>
            </a:r>
          </a:p>
          <a:p>
            <a:endParaRPr lang="es-PE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2400" dirty="0" smtClean="0"/>
              <a:t>Servicio de 24 horas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2400" dirty="0" smtClean="0"/>
              <a:t>Grupo de trabajo  de 15 meteorólogos (Sede principal)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2400" dirty="0" smtClean="0"/>
              <a:t>Descentralización (13 Direcciones zonales a nivel Nacional)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2400" dirty="0" smtClean="0"/>
              <a:t>Capacidad de crear sus propias herramientas de trabajo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2400" dirty="0" smtClean="0"/>
              <a:t>Evento de El Niño Costero  -  Experiencia  de mucha enseñanza meteorológica</a:t>
            </a:r>
          </a:p>
          <a:p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4107724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13085" y="188640"/>
            <a:ext cx="84484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i="1" dirty="0" smtClean="0"/>
              <a:t>Fortaleza</a:t>
            </a:r>
          </a:p>
          <a:p>
            <a:endParaRPr lang="es-PE" sz="2400" b="1" i="1" dirty="0"/>
          </a:p>
          <a:p>
            <a:r>
              <a:rPr lang="es-PE" sz="2400" dirty="0" smtClean="0"/>
              <a:t>Herramientas de trabajo:</a:t>
            </a:r>
          </a:p>
          <a:p>
            <a:endParaRPr lang="es-PE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2400" dirty="0" smtClean="0"/>
              <a:t>Corrida de modelos Numéricos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PE" sz="2400" dirty="0" smtClean="0"/>
              <a:t>Modelo Regional ETA (32 km/22km, 180h)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PE" sz="2400" dirty="0" smtClean="0"/>
              <a:t>Modelo Regional WRF (20km/10km, 180h)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PE" sz="2400" dirty="0" smtClean="0"/>
              <a:t>Modelo Hidrológico  de cuencas específicas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PE" sz="2400" dirty="0" smtClean="0"/>
              <a:t>Estaciones convencionales (</a:t>
            </a:r>
            <a:r>
              <a:rPr lang="es-PE" sz="2400" dirty="0" err="1" smtClean="0"/>
              <a:t>apróx</a:t>
            </a:r>
            <a:r>
              <a:rPr lang="es-PE" sz="2400" dirty="0" smtClean="0"/>
              <a:t>. 700)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PE" sz="2400" dirty="0" smtClean="0"/>
              <a:t>Estaciones convencionales (mas del 50% comunicación cel.)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PE" sz="2400" dirty="0" smtClean="0"/>
              <a:t>Estaciones Meteorológicas automáticas (300)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PE" sz="2400" dirty="0" smtClean="0"/>
              <a:t>Estaciones Hidrológicas Automáticas (60)</a:t>
            </a:r>
          </a:p>
          <a:p>
            <a:pPr lvl="1"/>
            <a:endParaRPr lang="es-PE" sz="2400" dirty="0" smtClean="0"/>
          </a:p>
        </p:txBody>
      </p:sp>
    </p:spTree>
    <p:extLst>
      <p:ext uri="{BB962C8B-B14F-4D97-AF65-F5344CB8AC3E}">
        <p14:creationId xmlns:p14="http://schemas.microsoft.com/office/powerpoint/2010/main" val="3719718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3" b="13492"/>
          <a:stretch/>
        </p:blipFill>
        <p:spPr bwMode="auto">
          <a:xfrm>
            <a:off x="-141765" y="2132856"/>
            <a:ext cx="9285765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259632" y="47667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i="1" dirty="0" smtClean="0"/>
              <a:t>PRONOSTICO A NIVEL NACIONAL</a:t>
            </a:r>
            <a:endParaRPr lang="es-PE" sz="2400" b="1" i="1" dirty="0"/>
          </a:p>
        </p:txBody>
      </p:sp>
    </p:spTree>
    <p:extLst>
      <p:ext uri="{BB962C8B-B14F-4D97-AF65-F5344CB8AC3E}">
        <p14:creationId xmlns:p14="http://schemas.microsoft.com/office/powerpoint/2010/main" val="3158892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LLUVIAS FUERTES EN EL NORTE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PE" dirty="0"/>
              <a:t>El SENAMHI, informa que se presentarán lluvias de moderada a fuerte intensidad en la costa y sierra norte desde el viernes 17 al lunes 20 de febrero, registrando valores alrededor de los 50mm/día en Tumbes, Piura y Lambayeque. Los mayores registros se presentarán desde el 20 de febrero, con valores que podrían superar los 120 mm/día.</a:t>
            </a:r>
          </a:p>
        </p:txBody>
      </p:sp>
      <p:pic>
        <p:nvPicPr>
          <p:cNvPr id="2" name="1 Marcador de posición de imagen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" r="723"/>
          <a:stretch>
            <a:fillRect/>
          </a:stretch>
        </p:blipFill>
        <p:spPr/>
      </p:pic>
      <p:sp>
        <p:nvSpPr>
          <p:cNvPr id="11" name="Marcador de texto 10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s-PE" dirty="0" smtClean="0"/>
              <a:t>17/02/2017 12:00</a:t>
            </a:r>
            <a:endParaRPr lang="es-PE" dirty="0"/>
          </a:p>
          <a:p>
            <a:endParaRPr lang="es-PE" dirty="0"/>
          </a:p>
        </p:txBody>
      </p:sp>
      <p:sp>
        <p:nvSpPr>
          <p:cNvPr id="12" name="Marcador de texto 11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s-PE" dirty="0" smtClean="0"/>
              <a:t>21/02/2017 00:00</a:t>
            </a:r>
            <a:endParaRPr lang="es-PE" dirty="0"/>
          </a:p>
          <a:p>
            <a:endParaRPr lang="es-PE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es-PE" dirty="0" smtClean="0"/>
              <a:t>84n horas</a:t>
            </a:r>
            <a:endParaRPr lang="es-PE" dirty="0"/>
          </a:p>
        </p:txBody>
      </p:sp>
      <p:sp>
        <p:nvSpPr>
          <p:cNvPr id="3" name="2 CuadroTexto"/>
          <p:cNvSpPr txBox="1"/>
          <p:nvPr/>
        </p:nvSpPr>
        <p:spPr>
          <a:xfrm>
            <a:off x="1619672" y="188640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 smtClean="0"/>
              <a:t>AVISOS METEOROLÓGICOS</a:t>
            </a:r>
            <a:endParaRPr lang="es-PE" sz="2400" b="1" dirty="0"/>
          </a:p>
        </p:txBody>
      </p:sp>
    </p:spTree>
    <p:extLst>
      <p:ext uri="{BB962C8B-B14F-4D97-AF65-F5344CB8AC3E}">
        <p14:creationId xmlns:p14="http://schemas.microsoft.com/office/powerpoint/2010/main" val="136060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1779</Words>
  <Application>Microsoft Office PowerPoint</Application>
  <PresentationFormat>Presentación en pantalla (4:3)</PresentationFormat>
  <Paragraphs>376</Paragraphs>
  <Slides>37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9</vt:i4>
      </vt:variant>
      <vt:variant>
        <vt:lpstr>Títulos de diapositiva</vt:lpstr>
      </vt:variant>
      <vt:variant>
        <vt:i4>37</vt:i4>
      </vt:variant>
    </vt:vector>
  </HeadingPairs>
  <TitlesOfParts>
    <vt:vector size="60" baseType="lpstr">
      <vt:lpstr>Meiryo UI</vt:lpstr>
      <vt:lpstr>ＭＳ Ｐゴシック</vt:lpstr>
      <vt:lpstr>Adobe Gothic Std B</vt:lpstr>
      <vt:lpstr>Arial</vt:lpstr>
      <vt:lpstr>Arial Black</vt:lpstr>
      <vt:lpstr>Calibri</vt:lpstr>
      <vt:lpstr>Calibri Light</vt:lpstr>
      <vt:lpstr>Corbel</vt:lpstr>
      <vt:lpstr>JasmineUPC</vt:lpstr>
      <vt:lpstr>Times New Roman</vt:lpstr>
      <vt:lpstr>Trebuchet MS</vt:lpstr>
      <vt:lpstr>Tw Cen MT</vt:lpstr>
      <vt:lpstr>Verdana</vt:lpstr>
      <vt:lpstr>Wingdings</vt:lpstr>
      <vt:lpstr>Tema de Office</vt:lpstr>
      <vt:lpstr>1_Tema de Office</vt:lpstr>
      <vt:lpstr>2_Tema de Office</vt:lpstr>
      <vt:lpstr>3_Tema de Office</vt:lpstr>
      <vt:lpstr>4_Tema de Office</vt:lpstr>
      <vt:lpstr>5_Tema de Office</vt:lpstr>
      <vt:lpstr>6_Tema de Office</vt:lpstr>
      <vt:lpstr>7_Tema de Office</vt:lpstr>
      <vt:lpstr>8_Tema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LLUVIAS FUERTES EN EL NORTE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PERÚ: PAIS DE RECURSOS Y OPORTUNIDADES - ESCENARIO DE RIESGOS DE DESASTRES, DESAFIOS PARA EL DESARROLLO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DGM</dc:creator>
  <cp:lastModifiedBy>Juvenal</cp:lastModifiedBy>
  <cp:revision>33</cp:revision>
  <dcterms:created xsi:type="dcterms:W3CDTF">2018-09-11T08:55:48Z</dcterms:created>
  <dcterms:modified xsi:type="dcterms:W3CDTF">2018-09-11T14:54:27Z</dcterms:modified>
</cp:coreProperties>
</file>