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7" r:id="rId9"/>
    <p:sldId id="264" r:id="rId10"/>
    <p:sldId id="265" r:id="rId11"/>
    <p:sldId id="266" r:id="rId12"/>
    <p:sldId id="258" r:id="rId13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Big Caslon" panose="020B0604020202020204" charset="0"/>
      <p:regular r:id="rId18"/>
    </p:embeddedFont>
    <p:embeddedFont>
      <p:font typeface="Gotham" panose="020B0604020202020204" charset="0"/>
      <p:regular r:id="rId19"/>
      <p:bold r:id="rId20"/>
      <p:italic r:id="rId21"/>
      <p:boldItalic r:id="rId22"/>
    </p:embeddedFont>
  </p:embeddedFontLst>
  <p:defaultTextStyle>
    <a:defPPr>
      <a:defRPr lang="es-419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319314" y="4368800"/>
            <a:ext cx="11553372" cy="812800"/>
          </a:xfrm>
          <a:prstGeom prst="rect">
            <a:avLst/>
          </a:prstGeom>
        </p:spPr>
        <p:txBody>
          <a:bodyPr anchor="ctr"/>
          <a:lstStyle>
            <a:lvl1pPr algn="ctr">
              <a:defRPr sz="4000" b="1">
                <a:solidFill>
                  <a:srgbClr val="001C54"/>
                </a:solidFill>
                <a:latin typeface="Gotham" panose="02000504050000020004" pitchFamily="2" charset="0"/>
              </a:defRPr>
            </a:lvl1pPr>
          </a:lstStyle>
          <a:p>
            <a:r>
              <a:rPr lang="es-ES" dirty="0" smtClean="0"/>
              <a:t>TÍTULO</a:t>
            </a:r>
            <a:endParaRPr lang="es-419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5384800"/>
            <a:ext cx="9144000" cy="127725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  <a:latin typeface="Gotha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21703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24115" y="885372"/>
            <a:ext cx="10802256" cy="537028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tx2"/>
                </a:solidFill>
                <a:latin typeface="Gotham" panose="02000504050000020004" pitchFamily="2" charset="0"/>
              </a:defRPr>
            </a:lvl1pPr>
          </a:lstStyle>
          <a:p>
            <a:r>
              <a:rPr lang="es-ES" dirty="0" smtClean="0"/>
              <a:t>Título</a:t>
            </a:r>
            <a:endParaRPr lang="es-419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4115" y="1825625"/>
            <a:ext cx="10802256" cy="4110718"/>
          </a:xfrm>
          <a:prstGeom prst="rect">
            <a:avLst/>
          </a:prstGeom>
        </p:spPr>
        <p:txBody>
          <a:bodyPr/>
          <a:lstStyle>
            <a:lvl1pPr>
              <a:defRPr>
                <a:latin typeface="Big Caslon" panose="02000603090000020003" pitchFamily="2" charset="0"/>
              </a:defRPr>
            </a:lvl1pPr>
            <a:lvl2pPr>
              <a:defRPr>
                <a:latin typeface="Big Caslon" panose="02000603090000020003" pitchFamily="2" charset="0"/>
              </a:defRPr>
            </a:lvl2pPr>
            <a:lvl3pPr>
              <a:defRPr>
                <a:latin typeface="Big Caslon" panose="02000603090000020003" pitchFamily="2" charset="0"/>
              </a:defRPr>
            </a:lvl3pPr>
            <a:lvl4pPr>
              <a:defRPr>
                <a:latin typeface="Big Caslon" panose="02000603090000020003" pitchFamily="2" charset="0"/>
              </a:defRPr>
            </a:lvl4pPr>
            <a:lvl5pPr>
              <a:defRPr>
                <a:latin typeface="Big Caslon" panose="02000603090000020003" pitchFamily="2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419" dirty="0"/>
          </a:p>
        </p:txBody>
      </p:sp>
      <p:sp>
        <p:nvSpPr>
          <p:cNvPr id="4" name="Rectángulo 3"/>
          <p:cNvSpPr/>
          <p:nvPr userDrawn="1"/>
        </p:nvSpPr>
        <p:spPr>
          <a:xfrm>
            <a:off x="3792071" y="5936343"/>
            <a:ext cx="2138082" cy="516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B580AE9A-B1A5-461D-B01A-329047D52D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738" y="5759595"/>
            <a:ext cx="1814392" cy="6935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677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 hasCustomPrompt="1"/>
          </p:nvPr>
        </p:nvSpPr>
        <p:spPr>
          <a:xfrm>
            <a:off x="838200" y="2484212"/>
            <a:ext cx="10515600" cy="737960"/>
          </a:xfrm>
          <a:prstGeom prst="rect">
            <a:avLst/>
          </a:prstGeom>
        </p:spPr>
        <p:txBody>
          <a:bodyPr anchor="ctr"/>
          <a:lstStyle>
            <a:lvl1pPr algn="ctr">
              <a:defRPr sz="4000" b="1">
                <a:solidFill>
                  <a:schemeClr val="tx2"/>
                </a:solidFill>
                <a:latin typeface="Gotham" panose="02000504050000020004" pitchFamily="2" charset="0"/>
              </a:defRPr>
            </a:lvl1pPr>
          </a:lstStyle>
          <a:p>
            <a:r>
              <a:rPr lang="es-ES" dirty="0" smtClean="0"/>
              <a:t>¡MUCHAS GRACIAS!</a:t>
            </a: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414090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5715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jpeg"/><Relationship Id="rId5" Type="http://schemas.openxmlformats.org/officeDocument/2006/relationships/image" Target="../media/image17.pn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jpeg"/><Relationship Id="rId1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facebook.com/SecretariadeEmergenciaNacionalParaguay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hyperlink" Target="http://twitter.com/senparaguay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facebook.com/SecretariadeEmergenciaNacionalParaguay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hyperlink" Target="http://twitter.com/senparaguay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3022" y="4149969"/>
            <a:ext cx="4389120" cy="1448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7613" y="4572000"/>
            <a:ext cx="11553372" cy="812800"/>
          </a:xfrm>
        </p:spPr>
        <p:txBody>
          <a:bodyPr/>
          <a:lstStyle/>
          <a:p>
            <a:r>
              <a:rPr lang="es-419" sz="3200" dirty="0">
                <a:solidFill>
                  <a:srgbClr val="002060"/>
                </a:solidFill>
              </a:rPr>
              <a:t>Taller de creación de capacidad de la R</a:t>
            </a:r>
            <a:r>
              <a:rPr lang="es-419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s-419" sz="3200" dirty="0">
                <a:solidFill>
                  <a:srgbClr val="002060"/>
                </a:solidFill>
              </a:rPr>
              <a:t> de la OMM sobre los servicios de Pronósticos y Alertas basados en Impacto y el Protocolo de Alerta Común</a:t>
            </a:r>
            <a:r>
              <a:rPr lang="es-ES" sz="3200" dirty="0">
                <a:solidFill>
                  <a:srgbClr val="002060"/>
                </a:solidFill>
              </a:rPr>
              <a:t/>
            </a:r>
            <a:br>
              <a:rPr lang="es-ES" sz="3200" dirty="0">
                <a:solidFill>
                  <a:srgbClr val="002060"/>
                </a:solidFill>
              </a:rPr>
            </a:br>
            <a:endParaRPr lang="es-419" sz="3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5880295"/>
            <a:ext cx="9144000" cy="781762"/>
          </a:xfrm>
        </p:spPr>
        <p:txBody>
          <a:bodyPr/>
          <a:lstStyle/>
          <a:p>
            <a:r>
              <a:rPr lang="es-419" b="1" dirty="0">
                <a:solidFill>
                  <a:srgbClr val="002060"/>
                </a:solidFill>
              </a:rPr>
              <a:t>Buenos Aires, Argentina - 2018</a:t>
            </a:r>
            <a:endParaRPr lang="es-ES" b="1" dirty="0">
              <a:solidFill>
                <a:srgbClr val="002060"/>
              </a:solidFill>
            </a:endParaRPr>
          </a:p>
          <a:p>
            <a:endParaRPr lang="es-419" b="1" dirty="0"/>
          </a:p>
        </p:txBody>
      </p:sp>
    </p:spTree>
    <p:extLst>
      <p:ext uri="{BB962C8B-B14F-4D97-AF65-F5344CB8AC3E}">
        <p14:creationId xmlns:p14="http://schemas.microsoft.com/office/powerpoint/2010/main" val="427534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30000"/>
              </a:lnSpc>
              <a:spcBef>
                <a:spcPts val="0"/>
              </a:spcBef>
            </a:pPr>
            <a:r>
              <a:rPr lang="es-419" sz="2000" dirty="0">
                <a:solidFill>
                  <a:srgbClr val="002060"/>
                </a:solidFill>
              </a:rPr>
              <a:t>Manejo de la información ante eventos hidrometeorológicos entre SEN y DMH</a:t>
            </a:r>
            <a:endParaRPr lang="es-419" sz="1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grpSp>
        <p:nvGrpSpPr>
          <p:cNvPr id="5" name="Grupo 39"/>
          <p:cNvGrpSpPr/>
          <p:nvPr/>
        </p:nvGrpSpPr>
        <p:grpSpPr>
          <a:xfrm>
            <a:off x="1407988" y="1545125"/>
            <a:ext cx="974612" cy="1431419"/>
            <a:chOff x="224400" y="1477194"/>
            <a:chExt cx="1299482" cy="1908559"/>
          </a:xfrm>
        </p:grpSpPr>
        <p:pic>
          <p:nvPicPr>
            <p:cNvPr id="7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4400" y="1748021"/>
              <a:ext cx="1299482" cy="163773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40879" y="1477194"/>
              <a:ext cx="1165275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419" sz="1050" b="1" dirty="0"/>
                <a:t>DMH-DINAC</a:t>
              </a:r>
            </a:p>
          </p:txBody>
        </p:sp>
      </p:grpSp>
      <p:grpSp>
        <p:nvGrpSpPr>
          <p:cNvPr id="9" name="Grupo 41"/>
          <p:cNvGrpSpPr/>
          <p:nvPr/>
        </p:nvGrpSpPr>
        <p:grpSpPr>
          <a:xfrm>
            <a:off x="5213215" y="1544670"/>
            <a:ext cx="2191626" cy="1090268"/>
            <a:chOff x="3875645" y="1457207"/>
            <a:chExt cx="2922167" cy="1453690"/>
          </a:xfrm>
        </p:grpSpPr>
        <p:pic>
          <p:nvPicPr>
            <p:cNvPr id="10" name="Picture 2" descr="Resultado de imagen para logistica se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7621" y="1741682"/>
              <a:ext cx="1758217" cy="1169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32"/>
            <p:cNvSpPr txBox="1"/>
            <p:nvPr/>
          </p:nvSpPr>
          <p:spPr>
            <a:xfrm>
              <a:off x="3875645" y="1457207"/>
              <a:ext cx="2922167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419" sz="1050" b="1" dirty="0"/>
                <a:t>Activación de Estrategias – Logística</a:t>
              </a:r>
            </a:p>
          </p:txBody>
        </p:sp>
      </p:grpSp>
      <p:grpSp>
        <p:nvGrpSpPr>
          <p:cNvPr id="12" name="Grupo 43"/>
          <p:cNvGrpSpPr/>
          <p:nvPr/>
        </p:nvGrpSpPr>
        <p:grpSpPr>
          <a:xfrm>
            <a:off x="5622125" y="3158235"/>
            <a:ext cx="1485381" cy="1842393"/>
            <a:chOff x="4342485" y="3615377"/>
            <a:chExt cx="1980508" cy="2456523"/>
          </a:xfrm>
        </p:grpSpPr>
        <p:grpSp>
          <p:nvGrpSpPr>
            <p:cNvPr id="13" name="Grupo 35"/>
            <p:cNvGrpSpPr/>
            <p:nvPr/>
          </p:nvGrpSpPr>
          <p:grpSpPr>
            <a:xfrm>
              <a:off x="4600416" y="3615377"/>
              <a:ext cx="1480336" cy="458026"/>
              <a:chOff x="4381577" y="3641441"/>
              <a:chExt cx="1480336" cy="458026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59138" y="3649792"/>
                <a:ext cx="402775" cy="402775"/>
              </a:xfrm>
              <a:prstGeom prst="rect">
                <a:avLst/>
              </a:prstGeom>
            </p:spPr>
          </p:pic>
          <p:pic>
            <p:nvPicPr>
              <p:cNvPr id="16" name="Picture 1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81577" y="3641441"/>
                <a:ext cx="457450" cy="411126"/>
              </a:xfrm>
              <a:prstGeom prst="rect">
                <a:avLst/>
              </a:prstGeom>
            </p:spPr>
          </p:pic>
          <p:pic>
            <p:nvPicPr>
              <p:cNvPr id="17" name="Picture 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23110" y="3641441"/>
                <a:ext cx="451945" cy="458026"/>
              </a:xfrm>
              <a:prstGeom prst="rect">
                <a:avLst/>
              </a:prstGeom>
            </p:spPr>
          </p:pic>
        </p:grpSp>
        <p:sp>
          <p:nvSpPr>
            <p:cNvPr id="14" name="TextBox 31"/>
            <p:cNvSpPr txBox="1"/>
            <p:nvPr/>
          </p:nvSpPr>
          <p:spPr>
            <a:xfrm>
              <a:off x="4342485" y="4225241"/>
              <a:ext cx="1980508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419" sz="1050" b="1" dirty="0"/>
                <a:t>Aviso y emisión de la Alerta a medios de prensa, instituciones públicas, gobernaciones y municipalidades dentro del área de posible afectación</a:t>
              </a:r>
              <a:endParaRPr lang="es-419" sz="105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Grupo 42"/>
          <p:cNvGrpSpPr/>
          <p:nvPr/>
        </p:nvGrpSpPr>
        <p:grpSpPr>
          <a:xfrm>
            <a:off x="8000036" y="1534549"/>
            <a:ext cx="2464137" cy="1178171"/>
            <a:chOff x="7591406" y="1443713"/>
            <a:chExt cx="3285516" cy="1570894"/>
          </a:xfrm>
        </p:grpSpPr>
        <p:sp>
          <p:nvSpPr>
            <p:cNvPr id="19" name="Rectangle 13"/>
            <p:cNvSpPr/>
            <p:nvPr/>
          </p:nvSpPr>
          <p:spPr>
            <a:xfrm>
              <a:off x="7591406" y="1443713"/>
              <a:ext cx="3285516" cy="3385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419" sz="1050" b="1" dirty="0"/>
                <a:t>Preposicionamiento de la SEN, depósitos</a:t>
              </a:r>
            </a:p>
          </p:txBody>
        </p:sp>
        <p:pic>
          <p:nvPicPr>
            <p:cNvPr id="20" name="Picture 4" descr="Resultado de imagen para sen preposicionamiento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710"/>
            <a:stretch/>
          </p:blipFill>
          <p:spPr bwMode="auto">
            <a:xfrm>
              <a:off x="7955810" y="1885441"/>
              <a:ext cx="2444462" cy="1129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1" name="Straight Arrow Connector 37"/>
          <p:cNvCxnSpPr/>
          <p:nvPr/>
        </p:nvCxnSpPr>
        <p:spPr>
          <a:xfrm flipV="1">
            <a:off x="4762333" y="2196482"/>
            <a:ext cx="666830" cy="84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upo 46"/>
          <p:cNvGrpSpPr/>
          <p:nvPr/>
        </p:nvGrpSpPr>
        <p:grpSpPr>
          <a:xfrm>
            <a:off x="3338701" y="4240364"/>
            <a:ext cx="1342169" cy="1140178"/>
            <a:chOff x="95514" y="3891629"/>
            <a:chExt cx="1789558" cy="1520237"/>
          </a:xfrm>
        </p:grpSpPr>
        <p:pic>
          <p:nvPicPr>
            <p:cNvPr id="23" name="Picture 1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24400" y="3891629"/>
              <a:ext cx="1531786" cy="1147361"/>
            </a:xfrm>
            <a:prstGeom prst="rect">
              <a:avLst/>
            </a:prstGeom>
          </p:spPr>
        </p:pic>
        <p:sp>
          <p:nvSpPr>
            <p:cNvPr id="24" name="TextBox 38"/>
            <p:cNvSpPr txBox="1"/>
            <p:nvPr/>
          </p:nvSpPr>
          <p:spPr>
            <a:xfrm>
              <a:off x="95514" y="5073311"/>
              <a:ext cx="1789558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419" sz="1050" b="1" dirty="0"/>
                <a:t>Aviso a la población</a:t>
              </a:r>
            </a:p>
          </p:txBody>
        </p:sp>
      </p:grpSp>
      <p:grpSp>
        <p:nvGrpSpPr>
          <p:cNvPr id="25" name="Grupo 44"/>
          <p:cNvGrpSpPr/>
          <p:nvPr/>
        </p:nvGrpSpPr>
        <p:grpSpPr>
          <a:xfrm>
            <a:off x="7781069" y="3308952"/>
            <a:ext cx="2732384" cy="2085087"/>
            <a:chOff x="6531613" y="3603909"/>
            <a:chExt cx="3643179" cy="2780116"/>
          </a:xfrm>
        </p:grpSpPr>
        <p:sp>
          <p:nvSpPr>
            <p:cNvPr id="26" name="Rectangle 44"/>
            <p:cNvSpPr/>
            <p:nvPr/>
          </p:nvSpPr>
          <p:spPr>
            <a:xfrm>
              <a:off x="6794169" y="6045470"/>
              <a:ext cx="3106562" cy="3385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419" sz="1050" b="1" dirty="0"/>
                <a:t>Respuesta humanitaria</a:t>
              </a:r>
            </a:p>
          </p:txBody>
        </p:sp>
        <p:grpSp>
          <p:nvGrpSpPr>
            <p:cNvPr id="27" name="Grupo 37"/>
            <p:cNvGrpSpPr/>
            <p:nvPr/>
          </p:nvGrpSpPr>
          <p:grpSpPr>
            <a:xfrm>
              <a:off x="6531613" y="3603909"/>
              <a:ext cx="3643179" cy="2435829"/>
              <a:chOff x="4190808" y="3070033"/>
              <a:chExt cx="5603200" cy="3746298"/>
            </a:xfrm>
          </p:grpSpPr>
          <p:pic>
            <p:nvPicPr>
              <p:cNvPr id="28" name="Imagen 29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6427" b="2649"/>
              <a:stretch/>
            </p:blipFill>
            <p:spPr>
              <a:xfrm>
                <a:off x="6983562" y="4976714"/>
                <a:ext cx="2807551" cy="1839617"/>
              </a:xfrm>
              <a:prstGeom prst="rect">
                <a:avLst/>
              </a:prstGeom>
            </p:spPr>
          </p:pic>
          <p:pic>
            <p:nvPicPr>
              <p:cNvPr id="29" name="Imagen 30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04223" y="4947858"/>
                <a:ext cx="2779339" cy="1852892"/>
              </a:xfrm>
              <a:prstGeom prst="rect">
                <a:avLst/>
              </a:prstGeom>
            </p:spPr>
          </p:pic>
          <p:pic>
            <p:nvPicPr>
              <p:cNvPr id="30" name="Imagen 31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6028"/>
              <a:stretch/>
            </p:blipFill>
            <p:spPr>
              <a:xfrm>
                <a:off x="6993163" y="3070033"/>
                <a:ext cx="2800845" cy="1877825"/>
              </a:xfrm>
              <a:prstGeom prst="rect">
                <a:avLst/>
              </a:prstGeom>
            </p:spPr>
          </p:pic>
          <p:pic>
            <p:nvPicPr>
              <p:cNvPr id="31" name="Imagen 32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90808" y="3077253"/>
                <a:ext cx="2806171" cy="1870605"/>
              </a:xfrm>
              <a:prstGeom prst="rect">
                <a:avLst/>
              </a:prstGeom>
            </p:spPr>
          </p:pic>
        </p:grpSp>
      </p:grpSp>
      <p:cxnSp>
        <p:nvCxnSpPr>
          <p:cNvPr id="32" name="Straight Arrow Connector 37"/>
          <p:cNvCxnSpPr/>
          <p:nvPr/>
        </p:nvCxnSpPr>
        <p:spPr>
          <a:xfrm flipV="1">
            <a:off x="2621043" y="2186986"/>
            <a:ext cx="738447" cy="84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19"/>
          <p:cNvCxnSpPr/>
          <p:nvPr/>
        </p:nvCxnSpPr>
        <p:spPr>
          <a:xfrm>
            <a:off x="9187771" y="2799629"/>
            <a:ext cx="2241" cy="35383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upo 47"/>
          <p:cNvGrpSpPr/>
          <p:nvPr/>
        </p:nvGrpSpPr>
        <p:grpSpPr>
          <a:xfrm>
            <a:off x="6332422" y="2190679"/>
            <a:ext cx="1105159" cy="858740"/>
            <a:chOff x="5367921" y="2318552"/>
            <a:chExt cx="1473545" cy="1144987"/>
          </a:xfrm>
        </p:grpSpPr>
        <p:cxnSp>
          <p:nvCxnSpPr>
            <p:cNvPr id="35" name="Straight Arrow Connector 37"/>
            <p:cNvCxnSpPr/>
            <p:nvPr/>
          </p:nvCxnSpPr>
          <p:spPr>
            <a:xfrm flipV="1">
              <a:off x="6322993" y="2318552"/>
              <a:ext cx="518473" cy="1124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19"/>
            <p:cNvCxnSpPr/>
            <p:nvPr/>
          </p:nvCxnSpPr>
          <p:spPr>
            <a:xfrm>
              <a:off x="5367921" y="2991766"/>
              <a:ext cx="2988" cy="471773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13"/>
          <a:srcRect l="33986" t="13013" r="35700" b="18703"/>
          <a:stretch/>
        </p:blipFill>
        <p:spPr>
          <a:xfrm>
            <a:off x="3664184" y="1743316"/>
            <a:ext cx="973778" cy="1233228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3811877" y="1530555"/>
            <a:ext cx="6783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sz="1050" b="1" dirty="0"/>
              <a:t>DAT-SEN</a:t>
            </a:r>
          </a:p>
        </p:txBody>
      </p:sp>
      <p:cxnSp>
        <p:nvCxnSpPr>
          <p:cNvPr id="39" name="Straight Arrow Connector 19"/>
          <p:cNvCxnSpPr/>
          <p:nvPr/>
        </p:nvCxnSpPr>
        <p:spPr>
          <a:xfrm>
            <a:off x="1808766" y="3337208"/>
            <a:ext cx="2241" cy="35383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069842" y="2837133"/>
            <a:ext cx="158699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b="1" dirty="0"/>
              <a:t>P</a:t>
            </a:r>
            <a:r>
              <a:rPr lang="es-419" sz="1050" b="1" dirty="0"/>
              <a:t>revisión de la amenaza. Umbrales de intensidad.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355200" y="2939620"/>
            <a:ext cx="16722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050" b="1" dirty="0"/>
              <a:t>Posibles impactos.</a:t>
            </a:r>
          </a:p>
          <a:p>
            <a:pPr algn="ctr"/>
            <a:r>
              <a:rPr lang="es-ES" sz="1050" b="1" dirty="0"/>
              <a:t>A</a:t>
            </a:r>
            <a:r>
              <a:rPr lang="es-419" sz="1050" b="1" dirty="0"/>
              <a:t>nálisis de vulnerabilidades, zonas de mayor riesgo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625" y="3902778"/>
            <a:ext cx="1194950" cy="1339532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963029" y="5242310"/>
            <a:ext cx="16722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050" b="1" dirty="0" smtClean="0"/>
              <a:t>Boletín especial</a:t>
            </a:r>
            <a:endParaRPr lang="es-419" sz="1050" b="1" dirty="0"/>
          </a:p>
        </p:txBody>
      </p:sp>
      <p:cxnSp>
        <p:nvCxnSpPr>
          <p:cNvPr id="44" name="Straight Arrow Connector 37"/>
          <p:cNvCxnSpPr/>
          <p:nvPr/>
        </p:nvCxnSpPr>
        <p:spPr>
          <a:xfrm flipV="1">
            <a:off x="2478694" y="4690378"/>
            <a:ext cx="738447" cy="84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14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30000"/>
              </a:lnSpc>
              <a:spcBef>
                <a:spcPts val="0"/>
              </a:spcBef>
            </a:pPr>
            <a:r>
              <a:rPr lang="es-419" sz="2000" dirty="0" smtClean="0">
                <a:solidFill>
                  <a:srgbClr val="002060"/>
                </a:solidFill>
              </a:rPr>
              <a:t>Desafios</a:t>
            </a:r>
            <a:endParaRPr lang="es-419" sz="2000" dirty="0">
              <a:solidFill>
                <a:srgbClr val="002060"/>
              </a:solidFill>
            </a:endParaRPr>
          </a:p>
        </p:txBody>
      </p:sp>
      <p:sp>
        <p:nvSpPr>
          <p:cNvPr id="42" name="Marcador de contenido 2"/>
          <p:cNvSpPr txBox="1">
            <a:spLocks/>
          </p:cNvSpPr>
          <p:nvPr/>
        </p:nvSpPr>
        <p:spPr>
          <a:xfrm>
            <a:off x="624115" y="1608657"/>
            <a:ext cx="9954790" cy="195057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es-419" b="1" dirty="0" smtClean="0">
                <a:solidFill>
                  <a:srgbClr val="002060"/>
                </a:solidFill>
              </a:rPr>
              <a:t>Mejorar el Sistema </a:t>
            </a:r>
            <a:r>
              <a:rPr lang="es-419" b="1" dirty="0">
                <a:solidFill>
                  <a:srgbClr val="002060"/>
                </a:solidFill>
              </a:rPr>
              <a:t>de Alerta Temprana basado en tres ejes principales</a:t>
            </a:r>
            <a:r>
              <a:rPr lang="es-ES" b="1" dirty="0">
                <a:solidFill>
                  <a:srgbClr val="002060"/>
                </a:solidFill>
              </a:rPr>
              <a:t>:</a:t>
            </a:r>
            <a:endParaRPr lang="es-419" b="1" dirty="0">
              <a:solidFill>
                <a:srgbClr val="002060"/>
              </a:solidFill>
            </a:endParaRPr>
          </a:p>
          <a:p>
            <a:pPr marL="257175" indent="-257175" algn="just">
              <a:lnSpc>
                <a:spcPct val="130000"/>
              </a:lnSpc>
              <a:spcBef>
                <a:spcPts val="0"/>
              </a:spcBef>
              <a:buFontTx/>
              <a:buChar char="-"/>
            </a:pPr>
            <a:r>
              <a:rPr lang="es-419" b="1" dirty="0">
                <a:solidFill>
                  <a:srgbClr val="002060"/>
                </a:solidFill>
              </a:rPr>
              <a:t>Legal</a:t>
            </a:r>
          </a:p>
          <a:p>
            <a:pPr marL="257175" indent="-257175" algn="just">
              <a:lnSpc>
                <a:spcPct val="130000"/>
              </a:lnSpc>
              <a:spcBef>
                <a:spcPts val="0"/>
              </a:spcBef>
              <a:buFontTx/>
              <a:buChar char="-"/>
            </a:pPr>
            <a:r>
              <a:rPr lang="es-419" b="1" dirty="0">
                <a:solidFill>
                  <a:srgbClr val="002060"/>
                </a:solidFill>
              </a:rPr>
              <a:t>Científico-tecnológico</a:t>
            </a:r>
          </a:p>
          <a:p>
            <a:pPr marL="257175" indent="-257175" algn="just">
              <a:lnSpc>
                <a:spcPct val="130000"/>
              </a:lnSpc>
              <a:spcBef>
                <a:spcPts val="0"/>
              </a:spcBef>
              <a:buFontTx/>
              <a:buChar char="-"/>
            </a:pPr>
            <a:r>
              <a:rPr lang="es-419" b="1" dirty="0">
                <a:solidFill>
                  <a:srgbClr val="002060"/>
                </a:solidFill>
              </a:rPr>
              <a:t>Capacitación, educación y entrenamiento</a:t>
            </a:r>
          </a:p>
        </p:txBody>
      </p:sp>
      <p:pic>
        <p:nvPicPr>
          <p:cNvPr id="43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" t="29474" b="15789"/>
          <a:stretch/>
        </p:blipFill>
        <p:spPr>
          <a:xfrm>
            <a:off x="6824538" y="3745487"/>
            <a:ext cx="4601833" cy="19160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779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¡MUCHAS GRACIAS!</a:t>
            </a:r>
            <a:endParaRPr lang="es-419" dirty="0"/>
          </a:p>
        </p:txBody>
      </p:sp>
      <p:sp>
        <p:nvSpPr>
          <p:cNvPr id="5" name="Subtítulo 4"/>
          <p:cNvSpPr txBox="1">
            <a:spLocks/>
          </p:cNvSpPr>
          <p:nvPr/>
        </p:nvSpPr>
        <p:spPr>
          <a:xfrm>
            <a:off x="838200" y="3729298"/>
            <a:ext cx="10515600" cy="21887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419" sz="2500" b="1" dirty="0" smtClean="0">
                <a:latin typeface="Big Caslon" panose="02000603090000020003" pitchFamily="2" charset="0"/>
              </a:rPr>
              <a:t>Ricardo R. Pereira G.</a:t>
            </a:r>
            <a:r>
              <a:rPr lang="es-419" sz="2500" dirty="0" smtClean="0">
                <a:latin typeface="Big Caslon" panose="02000603090000020003" pitchFamily="2" charset="0"/>
              </a:rPr>
              <a:t>, jefe del departamento de alerta  </a:t>
            </a:r>
            <a:r>
              <a:rPr lang="es-419" sz="2500" dirty="0">
                <a:latin typeface="Big Caslon" panose="02000603090000020003" pitchFamily="2" charset="0"/>
              </a:rPr>
              <a:t>t</a:t>
            </a:r>
            <a:r>
              <a:rPr lang="es-419" sz="2500" dirty="0" smtClean="0">
                <a:latin typeface="Big Caslon" panose="02000603090000020003" pitchFamily="2" charset="0"/>
              </a:rPr>
              <a:t>emprana</a:t>
            </a:r>
          </a:p>
          <a:p>
            <a:pPr marL="0" indent="0" algn="ctr">
              <a:buNone/>
            </a:pPr>
            <a:r>
              <a:rPr lang="es-419" sz="2500" dirty="0" smtClean="0">
                <a:latin typeface="Big Caslon" panose="02000603090000020003" pitchFamily="2" charset="0"/>
              </a:rPr>
              <a:t>Secretaría de Emergencia Nacional, Paraguay</a:t>
            </a:r>
          </a:p>
          <a:p>
            <a:pPr marL="0" indent="0" algn="ctr">
              <a:buNone/>
            </a:pPr>
            <a:r>
              <a:rPr lang="es-419" sz="2500" dirty="0" smtClean="0">
                <a:latin typeface="Big Caslon" panose="02000603090000020003" pitchFamily="2" charset="0"/>
              </a:rPr>
              <a:t>alerta.temprana@sen.gov.py</a:t>
            </a:r>
          </a:p>
          <a:p>
            <a:pPr marL="0" indent="0" algn="ctr">
              <a:buNone/>
            </a:pPr>
            <a:r>
              <a:rPr lang="es-419" sz="2500" dirty="0" smtClean="0">
                <a:latin typeface="Big Caslon" panose="02000603090000020003" pitchFamily="2" charset="0"/>
              </a:rPr>
              <a:t>(+595 21) 440 997/8</a:t>
            </a:r>
          </a:p>
          <a:p>
            <a:pPr marL="3671888" indent="0">
              <a:buNone/>
            </a:pPr>
            <a:r>
              <a:rPr lang="es-419" sz="2500" dirty="0" smtClean="0">
                <a:latin typeface="Big Caslon" panose="02000603090000020003" pitchFamily="2" charset="0"/>
              </a:rPr>
              <a:t>¡</a:t>
            </a:r>
            <a:r>
              <a:rPr lang="es-419" sz="2500" dirty="0" err="1" smtClean="0">
                <a:latin typeface="Big Caslon" panose="02000603090000020003" pitchFamily="2" charset="0"/>
              </a:rPr>
              <a:t>Seguinos</a:t>
            </a:r>
            <a:r>
              <a:rPr lang="es-419" sz="2500" dirty="0" smtClean="0">
                <a:latin typeface="Big Caslon" panose="02000603090000020003" pitchFamily="2" charset="0"/>
              </a:rPr>
              <a:t>!</a:t>
            </a:r>
            <a:endParaRPr lang="es-419" sz="2500" dirty="0">
              <a:latin typeface="Big Caslon" panose="02000603090000020003" pitchFamily="2" charset="0"/>
            </a:endParaRPr>
          </a:p>
        </p:txBody>
      </p:sp>
      <p:pic>
        <p:nvPicPr>
          <p:cNvPr id="6" name="4 Imagen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57" y="5652072"/>
            <a:ext cx="323038" cy="324000"/>
          </a:xfrm>
          <a:prstGeom prst="rect">
            <a:avLst/>
          </a:prstGeom>
        </p:spPr>
      </p:pic>
      <p:pic>
        <p:nvPicPr>
          <p:cNvPr id="7" name="5 Imagen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163" y="5652072"/>
            <a:ext cx="323038" cy="324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669" y="5652071"/>
            <a:ext cx="323556" cy="32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53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2000" dirty="0"/>
              <a:t>Boletín Especial de Advertencia de Tormentas Severas (24 horas antes) </a:t>
            </a:r>
            <a:br>
              <a:rPr lang="es-MX" sz="2000" dirty="0"/>
            </a:br>
            <a:endParaRPr lang="es-419" sz="2000" dirty="0"/>
          </a:p>
        </p:txBody>
      </p:sp>
      <p:pic>
        <p:nvPicPr>
          <p:cNvPr id="4" name="Imagen 5">
            <a:extLst>
              <a:ext uri="{FF2B5EF4-FFF2-40B4-BE49-F238E27FC236}">
                <a16:creationId xmlns:a16="http://schemas.microsoft.com/office/drawing/2014/main" xmlns="" id="{8414EEB1-42FC-4C1C-8865-36304F0103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885" y="1422400"/>
            <a:ext cx="3224716" cy="411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88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2000" dirty="0"/>
              <a:t>Boletín Especial Aviso de Tormentas Severas (</a:t>
            </a:r>
            <a:r>
              <a:rPr lang="es-MX" sz="2000" dirty="0" err="1"/>
              <a:t>Nowcasting</a:t>
            </a:r>
            <a:r>
              <a:rPr lang="es-MX" sz="2000" dirty="0"/>
              <a:t>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" name="Imagen 6">
            <a:extLst>
              <a:ext uri="{FF2B5EF4-FFF2-40B4-BE49-F238E27FC236}">
                <a16:creationId xmlns:a16="http://schemas.microsoft.com/office/drawing/2014/main" xmlns="" id="{F4B35B9E-BD3B-47DF-A2DC-52F534DDB3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399" y="1705041"/>
            <a:ext cx="4524570" cy="395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87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2000" dirty="0"/>
              <a:t>Medios de Difusión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3B449871-731B-4235-B871-EDF1BB756A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052" y="1536310"/>
            <a:ext cx="5872382" cy="414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7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2000" dirty="0"/>
              <a:t>Medios de Difusión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E8A785D2-F83D-4FEA-A823-3EA1A5811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594" y="1825625"/>
            <a:ext cx="7800179" cy="385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53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2000" dirty="0"/>
              <a:t>Medios de Difusión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6" name="Imagen 4">
            <a:extLst>
              <a:ext uri="{FF2B5EF4-FFF2-40B4-BE49-F238E27FC236}">
                <a16:creationId xmlns:a16="http://schemas.microsoft.com/office/drawing/2014/main" xmlns="" id="{9B96A676-9256-4B7B-A050-25C8307A0E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995" y="1422400"/>
            <a:ext cx="6512495" cy="433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43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2000" dirty="0"/>
              <a:t>Medios de Difusión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" name="Imagen 5">
            <a:extLst>
              <a:ext uri="{FF2B5EF4-FFF2-40B4-BE49-F238E27FC236}">
                <a16:creationId xmlns:a16="http://schemas.microsoft.com/office/drawing/2014/main" xmlns="" id="{777FB891-9251-4A74-A5B5-6FE69A1246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007" y="1422400"/>
            <a:ext cx="8820472" cy="429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32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¡MUCHAS GRACIAS!</a:t>
            </a:r>
            <a:endParaRPr lang="es-419" dirty="0"/>
          </a:p>
        </p:txBody>
      </p:sp>
      <p:sp>
        <p:nvSpPr>
          <p:cNvPr id="5" name="Subtítulo 4"/>
          <p:cNvSpPr txBox="1">
            <a:spLocks/>
          </p:cNvSpPr>
          <p:nvPr/>
        </p:nvSpPr>
        <p:spPr>
          <a:xfrm>
            <a:off x="838200" y="3729298"/>
            <a:ext cx="10515600" cy="21887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419" sz="2500" b="1" dirty="0" smtClean="0">
                <a:latin typeface="Big Caslon" panose="02000603090000020003" pitchFamily="2" charset="0"/>
              </a:rPr>
              <a:t>Victor Alvarez</a:t>
            </a:r>
            <a:r>
              <a:rPr lang="es-419" sz="2500" b="1" dirty="0" smtClean="0">
                <a:latin typeface="Big Caslon" panose="02000603090000020003" pitchFamily="2" charset="0"/>
              </a:rPr>
              <a:t>.</a:t>
            </a:r>
            <a:r>
              <a:rPr lang="es-419" sz="2500" dirty="0" smtClean="0">
                <a:latin typeface="Big Caslon" panose="02000603090000020003" pitchFamily="2" charset="0"/>
              </a:rPr>
              <a:t>, </a:t>
            </a:r>
            <a:r>
              <a:rPr lang="es-419" sz="2500" dirty="0" smtClean="0">
                <a:latin typeface="Big Caslon" panose="02000603090000020003" pitchFamily="2" charset="0"/>
              </a:rPr>
              <a:t>jefe del departamento </a:t>
            </a:r>
            <a:r>
              <a:rPr lang="es-419" sz="2500" dirty="0" smtClean="0">
                <a:latin typeface="Big Caslon" panose="02000603090000020003" pitchFamily="2" charset="0"/>
              </a:rPr>
              <a:t>de análisis y predicción del tiempo</a:t>
            </a:r>
            <a:endParaRPr lang="es-419" sz="2500" dirty="0" smtClean="0">
              <a:latin typeface="Big Caslon" panose="02000603090000020003" pitchFamily="2" charset="0"/>
            </a:endParaRPr>
          </a:p>
          <a:p>
            <a:pPr marL="0" indent="0" algn="ctr">
              <a:buNone/>
            </a:pPr>
            <a:r>
              <a:rPr lang="es-419" sz="2500" dirty="0" smtClean="0">
                <a:latin typeface="Big Caslon" panose="02000603090000020003" pitchFamily="2" charset="0"/>
              </a:rPr>
              <a:t>Dirección de Meteorología e Hidrología</a:t>
            </a:r>
            <a:r>
              <a:rPr lang="es-419" sz="2500" dirty="0" smtClean="0">
                <a:latin typeface="Big Caslon" panose="02000603090000020003" pitchFamily="2" charset="0"/>
              </a:rPr>
              <a:t>, </a:t>
            </a:r>
            <a:r>
              <a:rPr lang="es-419" sz="2500" dirty="0" smtClean="0">
                <a:latin typeface="Big Caslon" panose="02000603090000020003" pitchFamily="2" charset="0"/>
              </a:rPr>
              <a:t>Paraguay</a:t>
            </a:r>
          </a:p>
          <a:p>
            <a:pPr marL="0" indent="0" algn="ctr">
              <a:buNone/>
            </a:pPr>
            <a:r>
              <a:rPr lang="es-ES" sz="2500" dirty="0" smtClean="0">
                <a:latin typeface="Big Caslon" panose="02000603090000020003" pitchFamily="2" charset="0"/>
              </a:rPr>
              <a:t>V</a:t>
            </a:r>
            <a:r>
              <a:rPr lang="es-419" sz="2500" dirty="0" smtClean="0">
                <a:latin typeface="Big Caslon" panose="02000603090000020003" pitchFamily="2" charset="0"/>
              </a:rPr>
              <a:t>ictor.alvarez</a:t>
            </a:r>
            <a:r>
              <a:rPr lang="es-419" sz="2500" dirty="0" smtClean="0">
                <a:latin typeface="Big Caslon" panose="02000603090000020003" pitchFamily="2" charset="0"/>
              </a:rPr>
              <a:t>@meteorologia.gov.py</a:t>
            </a:r>
            <a:endParaRPr lang="es-419" sz="2500" dirty="0" smtClean="0">
              <a:latin typeface="Big Caslon" panose="02000603090000020003" pitchFamily="2" charset="0"/>
            </a:endParaRPr>
          </a:p>
          <a:p>
            <a:pPr marL="0" indent="0" algn="ctr">
              <a:buNone/>
            </a:pPr>
            <a:r>
              <a:rPr lang="es-419" sz="2500" dirty="0" smtClean="0">
                <a:latin typeface="Big Caslon" panose="02000603090000020003" pitchFamily="2" charset="0"/>
              </a:rPr>
              <a:t>(+595 21) </a:t>
            </a:r>
            <a:r>
              <a:rPr lang="es-419" sz="2500" dirty="0" smtClean="0">
                <a:latin typeface="Big Caslon" panose="02000603090000020003" pitchFamily="2" charset="0"/>
              </a:rPr>
              <a:t>438 1000</a:t>
            </a:r>
            <a:endParaRPr lang="es-419" sz="2500" dirty="0" smtClean="0">
              <a:latin typeface="Big Caslon" panose="02000603090000020003" pitchFamily="2" charset="0"/>
            </a:endParaRPr>
          </a:p>
          <a:p>
            <a:pPr marL="3671888" indent="0">
              <a:buNone/>
            </a:pPr>
            <a:r>
              <a:rPr lang="es-419" sz="2500" dirty="0" smtClean="0">
                <a:latin typeface="Big Caslon" panose="02000603090000020003" pitchFamily="2" charset="0"/>
              </a:rPr>
              <a:t>¡</a:t>
            </a:r>
            <a:r>
              <a:rPr lang="es-419" sz="2500" dirty="0" err="1" smtClean="0">
                <a:latin typeface="Big Caslon" panose="02000603090000020003" pitchFamily="2" charset="0"/>
              </a:rPr>
              <a:t>Seguinos</a:t>
            </a:r>
            <a:r>
              <a:rPr lang="es-419" sz="2500" dirty="0" smtClean="0">
                <a:latin typeface="Big Caslon" panose="02000603090000020003" pitchFamily="2" charset="0"/>
              </a:rPr>
              <a:t>!</a:t>
            </a:r>
            <a:endParaRPr lang="es-419" sz="2500" dirty="0">
              <a:latin typeface="Big Caslon" panose="02000603090000020003" pitchFamily="2" charset="0"/>
            </a:endParaRPr>
          </a:p>
        </p:txBody>
      </p:sp>
      <p:pic>
        <p:nvPicPr>
          <p:cNvPr id="6" name="4 Imagen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57" y="5652072"/>
            <a:ext cx="323038" cy="324000"/>
          </a:xfrm>
          <a:prstGeom prst="rect">
            <a:avLst/>
          </a:prstGeom>
        </p:spPr>
      </p:pic>
      <p:pic>
        <p:nvPicPr>
          <p:cNvPr id="7" name="5 Imagen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163" y="5652072"/>
            <a:ext cx="323038" cy="324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669" y="5652071"/>
            <a:ext cx="323556" cy="32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42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419" sz="2000" dirty="0" smtClean="0"/>
              <a:t>Instituciones involucradas</a:t>
            </a:r>
            <a:endParaRPr lang="es-MX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24115" y="1422400"/>
            <a:ext cx="108022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419" dirty="0">
                <a:solidFill>
                  <a:srgbClr val="002060"/>
                </a:solidFill>
              </a:rPr>
              <a:t>La </a:t>
            </a:r>
            <a:r>
              <a:rPr lang="es-419" b="1" dirty="0">
                <a:solidFill>
                  <a:srgbClr val="002060"/>
                </a:solidFill>
              </a:rPr>
              <a:t>Dirección de Meteorología e Hidrología, </a:t>
            </a:r>
            <a:r>
              <a:rPr lang="es-419" dirty="0">
                <a:solidFill>
                  <a:srgbClr val="002060"/>
                </a:solidFill>
              </a:rPr>
              <a:t>dependiente de la</a:t>
            </a:r>
            <a:r>
              <a:rPr lang="es-419" b="1" dirty="0">
                <a:solidFill>
                  <a:srgbClr val="002060"/>
                </a:solidFill>
              </a:rPr>
              <a:t> Dirección Nacional de Aeronáutica Civil (DMH-DINAC) </a:t>
            </a:r>
            <a:r>
              <a:rPr lang="es-419" dirty="0">
                <a:solidFill>
                  <a:srgbClr val="002060"/>
                </a:solidFill>
              </a:rPr>
              <a:t>es responsable de la administración de la red de estaciones meteorológicas oficiales, de la recopilación y procesamiento de los datos provenientes de dichos observatorios, como así también la promoción del estudio y la investigación de la meteorología e Hidrología en el territorio paraguayo.</a:t>
            </a:r>
          </a:p>
          <a:p>
            <a:pPr algn="just"/>
            <a:endParaRPr lang="es-419" dirty="0">
              <a:solidFill>
                <a:srgbClr val="002060"/>
              </a:solidFill>
            </a:endParaRPr>
          </a:p>
          <a:p>
            <a:pPr algn="just"/>
            <a:r>
              <a:rPr lang="es-419" dirty="0">
                <a:solidFill>
                  <a:srgbClr val="002060"/>
                </a:solidFill>
              </a:rPr>
              <a:t>La </a:t>
            </a:r>
            <a:r>
              <a:rPr lang="es-419" b="1" dirty="0">
                <a:solidFill>
                  <a:srgbClr val="002060"/>
                </a:solidFill>
              </a:rPr>
              <a:t>Secretaría de Emergencia Nacional</a:t>
            </a:r>
            <a:r>
              <a:rPr lang="es-419" dirty="0">
                <a:solidFill>
                  <a:srgbClr val="002060"/>
                </a:solidFill>
              </a:rPr>
              <a:t>, dependiente directamente de la </a:t>
            </a:r>
            <a:r>
              <a:rPr lang="es-419" b="1" dirty="0">
                <a:solidFill>
                  <a:srgbClr val="002060"/>
                </a:solidFill>
              </a:rPr>
              <a:t>Presidencia de la Répública del Paraguay</a:t>
            </a:r>
            <a:r>
              <a:rPr lang="es-419" dirty="0">
                <a:solidFill>
                  <a:srgbClr val="002060"/>
                </a:solidFill>
              </a:rPr>
              <a:t>, es </a:t>
            </a:r>
            <a:r>
              <a:rPr lang="es-ES" dirty="0">
                <a:solidFill>
                  <a:srgbClr val="002060"/>
                </a:solidFill>
              </a:rPr>
              <a:t>el </a:t>
            </a:r>
            <a:r>
              <a:rPr lang="es-ES" b="1" dirty="0">
                <a:solidFill>
                  <a:srgbClr val="002060"/>
                </a:solidFill>
              </a:rPr>
              <a:t>organismo rector </a:t>
            </a:r>
            <a:r>
              <a:rPr lang="es-ES" dirty="0">
                <a:solidFill>
                  <a:srgbClr val="002060"/>
                </a:solidFill>
              </a:rPr>
              <a:t>de todas aquellas actividades comprendidas en el contexto de la gestión y reducción de riesgos, que busca asegurar la</a:t>
            </a:r>
            <a:r>
              <a:rPr lang="es-ES" b="1" dirty="0">
                <a:solidFill>
                  <a:srgbClr val="002060"/>
                </a:solidFill>
              </a:rPr>
              <a:t> </a:t>
            </a:r>
            <a:r>
              <a:rPr lang="es-ES" dirty="0" err="1">
                <a:solidFill>
                  <a:srgbClr val="002060"/>
                </a:solidFill>
              </a:rPr>
              <a:t>transversalización</a:t>
            </a:r>
            <a:r>
              <a:rPr lang="es-ES" b="1" dirty="0">
                <a:solidFill>
                  <a:srgbClr val="002060"/>
                </a:solidFill>
              </a:rPr>
              <a:t> </a:t>
            </a:r>
            <a:r>
              <a:rPr lang="es-ES" dirty="0">
                <a:solidFill>
                  <a:srgbClr val="002060"/>
                </a:solidFill>
              </a:rPr>
              <a:t>en todas las organizaciones de la sociedad civil, actores y sectores e instituciones de gobierno, en su accionar cotidiano y en los planes, programas y proyectos, la reducción de amenazas, vulnerabilidades y riesgos</a:t>
            </a:r>
            <a:r>
              <a:rPr lang="es-419" dirty="0">
                <a:solidFill>
                  <a:srgbClr val="002060"/>
                </a:solidFill>
              </a:rPr>
              <a:t>.</a:t>
            </a:r>
          </a:p>
          <a:p>
            <a:pPr algn="just"/>
            <a:endParaRPr lang="es-419" dirty="0">
              <a:solidFill>
                <a:srgbClr val="002060"/>
              </a:solidFill>
            </a:endParaRPr>
          </a:p>
          <a:p>
            <a:pPr algn="just"/>
            <a:r>
              <a:rPr lang="es-419" dirty="0">
                <a:solidFill>
                  <a:srgbClr val="002060"/>
                </a:solidFill>
              </a:rPr>
              <a:t>Actualmente existe un </a:t>
            </a:r>
            <a:r>
              <a:rPr lang="es-419" b="1" dirty="0">
                <a:solidFill>
                  <a:srgbClr val="002060"/>
                </a:solidFill>
              </a:rPr>
              <a:t>Protocolo de Transferencia de Información Hidrometeorológica </a:t>
            </a:r>
            <a:r>
              <a:rPr lang="es-419" dirty="0">
                <a:solidFill>
                  <a:srgbClr val="002060"/>
                </a:solidFill>
              </a:rPr>
              <a:t>entre la Secretaría de Emergencia Nacional (SEN) y la Dirección Nacional de Aeronáutica Civil, cuyo principal objetivo es ordenar el transpaso de información hidrometeorológica para la elaboración y emisión de productos institucionales y las Alertas Tempranas.</a:t>
            </a:r>
          </a:p>
          <a:p>
            <a:pPr algn="just"/>
            <a:endParaRPr lang="es-E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83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SEN 2018-2023">
      <a:dk1>
        <a:sysClr val="windowText" lastClr="000000"/>
      </a:dk1>
      <a:lt1>
        <a:sysClr val="window" lastClr="FFFFFF"/>
      </a:lt1>
      <a:dk2>
        <a:srgbClr val="001C54"/>
      </a:dk2>
      <a:lt2>
        <a:srgbClr val="BBC4CA"/>
      </a:lt2>
      <a:accent1>
        <a:srgbClr val="ED1C24"/>
      </a:accent1>
      <a:accent2>
        <a:srgbClr val="17479D"/>
      </a:accent2>
      <a:accent3>
        <a:srgbClr val="A5A5A5"/>
      </a:accent3>
      <a:accent4>
        <a:srgbClr val="FFC000"/>
      </a:accent4>
      <a:accent5>
        <a:srgbClr val="61C539"/>
      </a:accent5>
      <a:accent6>
        <a:srgbClr val="2A9CC4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425</Words>
  <Application>Microsoft Office PowerPoint</Application>
  <PresentationFormat>Widescreen</PresentationFormat>
  <Paragraphs>43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Times New Roman</vt:lpstr>
      <vt:lpstr>Big Caslon</vt:lpstr>
      <vt:lpstr>Gotham</vt:lpstr>
      <vt:lpstr>Arial</vt:lpstr>
      <vt:lpstr>Tema de Office</vt:lpstr>
      <vt:lpstr>Taller de creación de capacidad de la RIII de la OMM sobre los servicios de Pronósticos y Alertas basados en Impacto y el Protocolo de Alerta Común </vt:lpstr>
      <vt:lpstr>Boletín Especial de Advertencia de Tormentas Severas (24 horas antes)  </vt:lpstr>
      <vt:lpstr>Boletín Especial Aviso de Tormentas Severas (Nowcasting) </vt:lpstr>
      <vt:lpstr>Medios de Difusión  </vt:lpstr>
      <vt:lpstr>Medios de Difusión  </vt:lpstr>
      <vt:lpstr>Medios de Difusión  </vt:lpstr>
      <vt:lpstr>Medios de Difusión  </vt:lpstr>
      <vt:lpstr>¡MUCHAS GRACIAS!</vt:lpstr>
      <vt:lpstr>Instituciones involucradas</vt:lpstr>
      <vt:lpstr>Manejo de la información ante eventos hidrometeorológicos entre SEN y DMH</vt:lpstr>
      <vt:lpstr>Desafios</vt:lpstr>
      <vt:lpstr>¡MUCHAS GRACIAS!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L. Heÿn</dc:creator>
  <cp:lastModifiedBy>Ricardo</cp:lastModifiedBy>
  <cp:revision>10</cp:revision>
  <dcterms:created xsi:type="dcterms:W3CDTF">2018-08-30T13:33:20Z</dcterms:created>
  <dcterms:modified xsi:type="dcterms:W3CDTF">2018-09-06T11:37:40Z</dcterms:modified>
</cp:coreProperties>
</file>