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83" r:id="rId3"/>
    <p:sldId id="281" r:id="rId4"/>
    <p:sldId id="282" r:id="rId5"/>
    <p:sldId id="284" r:id="rId6"/>
    <p:sldId id="286" r:id="rId7"/>
    <p:sldId id="287" r:id="rId8"/>
    <p:sldId id="288" r:id="rId9"/>
    <p:sldId id="270" r:id="rId10"/>
    <p:sldId id="263" r:id="rId11"/>
    <p:sldId id="289" r:id="rId12"/>
    <p:sldId id="296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4" d="100"/>
          <a:sy n="74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2A39C-B5E6-46CA-8A42-C4D75D6C0F0B}" type="datetimeFigureOut">
              <a:rPr lang="en-GB" smtClean="0"/>
              <a:pPr/>
              <a:t>25/10/2015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99E5-6130-4A42-A2FD-60115133E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99E5-6130-4A42-A2FD-60115133E00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99E5-6130-4A42-A2FD-60115133E00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8F190-733E-42B7-A3E5-08B83EACCC2F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A0138-CD5A-4074-A7C0-7B8521D5D73C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96013-7214-4C59-9C0C-69961C83D8E6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F4C87-A18A-4EF2-B506-F6DB141B4EEB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6584-5902-40AA-A229-79AF4CA9F81A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F668F-6E6F-4F85-B44B-054EEF7A33E8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5C9B1-DCDF-46DE-A595-C4105F5C33FA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40B8D-DC07-43F4-85C8-F4DADE1F1C6C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C22B2-3ED3-4E5C-A696-962F6743540E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EA4C3A-2F59-4130-9F22-DB8075EF1BBF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AD2E7D-17C7-4BAC-8D0A-DB1E579BC861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D5528F-C712-4B1F-B947-04CAFBB59B50}" type="datetime1">
              <a:rPr lang="en-GB" smtClean="0"/>
              <a:pPr/>
              <a:t>25/10/2015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628B7F-5B20-470C-A6F1-49320FD30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sentation\Landslide%20along%20the%20Koku%20doru%20natironal%20road%20168%20in%20Japan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31836" cy="2529626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DEFINITION OF LANDSLIDE 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b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THE PROCEDURES OF THE EARLY WARNING SYSTEM AT DESIGNATED SITES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2400" cy="30963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PRESENTED BY</a:t>
            </a:r>
          </a:p>
          <a:p>
            <a:pPr algn="ctr"/>
            <a:r>
              <a:rPr lang="en-GB" dirty="0" smtClean="0"/>
              <a:t>M.K.MOSAHEB</a:t>
            </a:r>
          </a:p>
          <a:p>
            <a:pPr algn="ctr"/>
            <a:r>
              <a:rPr lang="en-GB" sz="2200" dirty="0" smtClean="0"/>
              <a:t>Engineer/Senior Engineer </a:t>
            </a:r>
          </a:p>
          <a:p>
            <a:pPr algn="ctr"/>
            <a:r>
              <a:rPr lang="en-GB" sz="2200" dirty="0" smtClean="0"/>
              <a:t>Ministry of Public Infrastructure and Land Transport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000" dirty="0" smtClean="0"/>
              <a:t>26 October 2015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u="sng" dirty="0" smtClean="0">
                <a:solidFill>
                  <a:srgbClr val="FF0000"/>
                </a:solidFill>
              </a:rPr>
              <a:t>Create awareness of landslide issues among the local people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Underline the importance of landslide through an intensive education campaign to the local people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Get the participation of the inhabitants through stakeholder meetings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Actions to be undertaken  prior to establish Non-Structural Measures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8496944" cy="548680"/>
          </a:xfrm>
        </p:spPr>
        <p:txBody>
          <a:bodyPr/>
          <a:lstStyle/>
          <a:p>
            <a:endParaRPr lang="en-GB" sz="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Establishment of an Early Warning System</a:t>
            </a: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u="sng" dirty="0" smtClean="0"/>
              <a:t>Early Warning is governed by </a:t>
            </a:r>
          </a:p>
          <a:p>
            <a:pPr lvl="1"/>
            <a:r>
              <a:rPr kumimoji="1" lang="en-US" altLang="ja-JP" sz="3200" dirty="0" smtClean="0"/>
              <a:t>Precipitation using Rain Gauge (to be provided by the Meteorological Services)</a:t>
            </a:r>
          </a:p>
          <a:p>
            <a:pPr lvl="1"/>
            <a:r>
              <a:rPr kumimoji="1" lang="en-US" altLang="ja-JP" sz="3200" dirty="0" smtClean="0"/>
              <a:t>Ground Surface Deformation (Extensometer readings)</a:t>
            </a:r>
          </a:p>
          <a:p>
            <a:pPr lvl="1"/>
            <a:r>
              <a:rPr kumimoji="1" lang="en-US" altLang="ja-JP" sz="3200" dirty="0" smtClean="0"/>
              <a:t>Damages on existing structures</a:t>
            </a:r>
          </a:p>
          <a:p>
            <a:pPr lvl="1"/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Early Warning System consists of three stages as follows: -</a:t>
            </a:r>
          </a:p>
          <a:p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Warning Stage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Evacuation Stage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Termination Stage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Establishment of an Early Warning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131840" y="1628801"/>
            <a:ext cx="2232248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u="sng" dirty="0" smtClean="0"/>
              <a:t>RAIN GAUGE</a:t>
            </a:r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164288" y="5229200"/>
            <a:ext cx="1549400" cy="13811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7236296" y="3933056"/>
            <a:ext cx="1368425" cy="12239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55576" y="4221088"/>
            <a:ext cx="4752751" cy="172873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51520" y="1340768"/>
            <a:ext cx="8713788" cy="24495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15888"/>
            <a:ext cx="8964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altLang="ja-JP" sz="3600" b="1" dirty="0">
              <a:solidFill>
                <a:schemeClr val="tx2"/>
              </a:solidFill>
            </a:endParaRPr>
          </a:p>
        </p:txBody>
      </p:sp>
      <p:pic>
        <p:nvPicPr>
          <p:cNvPr id="3080" name="Picture 8" descr="ANd9GcS1G2gZAv-qogEe_7rwOjMxT8oUqFz3aA1kDFovM6iulrVLjinQPMOh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998" y="4076725"/>
            <a:ext cx="1079500" cy="871538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652120" y="1628800"/>
            <a:ext cx="3240360" cy="18107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Bef>
                <a:spcPct val="50000"/>
              </a:spcBef>
            </a:pPr>
            <a:r>
              <a:rPr lang="en-US" altLang="ja-JP" b="1" u="sng" dirty="0" smtClean="0"/>
              <a:t>OBSERVATION</a:t>
            </a:r>
          </a:p>
          <a:p>
            <a:pPr algn="ctr">
              <a:lnSpc>
                <a:spcPts val="1300"/>
              </a:lnSpc>
              <a:spcBef>
                <a:spcPct val="50000"/>
              </a:spcBef>
            </a:pPr>
            <a:r>
              <a:rPr lang="en-US" altLang="ja-JP" b="1" dirty="0" smtClean="0"/>
              <a:t>- DAMAGES on structures -</a:t>
            </a:r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/>
          </a:p>
        </p:txBody>
      </p:sp>
      <p:pic>
        <p:nvPicPr>
          <p:cNvPr id="3082" name="Picture 10" descr="PC0629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9261" y="2205063"/>
            <a:ext cx="1433512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PC0629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561" y="2205063"/>
            <a:ext cx="14414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869261" y="2205063"/>
            <a:ext cx="1367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i="1" dirty="0" smtClean="0"/>
              <a:t>cracks</a:t>
            </a:r>
            <a:endParaRPr lang="en-US" altLang="ja-JP" sz="2400" b="1" i="1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215206" y="2852936"/>
            <a:ext cx="2071702" cy="461665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i="1" dirty="0" smtClean="0"/>
              <a:t>deformation</a:t>
            </a:r>
            <a:endParaRPr lang="en-US" altLang="ja-JP" sz="2400" b="1" i="1" dirty="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667898" y="37893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MPI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123728" y="5157192"/>
            <a:ext cx="2448272" cy="6360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b="1" dirty="0" smtClean="0"/>
              <a:t>Issue of </a:t>
            </a:r>
          </a:p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sz="2400" b="1" dirty="0" smtClean="0"/>
              <a:t>Warning </a:t>
            </a:r>
            <a:r>
              <a:rPr lang="en-US" altLang="ja-JP" sz="2400" b="1" dirty="0"/>
              <a:t>Stage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99592" y="4365104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/>
              <a:t>Police /Special </a:t>
            </a:r>
            <a:r>
              <a:rPr lang="en-US" altLang="ja-JP" sz="2400" b="1" dirty="0"/>
              <a:t>Mobile Force (SMF</a:t>
            </a:r>
            <a:r>
              <a:rPr lang="en-US" altLang="ja-JP" sz="2400" b="1" dirty="0" smtClean="0"/>
              <a:t>)/NDRRMC</a:t>
            </a:r>
            <a:endParaRPr lang="en-US" altLang="ja-JP" sz="2400" b="1" dirty="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699792" y="6165304"/>
            <a:ext cx="187220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/>
              <a:t>Inhabitants</a:t>
            </a:r>
            <a:endParaRPr lang="en-US" altLang="ja-JP" sz="2400" b="1" dirty="0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491880" y="594928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179388" y="188640"/>
            <a:ext cx="8640762" cy="93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ja-JP" sz="3600" b="1" dirty="0" smtClean="0">
                <a:solidFill>
                  <a:schemeClr val="tx2"/>
                </a:solidFill>
              </a:rPr>
              <a:t>WARNING STAGE </a:t>
            </a:r>
            <a:endParaRPr lang="en-US" altLang="ja-JP" sz="2000" b="1" dirty="0">
              <a:solidFill>
                <a:schemeClr val="tx2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39552" y="1628800"/>
            <a:ext cx="2304256" cy="21033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dirty="0" smtClean="0"/>
              <a:t> </a:t>
            </a:r>
            <a:r>
              <a:rPr lang="en-US" altLang="ja-JP" b="1" u="sng" dirty="0" smtClean="0"/>
              <a:t>EXTENSOMETER</a:t>
            </a:r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</p:txBody>
      </p:sp>
      <p:pic>
        <p:nvPicPr>
          <p:cNvPr id="3096" name="図 301"/>
          <p:cNvPicPr>
            <a:picLocks noChangeAspect="1" noChangeArrowheads="1"/>
          </p:cNvPicPr>
          <p:nvPr/>
        </p:nvPicPr>
        <p:blipFill>
          <a:blip r:embed="rId5" cstate="print"/>
          <a:srcRect l="76283" r="19403" b="48112"/>
          <a:stretch>
            <a:fillRect/>
          </a:stretch>
        </p:blipFill>
        <p:spPr bwMode="auto">
          <a:xfrm>
            <a:off x="971600" y="2564904"/>
            <a:ext cx="414337" cy="122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971600" y="2492896"/>
            <a:ext cx="360362" cy="431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971600" y="278092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403648" y="2636912"/>
            <a:ext cx="1080120" cy="93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i="1" dirty="0" smtClean="0"/>
              <a:t>Yellow  </a:t>
            </a:r>
          </a:p>
          <a:p>
            <a:pPr>
              <a:lnSpc>
                <a:spcPts val="700"/>
              </a:lnSpc>
              <a:spcBef>
                <a:spcPct val="50000"/>
              </a:spcBef>
            </a:pPr>
            <a:r>
              <a:rPr lang="en-US" altLang="ja-JP" sz="2000" b="1" i="1" dirty="0" smtClean="0"/>
              <a:t>Beacon</a:t>
            </a:r>
          </a:p>
          <a:p>
            <a:pPr>
              <a:lnSpc>
                <a:spcPts val="700"/>
              </a:lnSpc>
              <a:spcBef>
                <a:spcPct val="50000"/>
              </a:spcBef>
            </a:pPr>
            <a:r>
              <a:rPr lang="en-US" altLang="ja-JP" sz="2000" b="1" i="1" dirty="0" smtClean="0"/>
              <a:t>at EV1</a:t>
            </a:r>
            <a:endParaRPr lang="en-US" altLang="ja-JP" sz="2000" b="1" i="1" dirty="0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3635896" y="3789040"/>
            <a:ext cx="431800" cy="503238"/>
          </a:xfrm>
          <a:prstGeom prst="downArrow">
            <a:avLst>
              <a:gd name="adj1" fmla="val 50000"/>
              <a:gd name="adj2" fmla="val 2913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cxnSp>
        <p:nvCxnSpPr>
          <p:cNvPr id="3103" name="AutoShape 31"/>
          <p:cNvCxnSpPr>
            <a:cxnSpLocks noChangeShapeType="1"/>
          </p:cNvCxnSpPr>
          <p:nvPr/>
        </p:nvCxnSpPr>
        <p:spPr bwMode="auto">
          <a:xfrm>
            <a:off x="5364088" y="4797152"/>
            <a:ext cx="172819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3104" name="図 1"/>
          <p:cNvPicPr>
            <a:picLocks noChangeAspect="1" noChangeArrowheads="1"/>
          </p:cNvPicPr>
          <p:nvPr/>
        </p:nvPicPr>
        <p:blipFill>
          <a:blip r:embed="rId6" cstate="print"/>
          <a:srcRect l="29036" r="58070"/>
          <a:stretch>
            <a:fillRect/>
          </a:stretch>
        </p:blipFill>
        <p:spPr bwMode="auto">
          <a:xfrm>
            <a:off x="3420145" y="1988989"/>
            <a:ext cx="64611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564161" y="2997101"/>
            <a:ext cx="431800" cy="144463"/>
          </a:xfrm>
          <a:prstGeom prst="rect">
            <a:avLst/>
          </a:prstGeom>
          <a:solidFill>
            <a:srgbClr val="00FF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3564161" y="3141117"/>
            <a:ext cx="431800" cy="3254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4012282" y="2997051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211960" y="2780928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/>
              <a:t>75 mm</a:t>
            </a:r>
          </a:p>
        </p:txBody>
      </p:sp>
      <p:pic>
        <p:nvPicPr>
          <p:cNvPr id="3110" name="Picture 38" descr="Municipality-of-Port-Louis_jpg_460x345_q8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5733256"/>
            <a:ext cx="1152525" cy="771525"/>
          </a:xfrm>
          <a:prstGeom prst="rect">
            <a:avLst/>
          </a:prstGeom>
          <a:noFill/>
        </p:spPr>
      </p:pic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7309123" y="5157813"/>
            <a:ext cx="1439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/>
              <a:t>Municipality of Port Louis</a:t>
            </a:r>
          </a:p>
        </p:txBody>
      </p:sp>
      <p:cxnSp>
        <p:nvCxnSpPr>
          <p:cNvPr id="3112" name="AutoShape 40"/>
          <p:cNvCxnSpPr>
            <a:cxnSpLocks noChangeShapeType="1"/>
          </p:cNvCxnSpPr>
          <p:nvPr/>
        </p:nvCxnSpPr>
        <p:spPr bwMode="auto">
          <a:xfrm rot="16200000" flipH="1">
            <a:off x="6048164" y="4833156"/>
            <a:ext cx="1080120" cy="1008112"/>
          </a:xfrm>
          <a:prstGeom prst="bentConnector3">
            <a:avLst>
              <a:gd name="adj1" fmla="val 98654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1115616" y="1886054"/>
            <a:ext cx="1583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tabLst>
                <a:tab pos="3895725" algn="l"/>
              </a:tabLst>
            </a:pPr>
            <a:r>
              <a:rPr lang="en-US" altLang="ja-JP" sz="2000" b="1" dirty="0" smtClean="0">
                <a:ea typeface="ＭＳ 明朝" pitchFamily="17" charset="-128"/>
                <a:cs typeface="Times New Roman" pitchFamily="18" charset="0"/>
              </a:rPr>
              <a:t>10mm/day</a:t>
            </a:r>
            <a:endParaRPr lang="en-US" altLang="ja-JP" sz="2000" b="1" dirty="0"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1800" y="249289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</a:t>
            </a:r>
            <a:endParaRPr kumimoji="1" lang="ja-JP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292080" y="249289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419872" y="1412776"/>
            <a:ext cx="2088232" cy="2446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u="sng" dirty="0" smtClean="0"/>
              <a:t>RAIN GAUGE</a:t>
            </a:r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23528" y="4797152"/>
            <a:ext cx="2952328" cy="136815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67544" y="1196752"/>
            <a:ext cx="8351837" cy="27368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28596" y="5357826"/>
            <a:ext cx="280831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800" b="1" dirty="0" smtClean="0">
                <a:solidFill>
                  <a:schemeClr val="bg1"/>
                </a:solidFill>
              </a:rPr>
              <a:t>Evacuation Order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79388" y="476250"/>
            <a:ext cx="86407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ja-JP" sz="3600" b="1" dirty="0" smtClean="0">
                <a:solidFill>
                  <a:schemeClr val="tx2"/>
                </a:solidFill>
              </a:rPr>
              <a:t>EVACUATION STAGE</a:t>
            </a:r>
            <a:endParaRPr lang="en-US" altLang="ja-JP" sz="3200" b="1" dirty="0">
              <a:solidFill>
                <a:schemeClr val="tx2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55576" y="1412776"/>
            <a:ext cx="2304256" cy="24468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u="sng" dirty="0" smtClean="0"/>
              <a:t>EXTENSOMETER</a:t>
            </a:r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spcBef>
                <a:spcPct val="50000"/>
              </a:spcBef>
            </a:pPr>
            <a:endParaRPr lang="en-US" altLang="ja-JP" b="1" dirty="0"/>
          </a:p>
        </p:txBody>
      </p:sp>
      <p:pic>
        <p:nvPicPr>
          <p:cNvPr id="4107" name="図 301"/>
          <p:cNvPicPr>
            <a:picLocks noChangeAspect="1" noChangeArrowheads="1"/>
          </p:cNvPicPr>
          <p:nvPr/>
        </p:nvPicPr>
        <p:blipFill>
          <a:blip r:embed="rId2" cstate="print"/>
          <a:srcRect l="76283" r="19403" b="48112"/>
          <a:stretch>
            <a:fillRect/>
          </a:stretch>
        </p:blipFill>
        <p:spPr bwMode="auto">
          <a:xfrm>
            <a:off x="899592" y="2564904"/>
            <a:ext cx="41433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99592" y="2492896"/>
            <a:ext cx="360362" cy="431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99592" y="278092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59632" y="2492896"/>
            <a:ext cx="165618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i="1" dirty="0" smtClean="0"/>
              <a:t>Red Beacon + Alarm Sound (Siren)</a:t>
            </a:r>
            <a:endParaRPr lang="en-US" altLang="ja-JP" b="1" i="1" dirty="0"/>
          </a:p>
          <a:p>
            <a:pPr>
              <a:spcBef>
                <a:spcPct val="50000"/>
              </a:spcBef>
            </a:pPr>
            <a:r>
              <a:rPr lang="en-US" altLang="ja-JP" b="1" i="1" dirty="0" smtClean="0"/>
              <a:t>at EV1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4860032" y="4077072"/>
            <a:ext cx="792163" cy="64725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940152" y="1412777"/>
            <a:ext cx="2520280" cy="22929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en-US" altLang="ja-JP" b="1" u="sng" dirty="0" smtClean="0"/>
              <a:t>OBSERVATION</a:t>
            </a:r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en-US" altLang="ja-JP" b="1" dirty="0" smtClean="0"/>
              <a:t>- HEAVY DAMAGE -</a:t>
            </a:r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 smtClean="0"/>
          </a:p>
          <a:p>
            <a:pPr algn="ctr">
              <a:lnSpc>
                <a:spcPts val="1200"/>
              </a:lnSpc>
              <a:spcBef>
                <a:spcPct val="50000"/>
              </a:spcBef>
            </a:pPr>
            <a:endParaRPr lang="en-US" altLang="ja-JP" b="1" dirty="0"/>
          </a:p>
        </p:txBody>
      </p:sp>
      <p:pic>
        <p:nvPicPr>
          <p:cNvPr id="4116" name="Picture 20" descr="DSCN0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348880"/>
            <a:ext cx="1584325" cy="1189038"/>
          </a:xfrm>
          <a:prstGeom prst="rect">
            <a:avLst/>
          </a:prstGeom>
          <a:noFill/>
        </p:spPr>
      </p:pic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380312" y="5229200"/>
            <a:ext cx="1584176" cy="7155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  <a:spcBef>
                <a:spcPct val="50000"/>
              </a:spcBef>
            </a:pPr>
            <a:r>
              <a:rPr lang="en-US" altLang="ja-JP" b="1" dirty="0" smtClean="0"/>
              <a:t>Safe Area</a:t>
            </a:r>
          </a:p>
          <a:p>
            <a:pPr algn="ctr">
              <a:lnSpc>
                <a:spcPts val="900"/>
              </a:lnSpc>
              <a:spcBef>
                <a:spcPct val="50000"/>
              </a:spcBef>
            </a:pPr>
            <a:r>
              <a:rPr lang="en-US" altLang="ja-JP" dirty="0" smtClean="0"/>
              <a:t>(Out of </a:t>
            </a:r>
          </a:p>
          <a:p>
            <a:pPr algn="ctr">
              <a:lnSpc>
                <a:spcPts val="900"/>
              </a:lnSpc>
              <a:spcBef>
                <a:spcPct val="50000"/>
              </a:spcBef>
            </a:pPr>
            <a:r>
              <a:rPr lang="en-US" altLang="ja-JP" dirty="0" smtClean="0"/>
              <a:t>the Landslide)</a:t>
            </a:r>
            <a:endParaRPr lang="en-US" altLang="ja-JP" dirty="0"/>
          </a:p>
        </p:txBody>
      </p:sp>
      <p:pic>
        <p:nvPicPr>
          <p:cNvPr id="4126" name="図 1"/>
          <p:cNvPicPr>
            <a:picLocks noChangeAspect="1" noChangeArrowheads="1"/>
          </p:cNvPicPr>
          <p:nvPr/>
        </p:nvPicPr>
        <p:blipFill>
          <a:blip r:embed="rId4" cstate="print"/>
          <a:srcRect l="29036" r="58070"/>
          <a:stretch>
            <a:fillRect/>
          </a:stretch>
        </p:blipFill>
        <p:spPr bwMode="auto">
          <a:xfrm>
            <a:off x="3491756" y="1917155"/>
            <a:ext cx="64611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3636219" y="2780755"/>
            <a:ext cx="431800" cy="288925"/>
          </a:xfrm>
          <a:prstGeom prst="rect">
            <a:avLst/>
          </a:prstGeom>
          <a:solidFill>
            <a:srgbClr val="00FF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3636219" y="3069680"/>
            <a:ext cx="431800" cy="3254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>
            <a:off x="4083894" y="278075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299794" y="2564855"/>
            <a:ext cx="1280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/>
              <a:t>100 mm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7236296" y="5085184"/>
            <a:ext cx="1800200" cy="100769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1043608" y="1670031"/>
            <a:ext cx="2664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tabLst>
                <a:tab pos="3895725" algn="l"/>
              </a:tabLst>
            </a:pPr>
            <a:r>
              <a:rPr lang="en-US" altLang="ja-JP" sz="2000" b="1" dirty="0" smtClean="0"/>
              <a:t>20mm/day </a:t>
            </a: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 rot="16200000">
            <a:off x="3167807" y="5337249"/>
            <a:ext cx="792163" cy="432049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8" name="Rectangle 27"/>
          <p:cNvSpPr/>
          <p:nvPr/>
        </p:nvSpPr>
        <p:spPr>
          <a:xfrm>
            <a:off x="467544" y="4941168"/>
            <a:ext cx="280237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900" b="1" dirty="0" smtClean="0"/>
              <a:t>Police / SMF/NDRRMC</a:t>
            </a:r>
            <a:endParaRPr lang="en-US" altLang="ja-JP" sz="19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51920" y="4869160"/>
            <a:ext cx="1639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Inhabitants</a:t>
            </a:r>
            <a:endParaRPr kumimoji="1" lang="ja-JP" altLang="en-US" sz="2400" b="1" dirty="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51920" y="5301208"/>
            <a:ext cx="280831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800" b="1" dirty="0" smtClean="0">
                <a:solidFill>
                  <a:schemeClr val="bg1"/>
                </a:solidFill>
              </a:rPr>
              <a:t>(Self) Evacuation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3779912" y="4797152"/>
            <a:ext cx="2880320" cy="136815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1547664" y="4077072"/>
            <a:ext cx="792163" cy="64725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 rot="16200000">
            <a:off x="6588187" y="5301246"/>
            <a:ext cx="792163" cy="50405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508104" y="249289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</a:t>
            </a:r>
            <a:endParaRPr kumimoji="1" lang="ja-JP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24" y="249289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</a:t>
            </a:r>
            <a:endParaRPr kumimoji="1" lang="ja-JP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3928" y="5949280"/>
            <a:ext cx="2616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i="1" dirty="0" smtClean="0">
                <a:latin typeface="Arial" pitchFamily="34" charset="0"/>
                <a:cs typeface="Arial" pitchFamily="34" charset="0"/>
              </a:rPr>
              <a:t>Do not wait the Evacuation Order</a:t>
            </a:r>
            <a:endParaRPr kumimoji="1" lang="ja-JP" altLang="en-US" sz="1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771800" y="4005064"/>
            <a:ext cx="3744416" cy="165618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79512" y="1628800"/>
            <a:ext cx="8820150" cy="20882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560" y="2132856"/>
            <a:ext cx="2088232" cy="7848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EXTENSOMETER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altLang="ja-JP" dirty="0">
                <a:latin typeface="Arial" pitchFamily="34" charset="0"/>
                <a:cs typeface="Arial" pitchFamily="34" charset="0"/>
              </a:rPr>
              <a:t>mm 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/day</a:t>
            </a:r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6" name="Picture 6" descr="ANd9GcS1G2gZAv-qogEe_7rwOjMxT8oUqFz3aA1kDFovM6iulrVLjinQPMOh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76872"/>
            <a:ext cx="1038225" cy="8382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347864" y="2132856"/>
            <a:ext cx="2304256" cy="784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(RAIN GAUGE)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altLang="ja-JP" dirty="0">
                <a:latin typeface="Arial" pitchFamily="34" charset="0"/>
                <a:cs typeface="Arial" pitchFamily="34" charset="0"/>
              </a:rPr>
              <a:t>rainfall for 3 days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03848" y="4922391"/>
            <a:ext cx="2880320" cy="6668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b="1" dirty="0" smtClean="0"/>
              <a:t>Announcement </a:t>
            </a:r>
            <a:r>
              <a:rPr lang="en-US" altLang="ja-JP" b="1" dirty="0"/>
              <a:t>of </a:t>
            </a:r>
            <a:endParaRPr lang="en-US" altLang="ja-JP" b="1" dirty="0" smtClean="0"/>
          </a:p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sz="2800" b="1" dirty="0" smtClean="0"/>
              <a:t>Termination</a:t>
            </a:r>
            <a:endParaRPr lang="en-US" altLang="ja-JP" sz="28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00338" y="40767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35896" y="5949280"/>
            <a:ext cx="193623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 smtClean="0"/>
              <a:t>Inhabitants</a:t>
            </a:r>
            <a:endParaRPr lang="en-US" altLang="ja-JP" sz="2400" b="1" dirty="0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572000" y="566124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15888"/>
            <a:ext cx="8964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altLang="ja-JP" sz="3600" b="1" dirty="0">
              <a:solidFill>
                <a:schemeClr val="tx2"/>
              </a:solidFill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50825" y="476250"/>
            <a:ext cx="86407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ja-JP" sz="3600" b="1" dirty="0" smtClean="0">
                <a:solidFill>
                  <a:schemeClr val="tx2"/>
                </a:solidFill>
              </a:rPr>
              <a:t>TERMINATION</a:t>
            </a:r>
            <a:endParaRPr lang="en-US" altLang="ja-JP" sz="3200" b="1" dirty="0">
              <a:solidFill>
                <a:schemeClr val="tx2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868144" y="1844824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i="1" dirty="0"/>
              <a:t>MPI</a:t>
            </a:r>
            <a:endParaRPr lang="en-US" altLang="ja-JP" i="1" dirty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012160" y="3212976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i="1" dirty="0" smtClean="0"/>
              <a:t>Observe </a:t>
            </a:r>
            <a:r>
              <a:rPr lang="en-US" altLang="ja-JP" i="1" dirty="0"/>
              <a:t>the site </a:t>
            </a:r>
            <a:r>
              <a:rPr lang="en-US" altLang="ja-JP" i="1" dirty="0" smtClean="0"/>
              <a:t>condition</a:t>
            </a:r>
            <a:endParaRPr lang="en-US" altLang="ja-JP" i="1" dirty="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275856" y="4149080"/>
            <a:ext cx="2664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 smtClean="0"/>
              <a:t>Police / SMF/NDRRMC</a:t>
            </a:r>
            <a:endParaRPr lang="en-US" altLang="ja-JP" sz="2400" b="1" dirty="0"/>
          </a:p>
        </p:txBody>
      </p:sp>
      <p:pic>
        <p:nvPicPr>
          <p:cNvPr id="5143" name="Picture 23" descr="Municipality-of-Port-Louis_jpg_460x345_q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276872"/>
            <a:ext cx="1223963" cy="819150"/>
          </a:xfrm>
          <a:prstGeom prst="rect">
            <a:avLst/>
          </a:prstGeom>
          <a:noFill/>
        </p:spPr>
      </p:pic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308304" y="1700808"/>
            <a:ext cx="14398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/>
              <a:t>Municipality of Port Louis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4572000" y="3717032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771800" y="234888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and</a:t>
            </a:r>
            <a:endParaRPr kumimoji="1" lang="ja-JP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52120" y="234888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and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kumimoji="1" lang="en-US" altLang="ja-JP" dirty="0" smtClean="0"/>
          </a:p>
          <a:p>
            <a:pPr algn="r">
              <a:buNone/>
            </a:pPr>
            <a:endParaRPr lang="en-US" altLang="ja-JP" dirty="0" smtClean="0"/>
          </a:p>
          <a:p>
            <a:pPr algn="r">
              <a:buNone/>
            </a:pPr>
            <a:endParaRPr kumimoji="1" lang="en-US" altLang="ja-JP" sz="3200" dirty="0" smtClean="0"/>
          </a:p>
          <a:p>
            <a:pPr algn="r">
              <a:buNone/>
            </a:pPr>
            <a:endParaRPr kumimoji="1" lang="en-US" altLang="ja-JP" sz="3200" dirty="0" smtClean="0"/>
          </a:p>
          <a:p>
            <a:pPr algn="r">
              <a:buNone/>
            </a:pPr>
            <a:r>
              <a:rPr kumimoji="1" lang="en-US" altLang="ja-JP" sz="3200" dirty="0" smtClean="0"/>
              <a:t>Thank you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is Landslide?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9170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landslide is a phenomenon where a mass of soil moves down on a slope. </a:t>
            </a:r>
          </a:p>
          <a:p>
            <a:r>
              <a:rPr lang="en-US" sz="2800" dirty="0" smtClean="0"/>
              <a:t>This is  triggered by heavy rain,  earthquakes, volcanic eruptions, river erosion and earthworks. </a:t>
            </a:r>
          </a:p>
          <a:p>
            <a:r>
              <a:rPr lang="en-US" sz="2800" dirty="0" smtClean="0"/>
              <a:t>Compared to slope failure, landslides are generally on a larger scale and occur on gentler slopes (about 5-30deg).</a:t>
            </a:r>
            <a:endParaRPr lang="en-US" sz="2800" dirty="0"/>
          </a:p>
        </p:txBody>
      </p:sp>
      <p:pic>
        <p:nvPicPr>
          <p:cNvPr id="6" name="imgBoxImg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/>
          <a:srcRect b="9419"/>
          <a:stretch>
            <a:fillRect/>
          </a:stretch>
        </p:blipFill>
        <p:spPr bwMode="auto">
          <a:xfrm>
            <a:off x="6524625" y="4675157"/>
            <a:ext cx="2619375" cy="218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Major Landslide Disasters in Mauritius</a:t>
            </a:r>
            <a:r>
              <a:rPr lang="en-US" sz="2800" dirty="0" smtClean="0"/>
              <a:t> </a:t>
            </a:r>
            <a:r>
              <a:rPr lang="en-US" sz="2000" i="1" dirty="0" smtClean="0"/>
              <a:t>(sources: JET &amp; MPI)</a:t>
            </a:r>
            <a:endParaRPr lang="en-GB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199"/>
          <a:ext cx="8229600" cy="5899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010400"/>
              </a:tblGrid>
              <a:tr h="59954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800" kern="100" dirty="0">
                          <a:latin typeface="Arial"/>
                          <a:ea typeface="MS PGothic"/>
                          <a:cs typeface="Times New Roman"/>
                        </a:rPr>
                        <a:t>Year</a:t>
                      </a:r>
                      <a:endParaRPr lang="en-GB" sz="2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2800" kern="100" dirty="0">
                          <a:latin typeface="Arial"/>
                          <a:ea typeface="MS PGothic"/>
                          <a:cs typeface="Times New Roman"/>
                        </a:rPr>
                        <a:t>Landslide </a:t>
                      </a:r>
                      <a:r>
                        <a:rPr lang="pt-PT" sz="2800" kern="100" dirty="0" smtClean="0">
                          <a:latin typeface="Arial"/>
                          <a:ea typeface="MS PGothic"/>
                          <a:cs typeface="Times New Roman"/>
                        </a:rPr>
                        <a:t>Disasters/Countermeasures</a:t>
                      </a:r>
                      <a:endParaRPr lang="en-GB" sz="2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81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1986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A large scale landslide occurred in the La Butte area (1500 houses were damaged, 4 main water pipes and high voltage power lines were broken).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1989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JICA’s Port Louis City Landslide Countermeasure Planning Study began (</a:t>
                      </a:r>
                      <a:r>
                        <a:rPr lang="en-US" sz="1600" b="0" kern="100" dirty="0">
                          <a:latin typeface="Arial"/>
                          <a:ea typeface="MS PGothic"/>
                          <a:cs typeface="Arial"/>
                          <a:sym typeface="Symbol"/>
                        </a:rPr>
                        <a:t></a:t>
                      </a: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1990).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1994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635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JICA’s Port Louis City Landslide Protection Project was approved (completed in 1998).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9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2005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A large scale landslide occurred in Chitrakoot (54 houses were damaged).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indent="635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A landslide occurred in Quatre Soeurs (11 houses were affected).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47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2006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A landslide reoccurred in Chitrakoot (14 houses 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more were </a:t>
                      </a: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damaged)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2007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A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school </a:t>
                      </a: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in the landslide hazard area in Chitrakoot was 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damaged.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2008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Landslides reoccurred in Chitrakoot and Quatre Soeurs (monitoring began).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2008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Landslide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 occurred in Vallee Pitot.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>
                          <a:latin typeface="Arial"/>
                          <a:ea typeface="MS PGothic"/>
                          <a:cs typeface="Times New Roman"/>
                        </a:rPr>
                        <a:t>2009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The Cyclone and Other Natural Disasters Scheme was established.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Landslide Management Unit (LMU) was established 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at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 the 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MPI</a:t>
                      </a:r>
                      <a:r>
                        <a:rPr lang="en-US" sz="1600" b="0" kern="100" dirty="0">
                          <a:latin typeface="Arial"/>
                          <a:ea typeface="MS PGothic"/>
                          <a:cs typeface="Times New Roman"/>
                        </a:rPr>
                        <a:t>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 smtClean="0">
                          <a:latin typeface="Arial"/>
                          <a:ea typeface="MS PGothic"/>
                          <a:cs typeface="Times New Roman"/>
                        </a:rPr>
                        <a:t>2013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Landslide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 occurred in Camp </a:t>
                      </a:r>
                      <a:r>
                        <a:rPr lang="en-US" sz="1600" b="0" kern="100" baseline="0" dirty="0" err="1" smtClean="0">
                          <a:latin typeface="Arial"/>
                          <a:ea typeface="MS PGothic"/>
                          <a:cs typeface="Times New Roman"/>
                        </a:rPr>
                        <a:t>Chapelon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.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20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00" dirty="0" smtClean="0">
                          <a:latin typeface="Arial"/>
                          <a:ea typeface="MS PGothic"/>
                          <a:cs typeface="Times New Roman"/>
                        </a:rPr>
                        <a:t>2014</a:t>
                      </a:r>
                      <a:endParaRPr lang="en-GB" sz="1600" b="1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 err="1" smtClean="0">
                          <a:latin typeface="Arial"/>
                          <a:ea typeface="MS PGothic"/>
                          <a:cs typeface="Times New Roman"/>
                        </a:rPr>
                        <a:t>Rockfall</a:t>
                      </a:r>
                      <a:r>
                        <a:rPr lang="en-US" sz="1600" b="0" kern="100" dirty="0" smtClean="0">
                          <a:latin typeface="Arial"/>
                          <a:ea typeface="MS PGothic"/>
                          <a:cs typeface="Times New Roman"/>
                        </a:rPr>
                        <a:t> at Maconde Baie</a:t>
                      </a:r>
                      <a:r>
                        <a:rPr lang="en-US" sz="1600" b="0" kern="100" baseline="0" dirty="0" smtClean="0">
                          <a:latin typeface="Arial"/>
                          <a:ea typeface="MS PGothic"/>
                          <a:cs typeface="Times New Roman"/>
                        </a:rPr>
                        <a:t> du Cap</a:t>
                      </a:r>
                      <a:endParaRPr lang="en-GB" sz="1600" b="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Nature of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Slope Disasters </a:t>
            </a:r>
          </a:p>
          <a:p>
            <a:pPr>
              <a:buNone/>
            </a:pPr>
            <a:r>
              <a:rPr lang="en-US" dirty="0" smtClean="0"/>
              <a:t>	There are normally four types of slope disasters namely: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Landslide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Rock fall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Slope failure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Debris Flow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andslide along the Koku doru natironal road 168 in Japa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Presently, there are three classified landslide sites as per the </a:t>
            </a:r>
            <a:r>
              <a:rPr lang="en-US" sz="2400" smtClean="0"/>
              <a:t>National Disaster Scheme namely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Chitrakoot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Upper </a:t>
            </a:r>
            <a:r>
              <a:rPr lang="en-US" sz="2400" dirty="0" err="1" smtClean="0"/>
              <a:t>Vallée</a:t>
            </a:r>
            <a:r>
              <a:rPr lang="en-US" sz="2400" dirty="0" smtClean="0"/>
              <a:t> des </a:t>
            </a:r>
            <a:r>
              <a:rPr lang="en-US" sz="2400" dirty="0" err="1" smtClean="0"/>
              <a:t>Prètres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Vallée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Pitot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near </a:t>
            </a:r>
            <a:r>
              <a:rPr lang="en-US" sz="2400" dirty="0" err="1" smtClean="0"/>
              <a:t>Eidgah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u="sng" dirty="0" err="1" smtClean="0">
                <a:solidFill>
                  <a:srgbClr val="FF0000"/>
                </a:solidFill>
              </a:rPr>
              <a:t>Quatre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Soeurs</a:t>
            </a:r>
            <a:r>
              <a:rPr lang="en-US" sz="2400" u="sng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 at Marie Jeanne, </a:t>
            </a:r>
            <a:r>
              <a:rPr lang="en-US" sz="2400" dirty="0" err="1" smtClean="0"/>
              <a:t>Jhummah</a:t>
            </a:r>
            <a:r>
              <a:rPr lang="en-US" sz="2400" dirty="0" smtClean="0"/>
              <a:t> Street, Old Grand Port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Classified Landslide Sites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Large scale landslide sites:  Vallee Pitot</a:t>
            </a:r>
            <a:endParaRPr lang="en-GB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762000" y="1254063"/>
            <a:ext cx="3239119" cy="2442204"/>
            <a:chOff x="0" y="0"/>
            <a:chExt cx="457" cy="343"/>
          </a:xfrm>
        </p:grpSpPr>
        <p:pic>
          <p:nvPicPr>
            <p:cNvPr id="6" name="Picture 56" descr="DSC0572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7" cy="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 57"/>
            <p:cNvSpPr>
              <a:spLocks/>
            </p:cNvSpPr>
            <p:nvPr/>
          </p:nvSpPr>
          <p:spPr bwMode="auto">
            <a:xfrm>
              <a:off x="123" y="140"/>
              <a:ext cx="229" cy="190"/>
            </a:xfrm>
            <a:custGeom>
              <a:avLst/>
              <a:gdLst>
                <a:gd name="T0" fmla="*/ 223 w 223"/>
                <a:gd name="T1" fmla="*/ 194 h 194"/>
                <a:gd name="T2" fmla="*/ 211 w 223"/>
                <a:gd name="T3" fmla="*/ 140 h 194"/>
                <a:gd name="T4" fmla="*/ 207 w 223"/>
                <a:gd name="T5" fmla="*/ 119 h 194"/>
                <a:gd name="T6" fmla="*/ 196 w 223"/>
                <a:gd name="T7" fmla="*/ 92 h 194"/>
                <a:gd name="T8" fmla="*/ 170 w 223"/>
                <a:gd name="T9" fmla="*/ 67 h 194"/>
                <a:gd name="T10" fmla="*/ 158 w 223"/>
                <a:gd name="T11" fmla="*/ 54 h 194"/>
                <a:gd name="T12" fmla="*/ 125 w 223"/>
                <a:gd name="T13" fmla="*/ 32 h 194"/>
                <a:gd name="T14" fmla="*/ 101 w 223"/>
                <a:gd name="T15" fmla="*/ 24 h 194"/>
                <a:gd name="T16" fmla="*/ 83 w 223"/>
                <a:gd name="T17" fmla="*/ 19 h 194"/>
                <a:gd name="T18" fmla="*/ 61 w 223"/>
                <a:gd name="T19" fmla="*/ 5 h 194"/>
                <a:gd name="T20" fmla="*/ 35 w 223"/>
                <a:gd name="T21" fmla="*/ 0 h 194"/>
                <a:gd name="T22" fmla="*/ 0 w 223"/>
                <a:gd name="T23" fmla="*/ 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3" h="194">
                  <a:moveTo>
                    <a:pt x="223" y="194"/>
                  </a:moveTo>
                  <a:cubicBezTo>
                    <a:pt x="218" y="173"/>
                    <a:pt x="214" y="152"/>
                    <a:pt x="211" y="140"/>
                  </a:cubicBezTo>
                  <a:cubicBezTo>
                    <a:pt x="208" y="128"/>
                    <a:pt x="210" y="127"/>
                    <a:pt x="207" y="119"/>
                  </a:cubicBezTo>
                  <a:cubicBezTo>
                    <a:pt x="204" y="111"/>
                    <a:pt x="202" y="101"/>
                    <a:pt x="196" y="92"/>
                  </a:cubicBezTo>
                  <a:cubicBezTo>
                    <a:pt x="190" y="83"/>
                    <a:pt x="176" y="73"/>
                    <a:pt x="170" y="67"/>
                  </a:cubicBezTo>
                  <a:cubicBezTo>
                    <a:pt x="164" y="61"/>
                    <a:pt x="165" y="60"/>
                    <a:pt x="158" y="54"/>
                  </a:cubicBezTo>
                  <a:cubicBezTo>
                    <a:pt x="151" y="48"/>
                    <a:pt x="134" y="37"/>
                    <a:pt x="125" y="32"/>
                  </a:cubicBezTo>
                  <a:cubicBezTo>
                    <a:pt x="116" y="27"/>
                    <a:pt x="108" y="26"/>
                    <a:pt x="101" y="24"/>
                  </a:cubicBezTo>
                  <a:cubicBezTo>
                    <a:pt x="94" y="22"/>
                    <a:pt x="90" y="22"/>
                    <a:pt x="83" y="19"/>
                  </a:cubicBezTo>
                  <a:cubicBezTo>
                    <a:pt x="76" y="16"/>
                    <a:pt x="69" y="8"/>
                    <a:pt x="61" y="5"/>
                  </a:cubicBezTo>
                  <a:cubicBezTo>
                    <a:pt x="53" y="2"/>
                    <a:pt x="45" y="0"/>
                    <a:pt x="35" y="0"/>
                  </a:cubicBezTo>
                  <a:cubicBezTo>
                    <a:pt x="25" y="0"/>
                    <a:pt x="5" y="6"/>
                    <a:pt x="0" y="7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58"/>
            <p:cNvSpPr>
              <a:spLocks noChangeShapeType="1"/>
            </p:cNvSpPr>
            <p:nvPr/>
          </p:nvSpPr>
          <p:spPr bwMode="auto">
            <a:xfrm flipH="1">
              <a:off x="313" y="258"/>
              <a:ext cx="22" cy="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59"/>
            <p:cNvSpPr>
              <a:spLocks noChangeShapeType="1"/>
            </p:cNvSpPr>
            <p:nvPr/>
          </p:nvSpPr>
          <p:spPr bwMode="auto">
            <a:xfrm flipH="1">
              <a:off x="296" y="223"/>
              <a:ext cx="20" cy="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60"/>
            <p:cNvSpPr>
              <a:spLocks noChangeShapeType="1"/>
            </p:cNvSpPr>
            <p:nvPr/>
          </p:nvSpPr>
          <p:spPr bwMode="auto">
            <a:xfrm flipH="1">
              <a:off x="274" y="198"/>
              <a:ext cx="17" cy="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1"/>
            <p:cNvSpPr>
              <a:spLocks noChangeShapeType="1"/>
            </p:cNvSpPr>
            <p:nvPr/>
          </p:nvSpPr>
          <p:spPr bwMode="auto">
            <a:xfrm flipH="1">
              <a:off x="247" y="173"/>
              <a:ext cx="7" cy="3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62"/>
            <p:cNvSpPr>
              <a:spLocks noChangeShapeType="1"/>
            </p:cNvSpPr>
            <p:nvPr/>
          </p:nvSpPr>
          <p:spPr bwMode="auto">
            <a:xfrm flipH="1">
              <a:off x="222" y="164"/>
              <a:ext cx="4" cy="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63"/>
            <p:cNvSpPr>
              <a:spLocks noChangeShapeType="1"/>
            </p:cNvSpPr>
            <p:nvPr/>
          </p:nvSpPr>
          <p:spPr bwMode="auto">
            <a:xfrm flipH="1">
              <a:off x="202" y="158"/>
              <a:ext cx="3" cy="2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64"/>
            <p:cNvSpPr>
              <a:spLocks noChangeShapeType="1"/>
            </p:cNvSpPr>
            <p:nvPr/>
          </p:nvSpPr>
          <p:spPr bwMode="auto">
            <a:xfrm>
              <a:off x="183" y="144"/>
              <a:ext cx="0" cy="2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65"/>
            <p:cNvSpPr>
              <a:spLocks noChangeShapeType="1"/>
            </p:cNvSpPr>
            <p:nvPr/>
          </p:nvSpPr>
          <p:spPr bwMode="auto">
            <a:xfrm>
              <a:off x="161" y="142"/>
              <a:ext cx="0" cy="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66"/>
            <p:cNvSpPr>
              <a:spLocks noChangeShapeType="1"/>
            </p:cNvSpPr>
            <p:nvPr/>
          </p:nvSpPr>
          <p:spPr bwMode="auto">
            <a:xfrm>
              <a:off x="137" y="145"/>
              <a:ext cx="3" cy="2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67"/>
            <p:cNvSpPr>
              <a:spLocks noChangeShapeType="1"/>
            </p:cNvSpPr>
            <p:nvPr/>
          </p:nvSpPr>
          <p:spPr bwMode="auto">
            <a:xfrm flipH="1">
              <a:off x="324" y="293"/>
              <a:ext cx="19" cy="1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62000" y="3713576"/>
            <a:ext cx="33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Main scarp</a:t>
            </a:r>
            <a:endParaRPr lang="en-GB" dirty="0"/>
          </a:p>
        </p:txBody>
      </p:sp>
      <p:pic>
        <p:nvPicPr>
          <p:cNvPr id="19" name="Picture 103" descr="DSC057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6357" y="1255025"/>
            <a:ext cx="3230843" cy="241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4846357" y="3667026"/>
            <a:ext cx="33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broken steps</a:t>
            </a:r>
            <a:endParaRPr lang="en-GB" dirty="0"/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748668" y="4161807"/>
            <a:ext cx="3252451" cy="2296800"/>
            <a:chOff x="0" y="0"/>
            <a:chExt cx="450" cy="338"/>
          </a:xfrm>
        </p:grpSpPr>
        <p:pic>
          <p:nvPicPr>
            <p:cNvPr id="22" name="Picture 69" descr="DSC057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0" cy="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194" y="100"/>
              <a:ext cx="60" cy="229"/>
            </a:xfrm>
            <a:custGeom>
              <a:avLst/>
              <a:gdLst>
                <a:gd name="T0" fmla="*/ 70 w 70"/>
                <a:gd name="T1" fmla="*/ 224 h 224"/>
                <a:gd name="T2" fmla="*/ 52 w 70"/>
                <a:gd name="T3" fmla="*/ 189 h 224"/>
                <a:gd name="T4" fmla="*/ 42 w 70"/>
                <a:gd name="T5" fmla="*/ 177 h 224"/>
                <a:gd name="T6" fmla="*/ 41 w 70"/>
                <a:gd name="T7" fmla="*/ 165 h 224"/>
                <a:gd name="T8" fmla="*/ 46 w 70"/>
                <a:gd name="T9" fmla="*/ 149 h 224"/>
                <a:gd name="T10" fmla="*/ 58 w 70"/>
                <a:gd name="T11" fmla="*/ 123 h 224"/>
                <a:gd name="T12" fmla="*/ 60 w 70"/>
                <a:gd name="T13" fmla="*/ 97 h 224"/>
                <a:gd name="T14" fmla="*/ 55 w 70"/>
                <a:gd name="T15" fmla="*/ 86 h 224"/>
                <a:gd name="T16" fmla="*/ 41 w 70"/>
                <a:gd name="T17" fmla="*/ 72 h 224"/>
                <a:gd name="T18" fmla="*/ 35 w 70"/>
                <a:gd name="T19" fmla="*/ 62 h 224"/>
                <a:gd name="T20" fmla="*/ 26 w 70"/>
                <a:gd name="T21" fmla="*/ 49 h 224"/>
                <a:gd name="T22" fmla="*/ 17 w 70"/>
                <a:gd name="T23" fmla="*/ 35 h 224"/>
                <a:gd name="T24" fmla="*/ 2 w 70"/>
                <a:gd name="T25" fmla="*/ 16 h 224"/>
                <a:gd name="T26" fmla="*/ 2 w 70"/>
                <a:gd name="T2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" h="224">
                  <a:moveTo>
                    <a:pt x="70" y="224"/>
                  </a:moveTo>
                  <a:cubicBezTo>
                    <a:pt x="63" y="210"/>
                    <a:pt x="57" y="197"/>
                    <a:pt x="52" y="189"/>
                  </a:cubicBezTo>
                  <a:cubicBezTo>
                    <a:pt x="47" y="181"/>
                    <a:pt x="44" y="181"/>
                    <a:pt x="42" y="177"/>
                  </a:cubicBezTo>
                  <a:cubicBezTo>
                    <a:pt x="40" y="173"/>
                    <a:pt x="40" y="170"/>
                    <a:pt x="41" y="165"/>
                  </a:cubicBezTo>
                  <a:cubicBezTo>
                    <a:pt x="42" y="160"/>
                    <a:pt x="43" y="156"/>
                    <a:pt x="46" y="149"/>
                  </a:cubicBezTo>
                  <a:cubicBezTo>
                    <a:pt x="49" y="142"/>
                    <a:pt x="56" y="132"/>
                    <a:pt x="58" y="123"/>
                  </a:cubicBezTo>
                  <a:cubicBezTo>
                    <a:pt x="60" y="114"/>
                    <a:pt x="60" y="103"/>
                    <a:pt x="60" y="97"/>
                  </a:cubicBezTo>
                  <a:cubicBezTo>
                    <a:pt x="60" y="91"/>
                    <a:pt x="58" y="90"/>
                    <a:pt x="55" y="86"/>
                  </a:cubicBezTo>
                  <a:cubicBezTo>
                    <a:pt x="52" y="82"/>
                    <a:pt x="44" y="76"/>
                    <a:pt x="41" y="72"/>
                  </a:cubicBezTo>
                  <a:cubicBezTo>
                    <a:pt x="38" y="68"/>
                    <a:pt x="37" y="66"/>
                    <a:pt x="35" y="62"/>
                  </a:cubicBezTo>
                  <a:cubicBezTo>
                    <a:pt x="33" y="58"/>
                    <a:pt x="29" y="53"/>
                    <a:pt x="26" y="49"/>
                  </a:cubicBezTo>
                  <a:cubicBezTo>
                    <a:pt x="23" y="45"/>
                    <a:pt x="21" y="40"/>
                    <a:pt x="17" y="35"/>
                  </a:cubicBezTo>
                  <a:cubicBezTo>
                    <a:pt x="13" y="30"/>
                    <a:pt x="4" y="22"/>
                    <a:pt x="2" y="16"/>
                  </a:cubicBezTo>
                  <a:cubicBezTo>
                    <a:pt x="0" y="10"/>
                    <a:pt x="1" y="5"/>
                    <a:pt x="2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0" y="6488668"/>
            <a:ext cx="33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observed cracks</a:t>
            </a:r>
            <a:endParaRPr lang="en-GB" dirty="0"/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4806950" y="4138632"/>
            <a:ext cx="3270250" cy="2319975"/>
            <a:chOff x="0" y="0"/>
            <a:chExt cx="450" cy="338"/>
          </a:xfrm>
        </p:grpSpPr>
        <p:pic>
          <p:nvPicPr>
            <p:cNvPr id="26" name="Picture 72" descr="DSC057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0" cy="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Freeform 98"/>
            <p:cNvSpPr>
              <a:spLocks/>
            </p:cNvSpPr>
            <p:nvPr/>
          </p:nvSpPr>
          <p:spPr bwMode="auto">
            <a:xfrm>
              <a:off x="176" y="37"/>
              <a:ext cx="61" cy="209"/>
            </a:xfrm>
            <a:custGeom>
              <a:avLst/>
              <a:gdLst>
                <a:gd name="T0" fmla="*/ 60 w 61"/>
                <a:gd name="T1" fmla="*/ 209 h 209"/>
                <a:gd name="T2" fmla="*/ 55 w 61"/>
                <a:gd name="T3" fmla="*/ 190 h 209"/>
                <a:gd name="T4" fmla="*/ 53 w 61"/>
                <a:gd name="T5" fmla="*/ 173 h 209"/>
                <a:gd name="T6" fmla="*/ 52 w 61"/>
                <a:gd name="T7" fmla="*/ 167 h 209"/>
                <a:gd name="T8" fmla="*/ 55 w 61"/>
                <a:gd name="T9" fmla="*/ 147 h 209"/>
                <a:gd name="T10" fmla="*/ 59 w 61"/>
                <a:gd name="T11" fmla="*/ 127 h 209"/>
                <a:gd name="T12" fmla="*/ 44 w 61"/>
                <a:gd name="T13" fmla="*/ 131 h 209"/>
                <a:gd name="T14" fmla="*/ 39 w 61"/>
                <a:gd name="T15" fmla="*/ 116 h 209"/>
                <a:gd name="T16" fmla="*/ 43 w 61"/>
                <a:gd name="T17" fmla="*/ 109 h 209"/>
                <a:gd name="T18" fmla="*/ 35 w 61"/>
                <a:gd name="T19" fmla="*/ 93 h 209"/>
                <a:gd name="T20" fmla="*/ 34 w 61"/>
                <a:gd name="T21" fmla="*/ 85 h 209"/>
                <a:gd name="T22" fmla="*/ 33 w 61"/>
                <a:gd name="T23" fmla="*/ 79 h 209"/>
                <a:gd name="T24" fmla="*/ 28 w 61"/>
                <a:gd name="T25" fmla="*/ 70 h 209"/>
                <a:gd name="T26" fmla="*/ 27 w 61"/>
                <a:gd name="T27" fmla="*/ 64 h 209"/>
                <a:gd name="T28" fmla="*/ 21 w 61"/>
                <a:gd name="T29" fmla="*/ 60 h 209"/>
                <a:gd name="T30" fmla="*/ 20 w 61"/>
                <a:gd name="T31" fmla="*/ 51 h 209"/>
                <a:gd name="T32" fmla="*/ 20 w 61"/>
                <a:gd name="T33" fmla="*/ 44 h 209"/>
                <a:gd name="T34" fmla="*/ 20 w 61"/>
                <a:gd name="T35" fmla="*/ 38 h 209"/>
                <a:gd name="T36" fmla="*/ 12 w 61"/>
                <a:gd name="T37" fmla="*/ 30 h 209"/>
                <a:gd name="T38" fmla="*/ 6 w 61"/>
                <a:gd name="T39" fmla="*/ 19 h 209"/>
                <a:gd name="T40" fmla="*/ 1 w 61"/>
                <a:gd name="T41" fmla="*/ 11 h 209"/>
                <a:gd name="T42" fmla="*/ 1 w 61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209">
                  <a:moveTo>
                    <a:pt x="60" y="209"/>
                  </a:moveTo>
                  <a:cubicBezTo>
                    <a:pt x="58" y="202"/>
                    <a:pt x="56" y="196"/>
                    <a:pt x="55" y="190"/>
                  </a:cubicBezTo>
                  <a:cubicBezTo>
                    <a:pt x="54" y="184"/>
                    <a:pt x="53" y="177"/>
                    <a:pt x="53" y="173"/>
                  </a:cubicBezTo>
                  <a:cubicBezTo>
                    <a:pt x="53" y="169"/>
                    <a:pt x="52" y="171"/>
                    <a:pt x="52" y="167"/>
                  </a:cubicBezTo>
                  <a:cubicBezTo>
                    <a:pt x="52" y="163"/>
                    <a:pt x="54" y="154"/>
                    <a:pt x="55" y="147"/>
                  </a:cubicBezTo>
                  <a:cubicBezTo>
                    <a:pt x="56" y="140"/>
                    <a:pt x="61" y="130"/>
                    <a:pt x="59" y="127"/>
                  </a:cubicBezTo>
                  <a:cubicBezTo>
                    <a:pt x="57" y="124"/>
                    <a:pt x="47" y="133"/>
                    <a:pt x="44" y="131"/>
                  </a:cubicBezTo>
                  <a:cubicBezTo>
                    <a:pt x="41" y="129"/>
                    <a:pt x="39" y="120"/>
                    <a:pt x="39" y="116"/>
                  </a:cubicBezTo>
                  <a:cubicBezTo>
                    <a:pt x="39" y="112"/>
                    <a:pt x="44" y="113"/>
                    <a:pt x="43" y="109"/>
                  </a:cubicBezTo>
                  <a:cubicBezTo>
                    <a:pt x="42" y="105"/>
                    <a:pt x="36" y="97"/>
                    <a:pt x="35" y="93"/>
                  </a:cubicBezTo>
                  <a:cubicBezTo>
                    <a:pt x="34" y="89"/>
                    <a:pt x="34" y="87"/>
                    <a:pt x="34" y="85"/>
                  </a:cubicBezTo>
                  <a:cubicBezTo>
                    <a:pt x="34" y="83"/>
                    <a:pt x="34" y="81"/>
                    <a:pt x="33" y="79"/>
                  </a:cubicBezTo>
                  <a:cubicBezTo>
                    <a:pt x="32" y="77"/>
                    <a:pt x="29" y="72"/>
                    <a:pt x="28" y="70"/>
                  </a:cubicBezTo>
                  <a:cubicBezTo>
                    <a:pt x="27" y="68"/>
                    <a:pt x="28" y="66"/>
                    <a:pt x="27" y="64"/>
                  </a:cubicBezTo>
                  <a:cubicBezTo>
                    <a:pt x="26" y="62"/>
                    <a:pt x="22" y="62"/>
                    <a:pt x="21" y="60"/>
                  </a:cubicBezTo>
                  <a:cubicBezTo>
                    <a:pt x="20" y="58"/>
                    <a:pt x="20" y="54"/>
                    <a:pt x="20" y="51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9" y="36"/>
                    <a:pt x="14" y="33"/>
                    <a:pt x="12" y="30"/>
                  </a:cubicBezTo>
                  <a:cubicBezTo>
                    <a:pt x="10" y="27"/>
                    <a:pt x="8" y="22"/>
                    <a:pt x="6" y="19"/>
                  </a:cubicBezTo>
                  <a:cubicBezTo>
                    <a:pt x="4" y="16"/>
                    <a:pt x="2" y="14"/>
                    <a:pt x="1" y="11"/>
                  </a:cubicBezTo>
                  <a:cubicBezTo>
                    <a:pt x="0" y="8"/>
                    <a:pt x="0" y="4"/>
                    <a:pt x="1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806950" y="6458607"/>
            <a:ext cx="33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Damage on house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114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Vallée</a:t>
            </a:r>
            <a:r>
              <a:rPr lang="en-US" b="1" u="sng" dirty="0" smtClean="0">
                <a:solidFill>
                  <a:srgbClr val="FF0000"/>
                </a:solidFill>
              </a:rPr>
              <a:t> Pitot </a:t>
            </a:r>
            <a:r>
              <a:rPr lang="en-US" dirty="0" smtClean="0"/>
              <a:t>near Eidgah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Actions Taken:</a:t>
            </a:r>
          </a:p>
          <a:p>
            <a:pPr>
              <a:buNone/>
            </a:pPr>
            <a:r>
              <a:rPr lang="en-US" dirty="0" smtClean="0"/>
              <a:t>	Contract awarded for in-depth investigation :</a:t>
            </a:r>
          </a:p>
          <a:p>
            <a:r>
              <a:rPr lang="en-US" dirty="0" smtClean="0"/>
              <a:t>Drilling of Boreholes</a:t>
            </a:r>
          </a:p>
          <a:p>
            <a:r>
              <a:rPr lang="en-US" dirty="0" smtClean="0"/>
              <a:t>Installation of Landslide Monitoring Equipment </a:t>
            </a:r>
          </a:p>
          <a:p>
            <a:r>
              <a:rPr lang="en-US" dirty="0" smtClean="0"/>
              <a:t>Monitoring and Maintenance of Landslide Devices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Countermeasure works will be designed based upon the results of the in-depth investigation after relocation of some houses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483768" y="1700808"/>
            <a:ext cx="40324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Management of Landslide Activities</a:t>
            </a:r>
          </a:p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971600" y="3717032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Structural measures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436096" y="3717032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Non-Structural Measures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339752" y="2708920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6136" y="2636912"/>
            <a:ext cx="12241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092953" y="3039414"/>
            <a:ext cx="3548771" cy="2550017"/>
          </a:xfrm>
          <a:custGeom>
            <a:avLst/>
            <a:gdLst>
              <a:gd name="connsiteX0" fmla="*/ 2209368 w 3548771"/>
              <a:gd name="connsiteY0" fmla="*/ 12879 h 2550017"/>
              <a:gd name="connsiteX1" fmla="*/ 1938912 w 3548771"/>
              <a:gd name="connsiteY1" fmla="*/ 38637 h 2550017"/>
              <a:gd name="connsiteX2" fmla="*/ 1694213 w 3548771"/>
              <a:gd name="connsiteY2" fmla="*/ 51516 h 2550017"/>
              <a:gd name="connsiteX3" fmla="*/ 1578303 w 3548771"/>
              <a:gd name="connsiteY3" fmla="*/ 77273 h 2550017"/>
              <a:gd name="connsiteX4" fmla="*/ 1423757 w 3548771"/>
              <a:gd name="connsiteY4" fmla="*/ 90152 h 2550017"/>
              <a:gd name="connsiteX5" fmla="*/ 1346484 w 3548771"/>
              <a:gd name="connsiteY5" fmla="*/ 141668 h 2550017"/>
              <a:gd name="connsiteX6" fmla="*/ 1269210 w 3548771"/>
              <a:gd name="connsiteY6" fmla="*/ 180304 h 2550017"/>
              <a:gd name="connsiteX7" fmla="*/ 1153301 w 3548771"/>
              <a:gd name="connsiteY7" fmla="*/ 244699 h 2550017"/>
              <a:gd name="connsiteX8" fmla="*/ 998754 w 3548771"/>
              <a:gd name="connsiteY8" fmla="*/ 283335 h 2550017"/>
              <a:gd name="connsiteX9" fmla="*/ 947239 w 3548771"/>
              <a:gd name="connsiteY9" fmla="*/ 296214 h 2550017"/>
              <a:gd name="connsiteX10" fmla="*/ 857086 w 3548771"/>
              <a:gd name="connsiteY10" fmla="*/ 309093 h 2550017"/>
              <a:gd name="connsiteX11" fmla="*/ 741177 w 3548771"/>
              <a:gd name="connsiteY11" fmla="*/ 347730 h 2550017"/>
              <a:gd name="connsiteX12" fmla="*/ 689661 w 3548771"/>
              <a:gd name="connsiteY12" fmla="*/ 360609 h 2550017"/>
              <a:gd name="connsiteX13" fmla="*/ 432084 w 3548771"/>
              <a:gd name="connsiteY13" fmla="*/ 373487 h 2550017"/>
              <a:gd name="connsiteX14" fmla="*/ 341932 w 3548771"/>
              <a:gd name="connsiteY14" fmla="*/ 399245 h 2550017"/>
              <a:gd name="connsiteX15" fmla="*/ 303295 w 3548771"/>
              <a:gd name="connsiteY15" fmla="*/ 437882 h 2550017"/>
              <a:gd name="connsiteX16" fmla="*/ 251779 w 3548771"/>
              <a:gd name="connsiteY16" fmla="*/ 450761 h 2550017"/>
              <a:gd name="connsiteX17" fmla="*/ 213143 w 3548771"/>
              <a:gd name="connsiteY17" fmla="*/ 463640 h 2550017"/>
              <a:gd name="connsiteX18" fmla="*/ 174506 w 3548771"/>
              <a:gd name="connsiteY18" fmla="*/ 695459 h 2550017"/>
              <a:gd name="connsiteX19" fmla="*/ 122991 w 3548771"/>
              <a:gd name="connsiteY19" fmla="*/ 798490 h 2550017"/>
              <a:gd name="connsiteX20" fmla="*/ 110112 w 3548771"/>
              <a:gd name="connsiteY20" fmla="*/ 837127 h 2550017"/>
              <a:gd name="connsiteX21" fmla="*/ 84354 w 3548771"/>
              <a:gd name="connsiteY21" fmla="*/ 888642 h 2550017"/>
              <a:gd name="connsiteX22" fmla="*/ 71475 w 3548771"/>
              <a:gd name="connsiteY22" fmla="*/ 940158 h 2550017"/>
              <a:gd name="connsiteX23" fmla="*/ 58596 w 3548771"/>
              <a:gd name="connsiteY23" fmla="*/ 978794 h 2550017"/>
              <a:gd name="connsiteX24" fmla="*/ 32839 w 3548771"/>
              <a:gd name="connsiteY24" fmla="*/ 1068947 h 2550017"/>
              <a:gd name="connsiteX25" fmla="*/ 58596 w 3548771"/>
              <a:gd name="connsiteY25" fmla="*/ 1571223 h 2550017"/>
              <a:gd name="connsiteX26" fmla="*/ 84354 w 3548771"/>
              <a:gd name="connsiteY26" fmla="*/ 1609859 h 2550017"/>
              <a:gd name="connsiteX27" fmla="*/ 174506 w 3548771"/>
              <a:gd name="connsiteY27" fmla="*/ 1674254 h 2550017"/>
              <a:gd name="connsiteX28" fmla="*/ 316174 w 3548771"/>
              <a:gd name="connsiteY28" fmla="*/ 1751527 h 2550017"/>
              <a:gd name="connsiteX29" fmla="*/ 341932 w 3548771"/>
              <a:gd name="connsiteY29" fmla="*/ 1803042 h 2550017"/>
              <a:gd name="connsiteX30" fmla="*/ 457841 w 3548771"/>
              <a:gd name="connsiteY30" fmla="*/ 1841679 h 2550017"/>
              <a:gd name="connsiteX31" fmla="*/ 496478 w 3548771"/>
              <a:gd name="connsiteY31" fmla="*/ 1893194 h 2550017"/>
              <a:gd name="connsiteX32" fmla="*/ 547993 w 3548771"/>
              <a:gd name="connsiteY32" fmla="*/ 1931831 h 2550017"/>
              <a:gd name="connsiteX33" fmla="*/ 560872 w 3548771"/>
              <a:gd name="connsiteY33" fmla="*/ 1970468 h 2550017"/>
              <a:gd name="connsiteX34" fmla="*/ 586630 w 3548771"/>
              <a:gd name="connsiteY34" fmla="*/ 2021983 h 2550017"/>
              <a:gd name="connsiteX35" fmla="*/ 741177 w 3548771"/>
              <a:gd name="connsiteY35" fmla="*/ 2150772 h 2550017"/>
              <a:gd name="connsiteX36" fmla="*/ 831329 w 3548771"/>
              <a:gd name="connsiteY36" fmla="*/ 2202287 h 2550017"/>
              <a:gd name="connsiteX37" fmla="*/ 857086 w 3548771"/>
              <a:gd name="connsiteY37" fmla="*/ 2240924 h 2550017"/>
              <a:gd name="connsiteX38" fmla="*/ 960117 w 3548771"/>
              <a:gd name="connsiteY38" fmla="*/ 2292440 h 2550017"/>
              <a:gd name="connsiteX39" fmla="*/ 1024512 w 3548771"/>
              <a:gd name="connsiteY39" fmla="*/ 2331076 h 2550017"/>
              <a:gd name="connsiteX40" fmla="*/ 1127543 w 3548771"/>
              <a:gd name="connsiteY40" fmla="*/ 2382592 h 2550017"/>
              <a:gd name="connsiteX41" fmla="*/ 1307847 w 3548771"/>
              <a:gd name="connsiteY41" fmla="*/ 2446986 h 2550017"/>
              <a:gd name="connsiteX42" fmla="*/ 1385120 w 3548771"/>
              <a:gd name="connsiteY42" fmla="*/ 2498501 h 2550017"/>
              <a:gd name="connsiteX43" fmla="*/ 1462393 w 3548771"/>
              <a:gd name="connsiteY43" fmla="*/ 2511380 h 2550017"/>
              <a:gd name="connsiteX44" fmla="*/ 1823002 w 3548771"/>
              <a:gd name="connsiteY44" fmla="*/ 2550017 h 2550017"/>
              <a:gd name="connsiteX45" fmla="*/ 2479824 w 3548771"/>
              <a:gd name="connsiteY45" fmla="*/ 2511380 h 2550017"/>
              <a:gd name="connsiteX46" fmla="*/ 2518461 w 3548771"/>
              <a:gd name="connsiteY46" fmla="*/ 2498501 h 2550017"/>
              <a:gd name="connsiteX47" fmla="*/ 2582855 w 3548771"/>
              <a:gd name="connsiteY47" fmla="*/ 2472744 h 2550017"/>
              <a:gd name="connsiteX48" fmla="*/ 2660129 w 3548771"/>
              <a:gd name="connsiteY48" fmla="*/ 2459865 h 2550017"/>
              <a:gd name="connsiteX49" fmla="*/ 2776039 w 3548771"/>
              <a:gd name="connsiteY49" fmla="*/ 2434107 h 2550017"/>
              <a:gd name="connsiteX50" fmla="*/ 2879070 w 3548771"/>
              <a:gd name="connsiteY50" fmla="*/ 2408349 h 2550017"/>
              <a:gd name="connsiteX51" fmla="*/ 2969222 w 3548771"/>
              <a:gd name="connsiteY51" fmla="*/ 2369713 h 2550017"/>
              <a:gd name="connsiteX52" fmla="*/ 3033616 w 3548771"/>
              <a:gd name="connsiteY52" fmla="*/ 2305318 h 2550017"/>
              <a:gd name="connsiteX53" fmla="*/ 3098010 w 3548771"/>
              <a:gd name="connsiteY53" fmla="*/ 2228045 h 2550017"/>
              <a:gd name="connsiteX54" fmla="*/ 3213920 w 3548771"/>
              <a:gd name="connsiteY54" fmla="*/ 2189409 h 2550017"/>
              <a:gd name="connsiteX55" fmla="*/ 3278315 w 3548771"/>
              <a:gd name="connsiteY55" fmla="*/ 2150772 h 2550017"/>
              <a:gd name="connsiteX56" fmla="*/ 3329830 w 3548771"/>
              <a:gd name="connsiteY56" fmla="*/ 1841679 h 2550017"/>
              <a:gd name="connsiteX57" fmla="*/ 3355588 w 3548771"/>
              <a:gd name="connsiteY57" fmla="*/ 1738648 h 2550017"/>
              <a:gd name="connsiteX58" fmla="*/ 3394224 w 3548771"/>
              <a:gd name="connsiteY58" fmla="*/ 1661375 h 2550017"/>
              <a:gd name="connsiteX59" fmla="*/ 3445740 w 3548771"/>
              <a:gd name="connsiteY59" fmla="*/ 1545465 h 2550017"/>
              <a:gd name="connsiteX60" fmla="*/ 3458619 w 3548771"/>
              <a:gd name="connsiteY60" fmla="*/ 1506828 h 2550017"/>
              <a:gd name="connsiteX61" fmla="*/ 3510134 w 3548771"/>
              <a:gd name="connsiteY61" fmla="*/ 1429555 h 2550017"/>
              <a:gd name="connsiteX62" fmla="*/ 3535892 w 3548771"/>
              <a:gd name="connsiteY62" fmla="*/ 1313645 h 2550017"/>
              <a:gd name="connsiteX63" fmla="*/ 3548771 w 3548771"/>
              <a:gd name="connsiteY63" fmla="*/ 1275009 h 2550017"/>
              <a:gd name="connsiteX64" fmla="*/ 3535892 w 3548771"/>
              <a:gd name="connsiteY64" fmla="*/ 1236372 h 2550017"/>
              <a:gd name="connsiteX65" fmla="*/ 3523013 w 3548771"/>
              <a:gd name="connsiteY65" fmla="*/ 1159099 h 2550017"/>
              <a:gd name="connsiteX66" fmla="*/ 3497255 w 3548771"/>
              <a:gd name="connsiteY66" fmla="*/ 1120462 h 2550017"/>
              <a:gd name="connsiteX67" fmla="*/ 3471498 w 3548771"/>
              <a:gd name="connsiteY67" fmla="*/ 1017431 h 2550017"/>
              <a:gd name="connsiteX68" fmla="*/ 3458619 w 3548771"/>
              <a:gd name="connsiteY68" fmla="*/ 978794 h 2550017"/>
              <a:gd name="connsiteX69" fmla="*/ 3445740 w 3548771"/>
              <a:gd name="connsiteY69" fmla="*/ 914400 h 2550017"/>
              <a:gd name="connsiteX70" fmla="*/ 3432861 w 3548771"/>
              <a:gd name="connsiteY70" fmla="*/ 875763 h 2550017"/>
              <a:gd name="connsiteX71" fmla="*/ 3381346 w 3548771"/>
              <a:gd name="connsiteY71" fmla="*/ 746975 h 2550017"/>
              <a:gd name="connsiteX72" fmla="*/ 3329830 w 3548771"/>
              <a:gd name="connsiteY72" fmla="*/ 708338 h 2550017"/>
              <a:gd name="connsiteX73" fmla="*/ 3316951 w 3548771"/>
              <a:gd name="connsiteY73" fmla="*/ 669701 h 2550017"/>
              <a:gd name="connsiteX74" fmla="*/ 3239678 w 3548771"/>
              <a:gd name="connsiteY74" fmla="*/ 631065 h 2550017"/>
              <a:gd name="connsiteX75" fmla="*/ 3226799 w 3548771"/>
              <a:gd name="connsiteY75" fmla="*/ 592428 h 2550017"/>
              <a:gd name="connsiteX76" fmla="*/ 3188162 w 3548771"/>
              <a:gd name="connsiteY76" fmla="*/ 579549 h 2550017"/>
              <a:gd name="connsiteX77" fmla="*/ 3020737 w 3548771"/>
              <a:gd name="connsiteY77" fmla="*/ 515155 h 2550017"/>
              <a:gd name="connsiteX78" fmla="*/ 2891948 w 3548771"/>
              <a:gd name="connsiteY78" fmla="*/ 437882 h 2550017"/>
              <a:gd name="connsiteX79" fmla="*/ 2853312 w 3548771"/>
              <a:gd name="connsiteY79" fmla="*/ 425003 h 2550017"/>
              <a:gd name="connsiteX80" fmla="*/ 2788917 w 3548771"/>
              <a:gd name="connsiteY80" fmla="*/ 386366 h 2550017"/>
              <a:gd name="connsiteX81" fmla="*/ 2724523 w 3548771"/>
              <a:gd name="connsiteY81" fmla="*/ 373487 h 2550017"/>
              <a:gd name="connsiteX82" fmla="*/ 2685886 w 3548771"/>
              <a:gd name="connsiteY82" fmla="*/ 360609 h 2550017"/>
              <a:gd name="connsiteX83" fmla="*/ 2647250 w 3548771"/>
              <a:gd name="connsiteY83" fmla="*/ 334851 h 2550017"/>
              <a:gd name="connsiteX84" fmla="*/ 2557098 w 3548771"/>
              <a:gd name="connsiteY84" fmla="*/ 309093 h 2550017"/>
              <a:gd name="connsiteX85" fmla="*/ 2479824 w 3548771"/>
              <a:gd name="connsiteY85" fmla="*/ 244699 h 2550017"/>
              <a:gd name="connsiteX86" fmla="*/ 2466946 w 3548771"/>
              <a:gd name="connsiteY86" fmla="*/ 193183 h 2550017"/>
              <a:gd name="connsiteX87" fmla="*/ 2454067 w 3548771"/>
              <a:gd name="connsiteY87" fmla="*/ 154547 h 2550017"/>
              <a:gd name="connsiteX88" fmla="*/ 2402551 w 3548771"/>
              <a:gd name="connsiteY88" fmla="*/ 12879 h 2550017"/>
              <a:gd name="connsiteX89" fmla="*/ 2363915 w 3548771"/>
              <a:gd name="connsiteY89" fmla="*/ 0 h 2550017"/>
              <a:gd name="connsiteX90" fmla="*/ 2144974 w 3548771"/>
              <a:gd name="connsiteY90" fmla="*/ 25758 h 255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548771" h="2550017">
                <a:moveTo>
                  <a:pt x="2209368" y="12879"/>
                </a:moveTo>
                <a:cubicBezTo>
                  <a:pt x="2119216" y="21465"/>
                  <a:pt x="2029218" y="31864"/>
                  <a:pt x="1938912" y="38637"/>
                </a:cubicBezTo>
                <a:cubicBezTo>
                  <a:pt x="1857462" y="44746"/>
                  <a:pt x="1775427" y="42815"/>
                  <a:pt x="1694213" y="51516"/>
                </a:cubicBezTo>
                <a:cubicBezTo>
                  <a:pt x="1654859" y="55732"/>
                  <a:pt x="1617484" y="71676"/>
                  <a:pt x="1578303" y="77273"/>
                </a:cubicBezTo>
                <a:cubicBezTo>
                  <a:pt x="1527129" y="84584"/>
                  <a:pt x="1475272" y="85859"/>
                  <a:pt x="1423757" y="90152"/>
                </a:cubicBezTo>
                <a:cubicBezTo>
                  <a:pt x="1355855" y="112786"/>
                  <a:pt x="1410801" y="88071"/>
                  <a:pt x="1346484" y="141668"/>
                </a:cubicBezTo>
                <a:cubicBezTo>
                  <a:pt x="1313198" y="169406"/>
                  <a:pt x="1307931" y="167397"/>
                  <a:pt x="1269210" y="180304"/>
                </a:cubicBezTo>
                <a:cubicBezTo>
                  <a:pt x="1218424" y="231092"/>
                  <a:pt x="1237346" y="223688"/>
                  <a:pt x="1153301" y="244699"/>
                </a:cubicBezTo>
                <a:lnTo>
                  <a:pt x="998754" y="283335"/>
                </a:lnTo>
                <a:cubicBezTo>
                  <a:pt x="981582" y="287628"/>
                  <a:pt x="964761" y="293711"/>
                  <a:pt x="947239" y="296214"/>
                </a:cubicBezTo>
                <a:lnTo>
                  <a:pt x="857086" y="309093"/>
                </a:lnTo>
                <a:cubicBezTo>
                  <a:pt x="818450" y="321972"/>
                  <a:pt x="780687" y="337852"/>
                  <a:pt x="741177" y="347730"/>
                </a:cubicBezTo>
                <a:cubicBezTo>
                  <a:pt x="724005" y="352023"/>
                  <a:pt x="707300" y="359139"/>
                  <a:pt x="689661" y="360609"/>
                </a:cubicBezTo>
                <a:cubicBezTo>
                  <a:pt x="603992" y="367748"/>
                  <a:pt x="517943" y="369194"/>
                  <a:pt x="432084" y="373487"/>
                </a:cubicBezTo>
                <a:cubicBezTo>
                  <a:pt x="425214" y="375205"/>
                  <a:pt x="353019" y="391854"/>
                  <a:pt x="341932" y="399245"/>
                </a:cubicBezTo>
                <a:cubicBezTo>
                  <a:pt x="326777" y="409348"/>
                  <a:pt x="319109" y="428845"/>
                  <a:pt x="303295" y="437882"/>
                </a:cubicBezTo>
                <a:cubicBezTo>
                  <a:pt x="287927" y="446664"/>
                  <a:pt x="268798" y="445898"/>
                  <a:pt x="251779" y="450761"/>
                </a:cubicBezTo>
                <a:cubicBezTo>
                  <a:pt x="238726" y="454490"/>
                  <a:pt x="226022" y="459347"/>
                  <a:pt x="213143" y="463640"/>
                </a:cubicBezTo>
                <a:cubicBezTo>
                  <a:pt x="163089" y="613800"/>
                  <a:pt x="204773" y="468455"/>
                  <a:pt x="174506" y="695459"/>
                </a:cubicBezTo>
                <a:cubicBezTo>
                  <a:pt x="169226" y="735062"/>
                  <a:pt x="140005" y="764462"/>
                  <a:pt x="122991" y="798490"/>
                </a:cubicBezTo>
                <a:cubicBezTo>
                  <a:pt x="116920" y="810632"/>
                  <a:pt x="115460" y="824649"/>
                  <a:pt x="110112" y="837127"/>
                </a:cubicBezTo>
                <a:cubicBezTo>
                  <a:pt x="102549" y="854773"/>
                  <a:pt x="92940" y="871470"/>
                  <a:pt x="84354" y="888642"/>
                </a:cubicBezTo>
                <a:cubicBezTo>
                  <a:pt x="80061" y="905814"/>
                  <a:pt x="76338" y="923139"/>
                  <a:pt x="71475" y="940158"/>
                </a:cubicBezTo>
                <a:cubicBezTo>
                  <a:pt x="67746" y="953211"/>
                  <a:pt x="62497" y="965791"/>
                  <a:pt x="58596" y="978794"/>
                </a:cubicBezTo>
                <a:cubicBezTo>
                  <a:pt x="49616" y="1008729"/>
                  <a:pt x="41425" y="1038896"/>
                  <a:pt x="32839" y="1068947"/>
                </a:cubicBezTo>
                <a:cubicBezTo>
                  <a:pt x="21098" y="1327239"/>
                  <a:pt x="0" y="1336839"/>
                  <a:pt x="58596" y="1571223"/>
                </a:cubicBezTo>
                <a:cubicBezTo>
                  <a:pt x="62350" y="1586239"/>
                  <a:pt x="74445" y="1597968"/>
                  <a:pt x="84354" y="1609859"/>
                </a:cubicBezTo>
                <a:cubicBezTo>
                  <a:pt x="133603" y="1668957"/>
                  <a:pt x="109824" y="1633093"/>
                  <a:pt x="174506" y="1674254"/>
                </a:cubicBezTo>
                <a:cubicBezTo>
                  <a:pt x="300147" y="1754208"/>
                  <a:pt x="218725" y="1727165"/>
                  <a:pt x="316174" y="1751527"/>
                </a:cubicBezTo>
                <a:cubicBezTo>
                  <a:pt x="324760" y="1768699"/>
                  <a:pt x="327355" y="1790548"/>
                  <a:pt x="341932" y="1803042"/>
                </a:cubicBezTo>
                <a:cubicBezTo>
                  <a:pt x="361902" y="1820159"/>
                  <a:pt x="430494" y="1834842"/>
                  <a:pt x="457841" y="1841679"/>
                </a:cubicBezTo>
                <a:cubicBezTo>
                  <a:pt x="470720" y="1858851"/>
                  <a:pt x="481300" y="1878016"/>
                  <a:pt x="496478" y="1893194"/>
                </a:cubicBezTo>
                <a:cubicBezTo>
                  <a:pt x="511656" y="1908372"/>
                  <a:pt x="534252" y="1915341"/>
                  <a:pt x="547993" y="1931831"/>
                </a:cubicBezTo>
                <a:cubicBezTo>
                  <a:pt x="556684" y="1942260"/>
                  <a:pt x="555524" y="1957990"/>
                  <a:pt x="560872" y="1970468"/>
                </a:cubicBezTo>
                <a:cubicBezTo>
                  <a:pt x="568435" y="1988114"/>
                  <a:pt x="574637" y="2006991"/>
                  <a:pt x="586630" y="2021983"/>
                </a:cubicBezTo>
                <a:cubicBezTo>
                  <a:pt x="663084" y="2117550"/>
                  <a:pt x="652894" y="2082106"/>
                  <a:pt x="741177" y="2150772"/>
                </a:cubicBezTo>
                <a:cubicBezTo>
                  <a:pt x="813867" y="2207309"/>
                  <a:pt x="741212" y="2179759"/>
                  <a:pt x="831329" y="2202287"/>
                </a:cubicBezTo>
                <a:cubicBezTo>
                  <a:pt x="839915" y="2215166"/>
                  <a:pt x="844406" y="2232048"/>
                  <a:pt x="857086" y="2240924"/>
                </a:cubicBezTo>
                <a:cubicBezTo>
                  <a:pt x="888542" y="2262944"/>
                  <a:pt x="927191" y="2272685"/>
                  <a:pt x="960117" y="2292440"/>
                </a:cubicBezTo>
                <a:cubicBezTo>
                  <a:pt x="981582" y="2305319"/>
                  <a:pt x="1002472" y="2319208"/>
                  <a:pt x="1024512" y="2331076"/>
                </a:cubicBezTo>
                <a:cubicBezTo>
                  <a:pt x="1058320" y="2349280"/>
                  <a:pt x="1092038" y="2367972"/>
                  <a:pt x="1127543" y="2382592"/>
                </a:cubicBezTo>
                <a:cubicBezTo>
                  <a:pt x="1150365" y="2391989"/>
                  <a:pt x="1270930" y="2426849"/>
                  <a:pt x="1307847" y="2446986"/>
                </a:cubicBezTo>
                <a:cubicBezTo>
                  <a:pt x="1335024" y="2461810"/>
                  <a:pt x="1356544" y="2486595"/>
                  <a:pt x="1385120" y="2498501"/>
                </a:cubicBezTo>
                <a:cubicBezTo>
                  <a:pt x="1409224" y="2508544"/>
                  <a:pt x="1436499" y="2508003"/>
                  <a:pt x="1462393" y="2511380"/>
                </a:cubicBezTo>
                <a:cubicBezTo>
                  <a:pt x="1642357" y="2534854"/>
                  <a:pt x="1663691" y="2535534"/>
                  <a:pt x="1823002" y="2550017"/>
                </a:cubicBezTo>
                <a:lnTo>
                  <a:pt x="2479824" y="2511380"/>
                </a:lnTo>
                <a:cubicBezTo>
                  <a:pt x="2493363" y="2510377"/>
                  <a:pt x="2505750" y="2503268"/>
                  <a:pt x="2518461" y="2498501"/>
                </a:cubicBezTo>
                <a:cubicBezTo>
                  <a:pt x="2540107" y="2490384"/>
                  <a:pt x="2560551" y="2478827"/>
                  <a:pt x="2582855" y="2472744"/>
                </a:cubicBezTo>
                <a:cubicBezTo>
                  <a:pt x="2608048" y="2465873"/>
                  <a:pt x="2634523" y="2464986"/>
                  <a:pt x="2660129" y="2459865"/>
                </a:cubicBezTo>
                <a:cubicBezTo>
                  <a:pt x="2698940" y="2452103"/>
                  <a:pt x="2737512" y="2443172"/>
                  <a:pt x="2776039" y="2434107"/>
                </a:cubicBezTo>
                <a:cubicBezTo>
                  <a:pt x="2810499" y="2425999"/>
                  <a:pt x="2847407" y="2424180"/>
                  <a:pt x="2879070" y="2408349"/>
                </a:cubicBezTo>
                <a:cubicBezTo>
                  <a:pt x="2942727" y="2376521"/>
                  <a:pt x="2912372" y="2388663"/>
                  <a:pt x="2969222" y="2369713"/>
                </a:cubicBezTo>
                <a:cubicBezTo>
                  <a:pt x="2990687" y="2348248"/>
                  <a:pt x="3013627" y="2328163"/>
                  <a:pt x="3033616" y="2305318"/>
                </a:cubicBezTo>
                <a:cubicBezTo>
                  <a:pt x="3071266" y="2262289"/>
                  <a:pt x="3046324" y="2264964"/>
                  <a:pt x="3098010" y="2228045"/>
                </a:cubicBezTo>
                <a:cubicBezTo>
                  <a:pt x="3139482" y="2198422"/>
                  <a:pt x="3164474" y="2199298"/>
                  <a:pt x="3213920" y="2189409"/>
                </a:cubicBezTo>
                <a:cubicBezTo>
                  <a:pt x="3235385" y="2176530"/>
                  <a:pt x="3258289" y="2165791"/>
                  <a:pt x="3278315" y="2150772"/>
                </a:cubicBezTo>
                <a:cubicBezTo>
                  <a:pt x="3380490" y="2074140"/>
                  <a:pt x="3317470" y="2002354"/>
                  <a:pt x="3329830" y="1841679"/>
                </a:cubicBezTo>
                <a:cubicBezTo>
                  <a:pt x="3331578" y="1818953"/>
                  <a:pt x="3344341" y="1763954"/>
                  <a:pt x="3355588" y="1738648"/>
                </a:cubicBezTo>
                <a:cubicBezTo>
                  <a:pt x="3367284" y="1712332"/>
                  <a:pt x="3383148" y="1687958"/>
                  <a:pt x="3394224" y="1661375"/>
                </a:cubicBezTo>
                <a:cubicBezTo>
                  <a:pt x="3445310" y="1538768"/>
                  <a:pt x="3393272" y="1624164"/>
                  <a:pt x="3445740" y="1545465"/>
                </a:cubicBezTo>
                <a:cubicBezTo>
                  <a:pt x="3450033" y="1532586"/>
                  <a:pt x="3452026" y="1518695"/>
                  <a:pt x="3458619" y="1506828"/>
                </a:cubicBezTo>
                <a:cubicBezTo>
                  <a:pt x="3473653" y="1479767"/>
                  <a:pt x="3510134" y="1429555"/>
                  <a:pt x="3510134" y="1429555"/>
                </a:cubicBezTo>
                <a:cubicBezTo>
                  <a:pt x="3518986" y="1385295"/>
                  <a:pt x="3523767" y="1356081"/>
                  <a:pt x="3535892" y="1313645"/>
                </a:cubicBezTo>
                <a:cubicBezTo>
                  <a:pt x="3539621" y="1300592"/>
                  <a:pt x="3544478" y="1287888"/>
                  <a:pt x="3548771" y="1275009"/>
                </a:cubicBezTo>
                <a:cubicBezTo>
                  <a:pt x="3544478" y="1262130"/>
                  <a:pt x="3538837" y="1249624"/>
                  <a:pt x="3535892" y="1236372"/>
                </a:cubicBezTo>
                <a:cubicBezTo>
                  <a:pt x="3530227" y="1210881"/>
                  <a:pt x="3531271" y="1183872"/>
                  <a:pt x="3523013" y="1159099"/>
                </a:cubicBezTo>
                <a:cubicBezTo>
                  <a:pt x="3518118" y="1144415"/>
                  <a:pt x="3505841" y="1133341"/>
                  <a:pt x="3497255" y="1120462"/>
                </a:cubicBezTo>
                <a:cubicBezTo>
                  <a:pt x="3488669" y="1086118"/>
                  <a:pt x="3480812" y="1051584"/>
                  <a:pt x="3471498" y="1017431"/>
                </a:cubicBezTo>
                <a:cubicBezTo>
                  <a:pt x="3467926" y="1004334"/>
                  <a:pt x="3461912" y="991964"/>
                  <a:pt x="3458619" y="978794"/>
                </a:cubicBezTo>
                <a:cubicBezTo>
                  <a:pt x="3453310" y="957558"/>
                  <a:pt x="3451049" y="935636"/>
                  <a:pt x="3445740" y="914400"/>
                </a:cubicBezTo>
                <a:cubicBezTo>
                  <a:pt x="3442447" y="901230"/>
                  <a:pt x="3436154" y="888933"/>
                  <a:pt x="3432861" y="875763"/>
                </a:cubicBezTo>
                <a:cubicBezTo>
                  <a:pt x="3416847" y="811708"/>
                  <a:pt x="3429215" y="801683"/>
                  <a:pt x="3381346" y="746975"/>
                </a:cubicBezTo>
                <a:cubicBezTo>
                  <a:pt x="3367211" y="730821"/>
                  <a:pt x="3347002" y="721217"/>
                  <a:pt x="3329830" y="708338"/>
                </a:cubicBezTo>
                <a:cubicBezTo>
                  <a:pt x="3325537" y="695459"/>
                  <a:pt x="3325432" y="680302"/>
                  <a:pt x="3316951" y="669701"/>
                </a:cubicBezTo>
                <a:cubicBezTo>
                  <a:pt x="3298795" y="647005"/>
                  <a:pt x="3265129" y="639549"/>
                  <a:pt x="3239678" y="631065"/>
                </a:cubicBezTo>
                <a:cubicBezTo>
                  <a:pt x="3235385" y="618186"/>
                  <a:pt x="3236398" y="602027"/>
                  <a:pt x="3226799" y="592428"/>
                </a:cubicBezTo>
                <a:cubicBezTo>
                  <a:pt x="3217200" y="582829"/>
                  <a:pt x="3200304" y="585620"/>
                  <a:pt x="3188162" y="579549"/>
                </a:cubicBezTo>
                <a:cubicBezTo>
                  <a:pt x="3055512" y="513224"/>
                  <a:pt x="3201652" y="560384"/>
                  <a:pt x="3020737" y="515155"/>
                </a:cubicBezTo>
                <a:cubicBezTo>
                  <a:pt x="2965802" y="478532"/>
                  <a:pt x="2947392" y="461644"/>
                  <a:pt x="2891948" y="437882"/>
                </a:cubicBezTo>
                <a:cubicBezTo>
                  <a:pt x="2879470" y="432534"/>
                  <a:pt x="2865454" y="431074"/>
                  <a:pt x="2853312" y="425003"/>
                </a:cubicBezTo>
                <a:cubicBezTo>
                  <a:pt x="2830922" y="413808"/>
                  <a:pt x="2812159" y="395663"/>
                  <a:pt x="2788917" y="386366"/>
                </a:cubicBezTo>
                <a:cubicBezTo>
                  <a:pt x="2768593" y="378236"/>
                  <a:pt x="2745759" y="378796"/>
                  <a:pt x="2724523" y="373487"/>
                </a:cubicBezTo>
                <a:cubicBezTo>
                  <a:pt x="2711353" y="370195"/>
                  <a:pt x="2698765" y="364902"/>
                  <a:pt x="2685886" y="360609"/>
                </a:cubicBezTo>
                <a:cubicBezTo>
                  <a:pt x="2673007" y="352023"/>
                  <a:pt x="2661094" y="341773"/>
                  <a:pt x="2647250" y="334851"/>
                </a:cubicBezTo>
                <a:cubicBezTo>
                  <a:pt x="2628775" y="325613"/>
                  <a:pt x="2573602" y="313219"/>
                  <a:pt x="2557098" y="309093"/>
                </a:cubicBezTo>
                <a:cubicBezTo>
                  <a:pt x="2532480" y="292681"/>
                  <a:pt x="2495079" y="271395"/>
                  <a:pt x="2479824" y="244699"/>
                </a:cubicBezTo>
                <a:cubicBezTo>
                  <a:pt x="2471042" y="229331"/>
                  <a:pt x="2471809" y="210202"/>
                  <a:pt x="2466946" y="193183"/>
                </a:cubicBezTo>
                <a:cubicBezTo>
                  <a:pt x="2463217" y="180130"/>
                  <a:pt x="2457639" y="167644"/>
                  <a:pt x="2454067" y="154547"/>
                </a:cubicBezTo>
                <a:cubicBezTo>
                  <a:pt x="2446475" y="126709"/>
                  <a:pt x="2438361" y="41528"/>
                  <a:pt x="2402551" y="12879"/>
                </a:cubicBezTo>
                <a:cubicBezTo>
                  <a:pt x="2391951" y="4398"/>
                  <a:pt x="2376794" y="4293"/>
                  <a:pt x="2363915" y="0"/>
                </a:cubicBezTo>
                <a:lnTo>
                  <a:pt x="2144974" y="2575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4125</TotalTime>
  <Words>565</Words>
  <Application>Microsoft Office PowerPoint</Application>
  <PresentationFormat>On-screen Show (4:3)</PresentationFormat>
  <Paragraphs>168</Paragraphs>
  <Slides>16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DEFINITION OF LANDSLIDE  AND  THE PROCEDURES OF THE EARLY WARNING SYSTEM AT DESIGNATED SITES</vt:lpstr>
      <vt:lpstr>What is Landslide?</vt:lpstr>
      <vt:lpstr>Major Landslide Disasters in Mauritius (sources: JET &amp; MPI)</vt:lpstr>
      <vt:lpstr>Nature of Disasters</vt:lpstr>
      <vt:lpstr>Slide 5</vt:lpstr>
      <vt:lpstr>Classified Landslide Sites </vt:lpstr>
      <vt:lpstr>Large scale landslide sites:  Vallee Pitot</vt:lpstr>
      <vt:lpstr>Vallée Pitot near Eidgah</vt:lpstr>
      <vt:lpstr>Slide 9</vt:lpstr>
      <vt:lpstr>Actions to be undertaken  prior to establish Non-Structural Measures</vt:lpstr>
      <vt:lpstr>Establishment of an Early Warning System</vt:lpstr>
      <vt:lpstr>Establishment of an Early Warning System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khalid</dc:creator>
  <cp:lastModifiedBy>khalid</cp:lastModifiedBy>
  <cp:revision>47</cp:revision>
  <dcterms:created xsi:type="dcterms:W3CDTF">2012-11-29T12:24:09Z</dcterms:created>
  <dcterms:modified xsi:type="dcterms:W3CDTF">2015-10-25T17:31:51Z</dcterms:modified>
</cp:coreProperties>
</file>