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63" r:id="rId3"/>
    <p:sldId id="270" r:id="rId4"/>
    <p:sldId id="265" r:id="rId5"/>
    <p:sldId id="264" r:id="rId6"/>
    <p:sldId id="267" r:id="rId7"/>
    <p:sldId id="266"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53E96-C4E4-4653-ADE5-5B600FA745BD}" type="datetimeFigureOut">
              <a:rPr lang="en-US" smtClean="0"/>
              <a:t>24/09/2018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0183F-375F-425E-9C4F-D61083F34E52}" type="slidenum">
              <a:rPr lang="en-US" smtClean="0"/>
              <a:t>‹#›</a:t>
            </a:fld>
            <a:endParaRPr lang="en-US"/>
          </a:p>
        </p:txBody>
      </p:sp>
    </p:spTree>
    <p:extLst>
      <p:ext uri="{BB962C8B-B14F-4D97-AF65-F5344CB8AC3E}">
        <p14:creationId xmlns:p14="http://schemas.microsoft.com/office/powerpoint/2010/main" val="395746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0183F-375F-425E-9C4F-D61083F34E52}" type="slidenum">
              <a:rPr lang="en-US" smtClean="0"/>
              <a:t>2</a:t>
            </a:fld>
            <a:endParaRPr lang="en-US"/>
          </a:p>
        </p:txBody>
      </p:sp>
    </p:spTree>
    <p:extLst>
      <p:ext uri="{BB962C8B-B14F-4D97-AF65-F5344CB8AC3E}">
        <p14:creationId xmlns:p14="http://schemas.microsoft.com/office/powerpoint/2010/main" val="78076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0183F-375F-425E-9C4F-D61083F34E52}" type="slidenum">
              <a:rPr lang="en-US" smtClean="0"/>
              <a:t>4</a:t>
            </a:fld>
            <a:endParaRPr lang="en-US"/>
          </a:p>
        </p:txBody>
      </p:sp>
    </p:spTree>
    <p:extLst>
      <p:ext uri="{BB962C8B-B14F-4D97-AF65-F5344CB8AC3E}">
        <p14:creationId xmlns:p14="http://schemas.microsoft.com/office/powerpoint/2010/main" val="379613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0183F-375F-425E-9C4F-D61083F34E52}" type="slidenum">
              <a:rPr lang="en-US" smtClean="0"/>
              <a:t>5</a:t>
            </a:fld>
            <a:endParaRPr lang="en-US"/>
          </a:p>
        </p:txBody>
      </p:sp>
    </p:spTree>
    <p:extLst>
      <p:ext uri="{BB962C8B-B14F-4D97-AF65-F5344CB8AC3E}">
        <p14:creationId xmlns:p14="http://schemas.microsoft.com/office/powerpoint/2010/main" val="366173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0183F-375F-425E-9C4F-D61083F34E52}" type="slidenum">
              <a:rPr lang="en-US" smtClean="0"/>
              <a:t>6</a:t>
            </a:fld>
            <a:endParaRPr lang="en-US"/>
          </a:p>
        </p:txBody>
      </p:sp>
    </p:spTree>
    <p:extLst>
      <p:ext uri="{BB962C8B-B14F-4D97-AF65-F5344CB8AC3E}">
        <p14:creationId xmlns:p14="http://schemas.microsoft.com/office/powerpoint/2010/main" val="109291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0183F-375F-425E-9C4F-D61083F34E52}" type="slidenum">
              <a:rPr lang="en-US" smtClean="0"/>
              <a:t>7</a:t>
            </a:fld>
            <a:endParaRPr lang="en-US"/>
          </a:p>
        </p:txBody>
      </p:sp>
    </p:spTree>
    <p:extLst>
      <p:ext uri="{BB962C8B-B14F-4D97-AF65-F5344CB8AC3E}">
        <p14:creationId xmlns:p14="http://schemas.microsoft.com/office/powerpoint/2010/main" val="8831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0" hasCustomPrompt="1"/>
          </p:nvPr>
        </p:nvSpPr>
        <p:spPr>
          <a:xfrm>
            <a:off x="304800" y="1524000"/>
            <a:ext cx="8534400" cy="5105400"/>
          </a:xfrm>
        </p:spPr>
        <p:txBody>
          <a:bodyPr/>
          <a:lstStyle>
            <a:lvl1pPr>
              <a:defRPr/>
            </a:lvl1pPr>
          </a:lstStyle>
          <a:p>
            <a:pPr lvl="0"/>
            <a:r>
              <a:rPr lang="en-US" dirty="0"/>
              <a:t>Text Area</a:t>
            </a:r>
          </a:p>
        </p:txBody>
      </p:sp>
    </p:spTree>
    <p:extLst>
      <p:ext uri="{BB962C8B-B14F-4D97-AF65-F5344CB8AC3E}">
        <p14:creationId xmlns:p14="http://schemas.microsoft.com/office/powerpoint/2010/main" val="212475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532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146968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425232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5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342578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3777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532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410525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532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406658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532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172365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320918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301588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A48FA6-AFBE-4CDA-B7D7-03FD48287B6B}" type="datetimeFigureOut">
              <a:rPr lang="en-US" smtClean="0"/>
              <a:t>24/09/2018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74D57C-2541-48A4-9344-25E2097632F4}" type="slidenum">
              <a:rPr lang="en-US" smtClean="0"/>
              <a:t>‹#›</a:t>
            </a:fld>
            <a:endParaRPr lang="en-US"/>
          </a:p>
        </p:txBody>
      </p:sp>
    </p:spTree>
    <p:extLst>
      <p:ext uri="{BB962C8B-B14F-4D97-AF65-F5344CB8AC3E}">
        <p14:creationId xmlns:p14="http://schemas.microsoft.com/office/powerpoint/2010/main" val="329388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40000">
              <a:schemeClr val="bg2">
                <a:tint val="45000"/>
                <a:shade val="99000"/>
                <a:satMod val="350000"/>
              </a:schemeClr>
            </a:gs>
            <a:gs pos="100000">
              <a:schemeClr val="bg2">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0672" y="1451283"/>
            <a:ext cx="8722655" cy="5254317"/>
          </a:xfrm>
          <a:prstGeom prst="rect">
            <a:avLst/>
          </a:prstGeom>
        </p:spPr>
      </p:pic>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01076" y="341449"/>
            <a:ext cx="914324" cy="87775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2400" y="277445"/>
            <a:ext cx="1011852" cy="100575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INSERT </a:t>
            </a:r>
          </a:p>
          <a:p>
            <a:pPr lvl="0"/>
            <a:r>
              <a:rPr lang="en-US" dirty="0"/>
              <a:t>TEXT </a:t>
            </a:r>
          </a:p>
          <a:p>
            <a:pPr lvl="0"/>
            <a:r>
              <a:rPr lang="en-US" dirty="0"/>
              <a:t>HERE.</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3641307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kern="12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hydromet.gov.g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15" y="5471010"/>
            <a:ext cx="6553200" cy="1143000"/>
          </a:xfrm>
        </p:spPr>
        <p:txBody>
          <a:bodyPr>
            <a:normAutofit/>
          </a:bodyPr>
          <a:lstStyle/>
          <a:p>
            <a:r>
              <a:rPr lang="en-US" sz="2400" i="1" dirty="0">
                <a:latin typeface="Arial Narrow" panose="020B0606020202030204" pitchFamily="34" charset="0"/>
              </a:rPr>
              <a:t>Meteorologist Lyndon Alves</a:t>
            </a:r>
            <a:br>
              <a:rPr lang="en-US" sz="2400" i="1" dirty="0">
                <a:latin typeface="Arial Narrow" panose="020B0606020202030204" pitchFamily="34" charset="0"/>
              </a:rPr>
            </a:br>
            <a:r>
              <a:rPr lang="en-US" sz="2400" i="1" dirty="0">
                <a:latin typeface="Arial Narrow" panose="020B0606020202030204" pitchFamily="34" charset="0"/>
              </a:rPr>
              <a:t>Weather Forecaster Eron McPherson</a:t>
            </a:r>
          </a:p>
        </p:txBody>
      </p:sp>
      <p:sp>
        <p:nvSpPr>
          <p:cNvPr id="3" name="Content Placeholder 2"/>
          <p:cNvSpPr>
            <a:spLocks noGrp="1"/>
          </p:cNvSpPr>
          <p:nvPr>
            <p:ph idx="1"/>
          </p:nvPr>
        </p:nvSpPr>
        <p:spPr>
          <a:xfrm>
            <a:off x="428815" y="1516547"/>
            <a:ext cx="8229600" cy="4525963"/>
          </a:xfrm>
        </p:spPr>
        <p:txBody>
          <a:bodyPr>
            <a:normAutofit/>
          </a:bodyPr>
          <a:lstStyle/>
          <a:p>
            <a:pPr algn="ctr"/>
            <a:r>
              <a:rPr lang="en-US" sz="3600" b="1" dirty="0"/>
              <a:t>Hydrometeorological Service- Guyana</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88037" l="680" r="100000"/>
                    </a14:imgEffect>
                  </a14:imgLayer>
                </a14:imgProps>
              </a:ext>
              <a:ext uri="{28A0092B-C50C-407E-A947-70E740481C1C}">
                <a14:useLocalDpi xmlns:a14="http://schemas.microsoft.com/office/drawing/2010/main" val="0"/>
              </a:ext>
            </a:extLst>
          </a:blip>
          <a:srcRect b="9330"/>
          <a:stretch/>
        </p:blipFill>
        <p:spPr>
          <a:xfrm>
            <a:off x="2819400" y="2667000"/>
            <a:ext cx="3296031" cy="2651610"/>
          </a:xfrm>
          <a:prstGeom prst="rect">
            <a:avLst/>
          </a:prstGeom>
        </p:spPr>
      </p:pic>
    </p:spTree>
    <p:extLst>
      <p:ext uri="{BB962C8B-B14F-4D97-AF65-F5344CB8AC3E}">
        <p14:creationId xmlns:p14="http://schemas.microsoft.com/office/powerpoint/2010/main" val="8905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orrect Coat-of-A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
            <a:ext cx="13890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1447800"/>
            <a:ext cx="8704262" cy="5570756"/>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dirty="0">
                <a:solidFill>
                  <a:schemeClr val="bg1"/>
                </a:solidFill>
                <a:latin typeface="Arial Narrow" panose="020B0606020202030204" pitchFamily="34" charset="0"/>
              </a:rPr>
              <a:t>The Hydrometeorological Service is a Department attached to Ministry of Agriculture. It was established on 5th October, 1965 by Cabinet of Guyana.  </a:t>
            </a:r>
          </a:p>
          <a:p>
            <a:pPr marL="457200" indent="-457200" algn="just">
              <a:buFont typeface="Wingdings" panose="05000000000000000000" pitchFamily="2" charset="2"/>
              <a:buChar char="Ø"/>
            </a:pPr>
            <a:r>
              <a:rPr lang="en-US" sz="2800" b="1" dirty="0">
                <a:solidFill>
                  <a:schemeClr val="bg1"/>
                </a:solidFill>
                <a:latin typeface="Arial Narrow" panose="020B0606020202030204" pitchFamily="34" charset="0"/>
              </a:rPr>
              <a:t>The Department’s responsibility is to monitor and evaluate the weather and water resources in Guyana and to actively support the government in disaster risk management and aviation, water, agriculture, engineering and other agencies for the socio-economic development of the country. </a:t>
            </a:r>
          </a:p>
          <a:p>
            <a:pPr marL="457200" indent="-457200" algn="just">
              <a:buFont typeface="Wingdings" panose="05000000000000000000" pitchFamily="2" charset="2"/>
              <a:buChar char="Ø"/>
            </a:pPr>
            <a:r>
              <a:rPr lang="en-US" sz="2800" b="1" dirty="0">
                <a:solidFill>
                  <a:schemeClr val="bg1"/>
                </a:solidFill>
                <a:latin typeface="Arial Narrow" panose="020B0606020202030204" pitchFamily="34" charset="0"/>
              </a:rPr>
              <a:t>It is the official provider of weather, water and climate information and related products and services for Guyana.</a:t>
            </a:r>
          </a:p>
          <a:p>
            <a:pPr algn="just"/>
            <a:endParaRPr lang="en-US" sz="2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68429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2D797-C151-4664-A177-15A46CF37C1D}"/>
              </a:ext>
            </a:extLst>
          </p:cNvPr>
          <p:cNvSpPr>
            <a:spLocks noGrp="1"/>
          </p:cNvSpPr>
          <p:nvPr>
            <p:ph type="title"/>
          </p:nvPr>
        </p:nvSpPr>
        <p:spPr>
          <a:xfrm>
            <a:off x="1295400" y="228600"/>
            <a:ext cx="6553200" cy="990600"/>
          </a:xfrm>
        </p:spPr>
        <p:txBody>
          <a:bodyPr>
            <a:normAutofit fontScale="90000"/>
          </a:bodyPr>
          <a:lstStyle/>
          <a:p>
            <a:r>
              <a:rPr lang="en-US" b="1" u="sng" dirty="0">
                <a:latin typeface="Arial Narrow" panose="020B0606020202030204" pitchFamily="34" charset="0"/>
              </a:rPr>
              <a:t>STATUS OF IMPACT BASED FORECASTS</a:t>
            </a:r>
            <a:br>
              <a:rPr lang="en-US" b="1" u="sng" dirty="0">
                <a:latin typeface="Arial Narrow" panose="020B0606020202030204" pitchFamily="34" charset="0"/>
              </a:rPr>
            </a:br>
            <a:endParaRPr lang="en-GB" dirty="0"/>
          </a:p>
        </p:txBody>
      </p:sp>
      <p:sp>
        <p:nvSpPr>
          <p:cNvPr id="3" name="Content Placeholder 2">
            <a:extLst>
              <a:ext uri="{FF2B5EF4-FFF2-40B4-BE49-F238E27FC236}">
                <a16:creationId xmlns:a16="http://schemas.microsoft.com/office/drawing/2014/main" xmlns="" id="{7E85D49B-1FF6-4048-979A-70478C03A337}"/>
              </a:ext>
            </a:extLst>
          </p:cNvPr>
          <p:cNvSpPr>
            <a:spLocks noGrp="1"/>
          </p:cNvSpPr>
          <p:nvPr>
            <p:ph idx="1"/>
          </p:nvPr>
        </p:nvSpPr>
        <p:spPr>
          <a:xfrm>
            <a:off x="304800" y="1600200"/>
            <a:ext cx="8382000" cy="4525963"/>
          </a:xfrm>
        </p:spPr>
        <p:txBody>
          <a:bodyPr>
            <a:normAutofit/>
          </a:bodyPr>
          <a:lstStyle/>
          <a:p>
            <a:pPr algn="just"/>
            <a:r>
              <a:rPr lang="en-US" b="1" dirty="0">
                <a:latin typeface="Arial Narrow" panose="020B0606020202030204" pitchFamily="34" charset="0"/>
                <a:cs typeface="+mn-cs"/>
              </a:rPr>
              <a:t>The Hydrometeorological services produces the forecast and sends same to; sectorial agencies, public and other bodies:</a:t>
            </a:r>
          </a:p>
          <a:p>
            <a:pPr algn="just"/>
            <a:r>
              <a:rPr lang="en-US" b="1" dirty="0">
                <a:latin typeface="Arial Narrow" panose="020B0606020202030204" pitchFamily="34" charset="0"/>
                <a:cs typeface="+mn-cs"/>
              </a:rPr>
              <a:t>Health</a:t>
            </a:r>
          </a:p>
          <a:p>
            <a:pPr algn="just"/>
            <a:r>
              <a:rPr lang="en-US" b="1" dirty="0">
                <a:latin typeface="Arial Narrow" panose="020B0606020202030204" pitchFamily="34" charset="0"/>
                <a:cs typeface="+mn-cs"/>
              </a:rPr>
              <a:t>Agriculture</a:t>
            </a:r>
          </a:p>
          <a:p>
            <a:pPr algn="just"/>
            <a:r>
              <a:rPr lang="en-US" b="1" dirty="0">
                <a:latin typeface="Arial Narrow" panose="020B0606020202030204" pitchFamily="34" charset="0"/>
                <a:cs typeface="+mn-cs"/>
              </a:rPr>
              <a:t>Drainage and irrigation</a:t>
            </a:r>
          </a:p>
          <a:p>
            <a:pPr algn="just"/>
            <a:r>
              <a:rPr lang="en-US" b="1" dirty="0">
                <a:latin typeface="Arial Narrow" panose="020B0606020202030204" pitchFamily="34" charset="0"/>
                <a:cs typeface="+mn-cs"/>
              </a:rPr>
              <a:t>City council</a:t>
            </a:r>
          </a:p>
          <a:p>
            <a:pPr algn="just"/>
            <a:r>
              <a:rPr lang="en-US" b="1" dirty="0">
                <a:latin typeface="Arial Narrow" panose="020B0606020202030204" pitchFamily="34" charset="0"/>
                <a:cs typeface="+mn-cs"/>
              </a:rPr>
              <a:t>NDC and RDC</a:t>
            </a:r>
          </a:p>
          <a:p>
            <a:pPr algn="just"/>
            <a:r>
              <a:rPr lang="en-US" b="1" dirty="0">
                <a:latin typeface="Arial Narrow" panose="020B0606020202030204" pitchFamily="34" charset="0"/>
                <a:cs typeface="+mn-cs"/>
              </a:rPr>
              <a:t>Ministry of Public infrastructure.</a:t>
            </a:r>
          </a:p>
          <a:p>
            <a:endParaRPr lang="en-GB" dirty="0"/>
          </a:p>
        </p:txBody>
      </p:sp>
    </p:spTree>
    <p:extLst>
      <p:ext uri="{BB962C8B-B14F-4D97-AF65-F5344CB8AC3E}">
        <p14:creationId xmlns:p14="http://schemas.microsoft.com/office/powerpoint/2010/main" val="42766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orrect Coat-of-A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
            <a:ext cx="13890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43000" y="387111"/>
            <a:ext cx="5638800" cy="815608"/>
          </a:xfrm>
          <a:prstGeom prst="rect">
            <a:avLst/>
          </a:prstGeom>
          <a:noFill/>
        </p:spPr>
        <p:txBody>
          <a:bodyPr wrap="square" rtlCol="0">
            <a:spAutoFit/>
          </a:bodyPr>
          <a:lstStyle/>
          <a:p>
            <a:pPr algn="ctr">
              <a:spcBef>
                <a:spcPct val="0"/>
              </a:spcBef>
            </a:pPr>
            <a:r>
              <a:rPr lang="en-US" sz="2900" b="1" u="sng" dirty="0">
                <a:solidFill>
                  <a:schemeClr val="bg1"/>
                </a:solidFill>
                <a:latin typeface="Arial Narrow" panose="020B0606020202030204" pitchFamily="34" charset="0"/>
                <a:ea typeface="+mj-ea"/>
                <a:cs typeface="Arial" pitchFamily="34" charset="0"/>
              </a:rPr>
              <a:t>INSTANCES OF ARTICULATION</a:t>
            </a:r>
          </a:p>
          <a:p>
            <a:pPr marL="285750" indent="-285750">
              <a:buFontTx/>
              <a:buChar char="-"/>
            </a:pPr>
            <a:endParaRPr lang="en-US" dirty="0">
              <a:solidFill>
                <a:schemeClr val="bg1"/>
              </a:solidFill>
            </a:endParaRPr>
          </a:p>
        </p:txBody>
      </p:sp>
      <p:sp>
        <p:nvSpPr>
          <p:cNvPr id="2" name="TextBox 1">
            <a:extLst>
              <a:ext uri="{FF2B5EF4-FFF2-40B4-BE49-F238E27FC236}">
                <a16:creationId xmlns:a16="http://schemas.microsoft.com/office/drawing/2014/main" xmlns="" id="{23F958F7-BDF2-4BDF-B982-9B9CEA907D8F}"/>
              </a:ext>
            </a:extLst>
          </p:cNvPr>
          <p:cNvSpPr txBox="1"/>
          <p:nvPr/>
        </p:nvSpPr>
        <p:spPr>
          <a:xfrm>
            <a:off x="228600" y="1447800"/>
            <a:ext cx="8704262" cy="4401205"/>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chemeClr val="bg1"/>
                </a:solidFill>
                <a:latin typeface="Arial Narrow" panose="020B0606020202030204" pitchFamily="34" charset="0"/>
              </a:rPr>
              <a:t>National Disaster Risk management Protocol</a:t>
            </a:r>
          </a:p>
          <a:p>
            <a:pPr marL="457200" indent="-457200">
              <a:buFont typeface="Arial" panose="020B0604020202020204" pitchFamily="34" charset="0"/>
              <a:buChar char="•"/>
            </a:pPr>
            <a:r>
              <a:rPr lang="en-GB" sz="2800" b="1" dirty="0">
                <a:solidFill>
                  <a:schemeClr val="bg1"/>
                </a:solidFill>
                <a:latin typeface="Arial Narrow" panose="020B0606020202030204" pitchFamily="34" charset="0"/>
              </a:rPr>
              <a:t>The agencies are separate</a:t>
            </a:r>
          </a:p>
          <a:p>
            <a:pPr marL="457200" indent="-457200">
              <a:buFont typeface="Arial" panose="020B0604020202020204" pitchFamily="34" charset="0"/>
              <a:buChar char="•"/>
            </a:pPr>
            <a:r>
              <a:rPr lang="en-GB" sz="2800" b="1" dirty="0">
                <a:solidFill>
                  <a:schemeClr val="bg1"/>
                </a:solidFill>
                <a:latin typeface="Arial Narrow" panose="020B0606020202030204" pitchFamily="34" charset="0"/>
              </a:rPr>
              <a:t>The DRM platform : </a:t>
            </a:r>
            <a:r>
              <a:rPr lang="en-GB" sz="2800" b="1" dirty="0" err="1">
                <a:solidFill>
                  <a:schemeClr val="bg1"/>
                </a:solidFill>
                <a:latin typeface="Arial Narrow" panose="020B0606020202030204" pitchFamily="34" charset="0"/>
              </a:rPr>
              <a:t>Hydromet</a:t>
            </a:r>
            <a:r>
              <a:rPr lang="en-GB" sz="2800" b="1" dirty="0">
                <a:solidFill>
                  <a:schemeClr val="bg1"/>
                </a:solidFill>
                <a:latin typeface="Arial Narrow" panose="020B0606020202030204" pitchFamily="34" charset="0"/>
              </a:rPr>
              <a:t>, CDC, Red Cross, Police, Fire fighters, Drainage and irrigation, Agriculture, Health, etc.</a:t>
            </a:r>
          </a:p>
          <a:p>
            <a:pPr marL="457200" indent="-457200">
              <a:buFont typeface="Arial" panose="020B0604020202020204" pitchFamily="34" charset="0"/>
              <a:buChar char="•"/>
            </a:pPr>
            <a:r>
              <a:rPr lang="en-GB" sz="2800" b="1" dirty="0" err="1">
                <a:solidFill>
                  <a:schemeClr val="bg1"/>
                </a:solidFill>
                <a:latin typeface="Arial Narrow" panose="020B0606020202030204" pitchFamily="34" charset="0"/>
              </a:rPr>
              <a:t>Hydromet</a:t>
            </a:r>
            <a:r>
              <a:rPr lang="en-GB" sz="2800" b="1" dirty="0">
                <a:solidFill>
                  <a:schemeClr val="bg1"/>
                </a:solidFill>
                <a:latin typeface="Arial Narrow" panose="020B0606020202030204" pitchFamily="34" charset="0"/>
              </a:rPr>
              <a:t> in the  Secretariat for the EWS Subcommittee of the National Disaster Risk Reduction Platform</a:t>
            </a:r>
          </a:p>
          <a:p>
            <a:pPr marL="457200" indent="-457200">
              <a:buFont typeface="Arial" panose="020B0604020202020204" pitchFamily="34" charset="0"/>
              <a:buChar char="•"/>
            </a:pPr>
            <a:r>
              <a:rPr lang="en-GB" sz="2800" b="1" dirty="0" err="1">
                <a:solidFill>
                  <a:schemeClr val="bg1"/>
                </a:solidFill>
                <a:latin typeface="Arial Narrow" panose="020B0606020202030204" pitchFamily="34" charset="0"/>
              </a:rPr>
              <a:t>Hydromet</a:t>
            </a:r>
            <a:r>
              <a:rPr lang="en-GB" sz="2800" b="1" dirty="0">
                <a:solidFill>
                  <a:schemeClr val="bg1"/>
                </a:solidFill>
                <a:latin typeface="Arial Narrow" panose="020B0606020202030204" pitchFamily="34" charset="0"/>
              </a:rPr>
              <a:t> feeds the platform with information in all phases of an emergency</a:t>
            </a:r>
          </a:p>
          <a:p>
            <a:pPr marL="457200" indent="-457200">
              <a:buFont typeface="Arial" panose="020B0604020202020204" pitchFamily="34" charset="0"/>
              <a:buChar char="•"/>
            </a:pPr>
            <a:endParaRPr lang="en-GB"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26301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orrect Coat-of-A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
            <a:ext cx="13890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1447800"/>
            <a:ext cx="8763000" cy="5109091"/>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 Warning and Alerts sometimes get out late due to the dissemination chain. </a:t>
            </a:r>
          </a:p>
          <a:p>
            <a:r>
              <a:rPr lang="en-US" sz="2800" b="1" dirty="0">
                <a:solidFill>
                  <a:schemeClr val="bg1"/>
                </a:solidFill>
                <a:latin typeface="Arial Narrow" panose="020B0606020202030204" pitchFamily="34" charset="0"/>
              </a:rPr>
              <a:t>* Due to the process, the message is sometimes changed/sensationalized.</a:t>
            </a:r>
            <a:endParaRPr lang="en-US" sz="2400" dirty="0">
              <a:solidFill>
                <a:schemeClr val="bg1"/>
              </a:solidFill>
              <a:latin typeface="Arial Narrow" panose="020B0606020202030204" pitchFamily="34" charset="0"/>
            </a:endParaRPr>
          </a:p>
          <a:p>
            <a:pPr marL="457200" indent="-457200">
              <a:buFont typeface="Wingdings" panose="05000000000000000000" pitchFamily="2" charset="2"/>
              <a:buChar char="ü"/>
            </a:pPr>
            <a:r>
              <a:rPr lang="en-US" sz="2800" b="1" dirty="0">
                <a:solidFill>
                  <a:schemeClr val="bg1"/>
                </a:solidFill>
                <a:latin typeface="Arial Narrow" panose="020B0606020202030204" pitchFamily="34" charset="0"/>
              </a:rPr>
              <a:t>Good monitoring capabilities</a:t>
            </a:r>
          </a:p>
          <a:p>
            <a:pPr marL="457200" indent="-457200">
              <a:buFont typeface="Wingdings" panose="05000000000000000000" pitchFamily="2" charset="2"/>
              <a:buChar char="ü"/>
            </a:pPr>
            <a:r>
              <a:rPr lang="en-US" sz="2800" b="1" dirty="0">
                <a:solidFill>
                  <a:schemeClr val="bg1"/>
                </a:solidFill>
                <a:latin typeface="Arial Narrow" panose="020B0606020202030204" pitchFamily="34" charset="0"/>
              </a:rPr>
              <a:t>Responsible agencies know what the situation on the ground is and how they are to respond in the case of each disaster.</a:t>
            </a:r>
          </a:p>
          <a:p>
            <a:pPr marL="457200" indent="-457200">
              <a:buFont typeface="Wingdings" panose="05000000000000000000" pitchFamily="2" charset="2"/>
              <a:buChar char="ü"/>
            </a:pPr>
            <a:r>
              <a:rPr lang="en-US" sz="2800" b="1" dirty="0">
                <a:solidFill>
                  <a:schemeClr val="bg1"/>
                </a:solidFill>
                <a:latin typeface="Arial Narrow" panose="020B0606020202030204" pitchFamily="34" charset="0"/>
              </a:rPr>
              <a:t>DRMs meets periodically to assess the needs, concerns, plans, etc. </a:t>
            </a:r>
          </a:p>
          <a:p>
            <a:pPr marL="457200" indent="-457200">
              <a:buFont typeface="Wingdings" panose="05000000000000000000" pitchFamily="2" charset="2"/>
              <a:buChar char="ü"/>
            </a:pPr>
            <a:r>
              <a:rPr lang="en-US" sz="2800" b="1">
                <a:solidFill>
                  <a:schemeClr val="bg1"/>
                </a:solidFill>
                <a:latin typeface="Arial Narrow" panose="020B0606020202030204" pitchFamily="34" charset="0"/>
              </a:rPr>
              <a:t>CDC is ready </a:t>
            </a:r>
            <a:r>
              <a:rPr lang="en-US" sz="2800" b="1" dirty="0">
                <a:solidFill>
                  <a:schemeClr val="bg1"/>
                </a:solidFill>
                <a:latin typeface="Arial Narrow" panose="020B0606020202030204" pitchFamily="34" charset="0"/>
              </a:rPr>
              <a:t>to act to address any situation.</a:t>
            </a:r>
          </a:p>
          <a:p>
            <a:pPr marL="285750" indent="-285750">
              <a:buFontTx/>
              <a:buChar char="-"/>
            </a:pPr>
            <a:endParaRPr lang="en-US" dirty="0">
              <a:solidFill>
                <a:schemeClr val="bg1"/>
              </a:solidFill>
            </a:endParaRPr>
          </a:p>
        </p:txBody>
      </p:sp>
      <p:sp>
        <p:nvSpPr>
          <p:cNvPr id="3" name="Rectangle 2">
            <a:extLst>
              <a:ext uri="{FF2B5EF4-FFF2-40B4-BE49-F238E27FC236}">
                <a16:creationId xmlns:a16="http://schemas.microsoft.com/office/drawing/2014/main" xmlns="" id="{537F636C-FF97-4CC1-8A87-A418A3AB8E1A}"/>
              </a:ext>
            </a:extLst>
          </p:cNvPr>
          <p:cNvSpPr/>
          <p:nvPr/>
        </p:nvSpPr>
        <p:spPr>
          <a:xfrm>
            <a:off x="1676400" y="348639"/>
            <a:ext cx="5049909" cy="815608"/>
          </a:xfrm>
          <a:prstGeom prst="rect">
            <a:avLst/>
          </a:prstGeom>
        </p:spPr>
        <p:txBody>
          <a:bodyPr wrap="none">
            <a:spAutoFit/>
          </a:bodyPr>
          <a:lstStyle/>
          <a:p>
            <a:r>
              <a:rPr lang="en-US" sz="2900" b="1" u="sng" dirty="0">
                <a:solidFill>
                  <a:schemeClr val="bg1"/>
                </a:solidFill>
                <a:latin typeface="Arial Narrow" panose="020B0606020202030204" pitchFamily="34" charset="0"/>
                <a:ea typeface="+mj-ea"/>
                <a:cs typeface="Arial" pitchFamily="34" charset="0"/>
              </a:rPr>
              <a:t>WEAKNESSES AND STRENGTHS</a:t>
            </a:r>
          </a:p>
          <a:p>
            <a:endParaRPr lang="en-US" b="1" u="sng"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68947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orrect Coat-of-A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
            <a:ext cx="13890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73577" t="12346" r="15447" b="32099"/>
          <a:stretch/>
        </p:blipFill>
        <p:spPr>
          <a:xfrm>
            <a:off x="229064" y="1447800"/>
            <a:ext cx="2582449" cy="3276600"/>
          </a:xfrm>
          <a:prstGeom prst="rect">
            <a:avLst/>
          </a:prstGeom>
        </p:spPr>
      </p:pic>
      <p:pic>
        <p:nvPicPr>
          <p:cNvPr id="3" name="Picture 2"/>
          <p:cNvPicPr>
            <a:picLocks noChangeAspect="1"/>
          </p:cNvPicPr>
          <p:nvPr/>
        </p:nvPicPr>
        <p:blipFill rotWithShape="1">
          <a:blip r:embed="rId5"/>
          <a:srcRect l="72018" t="16154" r="12927" b="34417"/>
          <a:stretch/>
        </p:blipFill>
        <p:spPr>
          <a:xfrm>
            <a:off x="3196746" y="1447800"/>
            <a:ext cx="2514600" cy="2998689"/>
          </a:xfrm>
          <a:prstGeom prst="rect">
            <a:avLst/>
          </a:prstGeom>
        </p:spPr>
      </p:pic>
      <p:pic>
        <p:nvPicPr>
          <p:cNvPr id="4" name="Picture 3"/>
          <p:cNvPicPr>
            <a:picLocks noChangeAspect="1"/>
          </p:cNvPicPr>
          <p:nvPr/>
        </p:nvPicPr>
        <p:blipFill rotWithShape="1">
          <a:blip r:embed="rId6"/>
          <a:srcRect l="69732" t="13646" r="11877" b="32828"/>
          <a:stretch/>
        </p:blipFill>
        <p:spPr>
          <a:xfrm>
            <a:off x="6189662" y="1464733"/>
            <a:ext cx="2743200" cy="3035474"/>
          </a:xfrm>
          <a:prstGeom prst="rect">
            <a:avLst/>
          </a:prstGeom>
        </p:spPr>
      </p:pic>
      <p:pic>
        <p:nvPicPr>
          <p:cNvPr id="5" name="Picture 4"/>
          <p:cNvPicPr>
            <a:picLocks noChangeAspect="1"/>
          </p:cNvPicPr>
          <p:nvPr/>
        </p:nvPicPr>
        <p:blipFill rotWithShape="1">
          <a:blip r:embed="rId7"/>
          <a:srcRect l="68462" t="16832" r="9612" b="35149"/>
          <a:stretch/>
        </p:blipFill>
        <p:spPr>
          <a:xfrm>
            <a:off x="2777646" y="4269037"/>
            <a:ext cx="3352800" cy="2417796"/>
          </a:xfrm>
          <a:prstGeom prst="rect">
            <a:avLst/>
          </a:prstGeom>
        </p:spPr>
      </p:pic>
      <p:sp>
        <p:nvSpPr>
          <p:cNvPr id="7" name="Rectangle 6">
            <a:extLst>
              <a:ext uri="{FF2B5EF4-FFF2-40B4-BE49-F238E27FC236}">
                <a16:creationId xmlns:a16="http://schemas.microsoft.com/office/drawing/2014/main" xmlns="" id="{761EB047-8587-4288-B1DE-0D9630CA601A}"/>
              </a:ext>
            </a:extLst>
          </p:cNvPr>
          <p:cNvSpPr/>
          <p:nvPr/>
        </p:nvSpPr>
        <p:spPr>
          <a:xfrm>
            <a:off x="1295400" y="381000"/>
            <a:ext cx="6108019" cy="538609"/>
          </a:xfrm>
          <a:prstGeom prst="rect">
            <a:avLst/>
          </a:prstGeom>
        </p:spPr>
        <p:txBody>
          <a:bodyPr wrap="none">
            <a:spAutoFit/>
          </a:bodyPr>
          <a:lstStyle/>
          <a:p>
            <a:r>
              <a:rPr lang="en-US" sz="2900" b="1" u="sng" dirty="0">
                <a:solidFill>
                  <a:schemeClr val="bg1"/>
                </a:solidFill>
                <a:latin typeface="Arial Narrow" panose="020B0606020202030204" pitchFamily="34" charset="0"/>
                <a:ea typeface="+mj-ea"/>
                <a:cs typeface="Arial" pitchFamily="34" charset="0"/>
              </a:rPr>
              <a:t>PRODUCTS AND THEIR DISSEMINATION</a:t>
            </a:r>
            <a:endParaRPr lang="en-US" b="1" u="sng"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9718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orrect Coat-of-A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
            <a:ext cx="13890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4"/>
          </p:cNvPr>
          <p:cNvPicPr>
            <a:picLocks noChangeAspect="1"/>
          </p:cNvPicPr>
          <p:nvPr/>
        </p:nvPicPr>
        <p:blipFill rotWithShape="1">
          <a:blip r:embed="rId5"/>
          <a:srcRect l="69109" t="8592" r="10800" b="53312"/>
          <a:stretch/>
        </p:blipFill>
        <p:spPr>
          <a:xfrm>
            <a:off x="225752" y="1421769"/>
            <a:ext cx="4070371" cy="2830513"/>
          </a:xfrm>
          <a:prstGeom prst="rect">
            <a:avLst/>
          </a:prstGeom>
        </p:spPr>
      </p:pic>
      <p:pic>
        <p:nvPicPr>
          <p:cNvPr id="3" name="Picture 2"/>
          <p:cNvPicPr>
            <a:picLocks noChangeAspect="1"/>
          </p:cNvPicPr>
          <p:nvPr/>
        </p:nvPicPr>
        <p:blipFill rotWithShape="1">
          <a:blip r:embed="rId6"/>
          <a:srcRect l="59149" t="2584" r="5532" b="39214"/>
          <a:stretch/>
        </p:blipFill>
        <p:spPr>
          <a:xfrm>
            <a:off x="3810000" y="3505200"/>
            <a:ext cx="5108248" cy="3222289"/>
          </a:xfrm>
          <a:prstGeom prst="rect">
            <a:avLst/>
          </a:prstGeom>
        </p:spPr>
      </p:pic>
      <p:sp>
        <p:nvSpPr>
          <p:cNvPr id="4" name="TextBox 3"/>
          <p:cNvSpPr txBox="1"/>
          <p:nvPr/>
        </p:nvSpPr>
        <p:spPr>
          <a:xfrm>
            <a:off x="457200" y="4479478"/>
            <a:ext cx="2743200" cy="1815882"/>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Webpage </a:t>
            </a:r>
          </a:p>
          <a:p>
            <a:r>
              <a:rPr lang="en-US" sz="2800" b="1" dirty="0">
                <a:solidFill>
                  <a:schemeClr val="bg1"/>
                </a:solidFill>
                <a:latin typeface="Arial Narrow" panose="020B0606020202030204" pitchFamily="34" charset="0"/>
              </a:rPr>
              <a:t>Mailing lists</a:t>
            </a:r>
          </a:p>
          <a:p>
            <a:r>
              <a:rPr lang="en-US" sz="2800" b="1" dirty="0">
                <a:solidFill>
                  <a:schemeClr val="bg1"/>
                </a:solidFill>
                <a:latin typeface="Arial Narrow" panose="020B0606020202030204" pitchFamily="34" charset="0"/>
              </a:rPr>
              <a:t>Radio</a:t>
            </a:r>
          </a:p>
          <a:p>
            <a:r>
              <a:rPr lang="en-US" sz="2800" b="1" dirty="0">
                <a:solidFill>
                  <a:schemeClr val="bg1"/>
                </a:solidFill>
                <a:latin typeface="Arial Narrow" panose="020B0606020202030204" pitchFamily="34" charset="0"/>
              </a:rPr>
              <a:t>TV</a:t>
            </a:r>
          </a:p>
        </p:txBody>
      </p:sp>
      <p:sp>
        <p:nvSpPr>
          <p:cNvPr id="6" name="Rectangle 5">
            <a:extLst>
              <a:ext uri="{FF2B5EF4-FFF2-40B4-BE49-F238E27FC236}">
                <a16:creationId xmlns:a16="http://schemas.microsoft.com/office/drawing/2014/main" xmlns="" id="{BAB1597A-42F1-4BA7-BE44-A6AFEA7C0ED4}"/>
              </a:ext>
            </a:extLst>
          </p:cNvPr>
          <p:cNvSpPr/>
          <p:nvPr/>
        </p:nvSpPr>
        <p:spPr>
          <a:xfrm>
            <a:off x="1242113" y="381000"/>
            <a:ext cx="6108019" cy="538609"/>
          </a:xfrm>
          <a:prstGeom prst="rect">
            <a:avLst/>
          </a:prstGeom>
        </p:spPr>
        <p:txBody>
          <a:bodyPr wrap="none">
            <a:spAutoFit/>
          </a:bodyPr>
          <a:lstStyle/>
          <a:p>
            <a:r>
              <a:rPr lang="en-US" sz="2900" b="1" u="sng" dirty="0">
                <a:solidFill>
                  <a:schemeClr val="bg1"/>
                </a:solidFill>
                <a:latin typeface="Arial Narrow" panose="020B0606020202030204" pitchFamily="34" charset="0"/>
                <a:ea typeface="+mj-ea"/>
                <a:cs typeface="Arial" pitchFamily="34" charset="0"/>
              </a:rPr>
              <a:t>PRODUCTS AND THEIR DISSEMINATION</a:t>
            </a:r>
            <a:endParaRPr lang="en-US" b="1" u="sng" dirty="0">
              <a:solidFill>
                <a:schemeClr val="bg1"/>
              </a:solidFill>
              <a:latin typeface="Arial Narrow" panose="020B0606020202030204" pitchFamily="34" charset="0"/>
            </a:endParaRPr>
          </a:p>
        </p:txBody>
      </p:sp>
      <p:pic>
        <p:nvPicPr>
          <p:cNvPr id="7" name="Picture 6">
            <a:extLst>
              <a:ext uri="{FF2B5EF4-FFF2-40B4-BE49-F238E27FC236}">
                <a16:creationId xmlns:a16="http://schemas.microsoft.com/office/drawing/2014/main" xmlns="" id="{FA4D4429-F096-4B86-8F21-C92176C7DF49}"/>
              </a:ext>
            </a:extLst>
          </p:cNvPr>
          <p:cNvPicPr>
            <a:picLocks noChangeAspect="1"/>
          </p:cNvPicPr>
          <p:nvPr/>
        </p:nvPicPr>
        <p:blipFill rotWithShape="1">
          <a:blip r:embed="rId7"/>
          <a:srcRect l="23333" t="37353" r="30000" b="18888"/>
          <a:stretch/>
        </p:blipFill>
        <p:spPr>
          <a:xfrm>
            <a:off x="4473585" y="1485579"/>
            <a:ext cx="4267200" cy="2250740"/>
          </a:xfrm>
          <a:prstGeom prst="rect">
            <a:avLst/>
          </a:prstGeom>
        </p:spPr>
      </p:pic>
    </p:spTree>
    <p:extLst>
      <p:ext uri="{BB962C8B-B14F-4D97-AF65-F5344CB8AC3E}">
        <p14:creationId xmlns:p14="http://schemas.microsoft.com/office/powerpoint/2010/main" val="302086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4AA16-66D2-4583-AF46-6EAD0C36E95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0E3574DB-E703-40C5-8BFE-4639FB8AFDD4}"/>
              </a:ext>
            </a:extLst>
          </p:cNvPr>
          <p:cNvSpPr>
            <a:spLocks noGrp="1"/>
          </p:cNvSpPr>
          <p:nvPr>
            <p:ph idx="1"/>
          </p:nvPr>
        </p:nvSpPr>
        <p:spPr>
          <a:xfrm rot="19703550">
            <a:off x="3276600" y="3505200"/>
            <a:ext cx="2438400" cy="685800"/>
          </a:xfrm>
        </p:spPr>
        <p:txBody>
          <a:bodyPr/>
          <a:lstStyle/>
          <a:p>
            <a:r>
              <a:rPr lang="en-GB" dirty="0"/>
              <a:t>Thank you</a:t>
            </a:r>
          </a:p>
        </p:txBody>
      </p:sp>
    </p:spTree>
    <p:extLst>
      <p:ext uri="{BB962C8B-B14F-4D97-AF65-F5344CB8AC3E}">
        <p14:creationId xmlns:p14="http://schemas.microsoft.com/office/powerpoint/2010/main" val="3598210079"/>
      </p:ext>
    </p:extLst>
  </p:cSld>
  <p:clrMapOvr>
    <a:masterClrMapping/>
  </p:clrMapOvr>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(1)</Template>
  <TotalTime>469</TotalTime>
  <Words>298</Words>
  <Application>Microsoft Office PowerPoint</Application>
  <PresentationFormat>On-screen Show (4:3)</PresentationFormat>
  <Paragraphs>38</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PRESENTATION TEMPLATE</vt:lpstr>
      <vt:lpstr>Meteorologist Lyndon Alves Weather Forecaster Eron McPherson</vt:lpstr>
      <vt:lpstr>PowerPoint Presentation</vt:lpstr>
      <vt:lpstr>STATUS OF IMPACT BASED FORECASTS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Forecaster</dc:creator>
  <cp:lastModifiedBy>Miriam Andrioli</cp:lastModifiedBy>
  <cp:revision>25</cp:revision>
  <dcterms:created xsi:type="dcterms:W3CDTF">2018-09-05T12:42:05Z</dcterms:created>
  <dcterms:modified xsi:type="dcterms:W3CDTF">2018-09-24T14:18:52Z</dcterms:modified>
</cp:coreProperties>
</file>