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87" r:id="rId2"/>
    <p:sldId id="347" r:id="rId3"/>
    <p:sldId id="386" r:id="rId4"/>
    <p:sldId id="385" r:id="rId5"/>
    <p:sldId id="384" r:id="rId6"/>
    <p:sldId id="344" r:id="rId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D662F-0C66-4C6D-95AD-45FA11699FAE}" type="datetimeFigureOut">
              <a:rPr lang="es-ES" smtClean="0"/>
              <a:t>04/09/2018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87505-BA86-4E1A-9FA9-529140F08F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040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04/09/2018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827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04/09/2018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288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04/09/2018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9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04/09/2018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85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04/09/2018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09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04/09/2018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16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04/09/2018</a:t>
            </a:fld>
            <a:endParaRPr lang="es-E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39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04/09/2018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563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04/09/2018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06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04/09/2018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952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04/09/2018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894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04/09/2018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744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04/09/2018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21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04/09/2018</a:t>
            </a:fld>
            <a:endParaRPr lang="es-E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604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04/09/2018</a:t>
            </a:fld>
            <a:endParaRPr lang="es-E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973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04/09/2018</a:t>
            </a:fld>
            <a:endParaRPr lang="es-E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204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1802-B588-45B7-AE12-16730BC6807E}" type="datetimeFigureOut">
              <a:rPr lang="es-ES" smtClean="0"/>
              <a:t>04/09/2018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70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8C21802-B588-45B7-AE12-16730BC6807E}" type="datetimeFigureOut">
              <a:rPr lang="es-ES" smtClean="0"/>
              <a:t>04/09/2018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46F5-F825-4365-BB50-79CD6BC36A6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01235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782344" y="1686185"/>
            <a:ext cx="2600494" cy="718457"/>
          </a:xfrm>
        </p:spPr>
        <p:txBody>
          <a:bodyPr>
            <a:noAutofit/>
          </a:bodyPr>
          <a:lstStyle/>
          <a:p>
            <a:pPr algn="ctr"/>
            <a:r>
              <a:rPr lang="es-E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SERVICIO NACIONAL DE METEOROLOGÍA E HIDROLOGÍA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99869" y="1391229"/>
            <a:ext cx="736763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Taller de creación de capacidad para la ARIII de la OMM sobre los servicios de Pronósticos y Alertas Basados en Impacto y el Protocolo de Alerta Común.</a:t>
            </a:r>
          </a:p>
          <a:p>
            <a:pPr algn="ctr"/>
            <a:endParaRPr lang="es-E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ES" sz="40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s-E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ES" sz="200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2"/>
                </a:solidFill>
              </a:rPr>
              <a:t>                                   Met.Marisol Portugal</a:t>
            </a:r>
            <a:endParaRPr lang="es-US" sz="2000" dirty="0">
              <a:ln w="13462">
                <a:solidFill>
                  <a:schemeClr val="bg1"/>
                </a:solidFill>
                <a:prstDash val="solid"/>
              </a:ln>
              <a:solidFill>
                <a:schemeClr val="bg2"/>
              </a:solidFill>
            </a:endParaRPr>
          </a:p>
        </p:txBody>
      </p:sp>
      <p:sp>
        <p:nvSpPr>
          <p:cNvPr id="8" name="1 Título">
            <a:extLst>
              <a:ext uri="{FF2B5EF4-FFF2-40B4-BE49-F238E27FC236}">
                <a16:creationId xmlns="" xmlns:a16="http://schemas.microsoft.com/office/drawing/2014/main" id="{379242A2-1095-4514-8175-FD16EC2E0532}"/>
              </a:ext>
            </a:extLst>
          </p:cNvPr>
          <p:cNvSpPr txBox="1">
            <a:spLocks/>
          </p:cNvSpPr>
          <p:nvPr/>
        </p:nvSpPr>
        <p:spPr>
          <a:xfrm>
            <a:off x="2495600" y="1412777"/>
            <a:ext cx="7772400" cy="41724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s-BO" sz="2000" dirty="0"/>
          </a:p>
        </p:txBody>
      </p:sp>
      <p:sp>
        <p:nvSpPr>
          <p:cNvPr id="9" name="2 Subtítulo">
            <a:extLst>
              <a:ext uri="{FF2B5EF4-FFF2-40B4-BE49-F238E27FC236}">
                <a16:creationId xmlns="" xmlns:a16="http://schemas.microsoft.com/office/drawing/2014/main" id="{042C6D7A-C1DC-4136-B221-2BC47EA9174F}"/>
              </a:ext>
            </a:extLst>
          </p:cNvPr>
          <p:cNvSpPr txBox="1">
            <a:spLocks/>
          </p:cNvSpPr>
          <p:nvPr/>
        </p:nvSpPr>
        <p:spPr>
          <a:xfrm>
            <a:off x="3995351" y="5672761"/>
            <a:ext cx="4654379" cy="7647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s-BO" dirty="0" smtClean="0">
                <a:solidFill>
                  <a:schemeClr val="bg2"/>
                </a:solidFill>
              </a:rPr>
              <a:t>Buenos aires-argentina 2018</a:t>
            </a:r>
            <a:endParaRPr lang="es-BO" dirty="0">
              <a:solidFill>
                <a:schemeClr val="bg2"/>
              </a:solidFill>
            </a:endParaRPr>
          </a:p>
        </p:txBody>
      </p:sp>
      <p:pic>
        <p:nvPicPr>
          <p:cNvPr id="10" name="Picture 8" descr="bande[1]">
            <a:extLst>
              <a:ext uri="{FF2B5EF4-FFF2-40B4-BE49-F238E27FC236}">
                <a16:creationId xmlns="" xmlns:a16="http://schemas.microsoft.com/office/drawing/2014/main" id="{3936E042-49B8-457A-ACCD-A6C032473A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166" y="2746269"/>
            <a:ext cx="2520280" cy="143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6773" y="277538"/>
            <a:ext cx="1748883" cy="176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0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6332" y="271850"/>
            <a:ext cx="9774195" cy="5535828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None/>
            </a:pPr>
            <a:r>
              <a:rPr lang="es-ES" altLang="es-BO" sz="2400" dirty="0">
                <a:latin typeface="Arial" panose="020B0604020202020204" pitchFamily="34" charset="0"/>
              </a:rPr>
              <a:t>    </a:t>
            </a:r>
            <a:r>
              <a:rPr lang="es-BO" altLang="es-BO" dirty="0"/>
              <a:t>¿Cuál es el estado de situación o posibilidades de desarrollo de pronósticos basados en impacto en su país? ¿Cuáles son las fortalezas o debilidades de estos desarrollos (o posibles desarrollos)? </a:t>
            </a:r>
            <a:endParaRPr lang="es-B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42" y="1791309"/>
            <a:ext cx="3178421" cy="173177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675997" y="1667095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Smart Met</a:t>
            </a:r>
            <a:endParaRPr lang="es-B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205" y="2045643"/>
            <a:ext cx="2904982" cy="170145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731" y="5199333"/>
            <a:ext cx="3039762" cy="16223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597" y="3688023"/>
            <a:ext cx="2615540" cy="158578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3912" y="5387116"/>
            <a:ext cx="2544193" cy="148563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987" y="4610007"/>
            <a:ext cx="2940502" cy="2211683"/>
          </a:xfrm>
          <a:prstGeom prst="rect">
            <a:avLst/>
          </a:prstGeom>
        </p:spPr>
      </p:pic>
      <p:pic>
        <p:nvPicPr>
          <p:cNvPr id="10" name="Marcador de contenido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544" y="2376084"/>
            <a:ext cx="2383202" cy="212227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4184822" y="1791309"/>
            <a:ext cx="36950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BO" altLang="es-BO" sz="1400" dirty="0"/>
              <a:t>Análisis del modelo GFS a través del programa </a:t>
            </a:r>
            <a:r>
              <a:rPr lang="es-BO" altLang="es-BO" sz="1400" dirty="0" smtClean="0"/>
              <a:t>WINGRIDDS</a:t>
            </a:r>
            <a:r>
              <a:rPr lang="es-BO" altLang="es-BO" dirty="0" smtClean="0"/>
              <a:t>. </a:t>
            </a:r>
            <a:endParaRPr lang="es-BO" altLang="es-BO" dirty="0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651" y="4534546"/>
            <a:ext cx="2260101" cy="141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505" y="3981746"/>
            <a:ext cx="1966403" cy="11056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691" y="3521964"/>
            <a:ext cx="1769573" cy="105699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39635" y="3307379"/>
            <a:ext cx="1641886" cy="127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410710" y="1725423"/>
            <a:ext cx="8670082" cy="4976813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0">
            <a:schemeClr val="accent5"/>
          </a:lnRef>
          <a:fillRef idx="1003">
            <a:schemeClr val="dk1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ES" sz="4000" dirty="0" err="1">
                <a:latin typeface="Brush Script Std" panose="03060802040607070404" pitchFamily="66" charset="0"/>
              </a:rPr>
              <a:t>Senamhi</a:t>
            </a:r>
            <a:endParaRPr lang="es-ES" sz="4000" dirty="0">
              <a:latin typeface="Brush Script Std" panose="03060802040607070404" pitchFamily="66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944208" y="2303828"/>
            <a:ext cx="2324951" cy="40588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s-ES" dirty="0"/>
              <a:t>Hardware</a:t>
            </a:r>
          </a:p>
          <a:p>
            <a:pPr algn="ctr"/>
            <a:r>
              <a:rPr lang="es-ES" sz="1400" dirty="0"/>
              <a:t>(Servidores de última generación)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0416" y="180759"/>
            <a:ext cx="9404723" cy="1400530"/>
          </a:xfrm>
        </p:spPr>
        <p:txBody>
          <a:bodyPr/>
          <a:lstStyle/>
          <a:p>
            <a:r>
              <a:rPr lang="es-BO" sz="2000" dirty="0"/>
              <a:t>¿Cómo es la toma de decisión de los organismos de emergencia a partir de los servicios de información meteorológica o productos meteorológicos? </a:t>
            </a:r>
            <a:br>
              <a:rPr lang="es-BO" sz="2000" dirty="0"/>
            </a:br>
            <a:r>
              <a:rPr lang="es-BO" sz="2000" dirty="0" smtClean="0"/>
              <a:t/>
            </a:r>
            <a:br>
              <a:rPr lang="es-BO" sz="2000" dirty="0" smtClean="0"/>
            </a:br>
            <a:endParaRPr lang="es-BO" sz="2000" dirty="0"/>
          </a:p>
        </p:txBody>
      </p:sp>
      <p:sp>
        <p:nvSpPr>
          <p:cNvPr id="3" name="Rectángulo 2"/>
          <p:cNvSpPr/>
          <p:nvPr/>
        </p:nvSpPr>
        <p:spPr>
          <a:xfrm>
            <a:off x="563988" y="4157254"/>
            <a:ext cx="1944130" cy="82378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Sistema de Observación </a:t>
            </a:r>
            <a:r>
              <a:rPr lang="es-ES" sz="1400" dirty="0" err="1"/>
              <a:t>Hidrometeorológica</a:t>
            </a:r>
            <a:endParaRPr lang="es-ES" sz="1400" dirty="0"/>
          </a:p>
        </p:txBody>
      </p:sp>
      <p:sp>
        <p:nvSpPr>
          <p:cNvPr id="4" name="Rectángulo 3"/>
          <p:cNvSpPr/>
          <p:nvPr/>
        </p:nvSpPr>
        <p:spPr>
          <a:xfrm>
            <a:off x="3186193" y="3118195"/>
            <a:ext cx="184527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Modelos de predicción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202637" y="5247675"/>
            <a:ext cx="184527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Plataforma de Visualización DEWETRA, </a:t>
            </a:r>
            <a:r>
              <a:rPr lang="es-ES" sz="1600" dirty="0" err="1"/>
              <a:t>Delft</a:t>
            </a:r>
            <a:r>
              <a:rPr lang="es-ES" sz="1600" dirty="0"/>
              <a:t> - FEWS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383452" y="4142202"/>
            <a:ext cx="1683061" cy="82378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Sistema de Comunicación y difusión</a:t>
            </a:r>
          </a:p>
        </p:txBody>
      </p:sp>
      <p:sp>
        <p:nvSpPr>
          <p:cNvPr id="7" name="Rectángulo 6"/>
          <p:cNvSpPr/>
          <p:nvPr/>
        </p:nvSpPr>
        <p:spPr>
          <a:xfrm>
            <a:off x="9183912" y="3225318"/>
            <a:ext cx="2693773" cy="24562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/>
              <a:t>Coordinación Interinstitucional para aplicación del SAT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VIDECI - Nacional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DGR Departamentales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UGRs Municipales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SEMENA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SEDUCA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SEDES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Comando Conjunto del Ejercito</a:t>
            </a:r>
            <a:endParaRPr lang="es-ES" sz="1600" dirty="0"/>
          </a:p>
        </p:txBody>
      </p:sp>
      <p:sp>
        <p:nvSpPr>
          <p:cNvPr id="8" name="Flecha doblada 7"/>
          <p:cNvSpPr/>
          <p:nvPr/>
        </p:nvSpPr>
        <p:spPr>
          <a:xfrm>
            <a:off x="1432290" y="3311535"/>
            <a:ext cx="1376225" cy="730394"/>
          </a:xfrm>
          <a:prstGeom prst="ben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9" name="Flecha doblada 8"/>
          <p:cNvSpPr/>
          <p:nvPr/>
        </p:nvSpPr>
        <p:spPr>
          <a:xfrm flipV="1">
            <a:off x="1432289" y="5096361"/>
            <a:ext cx="1376225" cy="949043"/>
          </a:xfrm>
          <a:prstGeom prst="bentArrow">
            <a:avLst>
              <a:gd name="adj1" fmla="val 21067"/>
              <a:gd name="adj2" fmla="val 25000"/>
              <a:gd name="adj3" fmla="val 25000"/>
              <a:gd name="adj4" fmla="val 43750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0" name="Flecha abajo 9"/>
          <p:cNvSpPr/>
          <p:nvPr/>
        </p:nvSpPr>
        <p:spPr>
          <a:xfrm>
            <a:off x="3816388" y="4213830"/>
            <a:ext cx="584886" cy="823782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Flecha derecha 11"/>
          <p:cNvSpPr/>
          <p:nvPr/>
        </p:nvSpPr>
        <p:spPr>
          <a:xfrm>
            <a:off x="8239531" y="4311777"/>
            <a:ext cx="745329" cy="48463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Flecha derecha 13"/>
          <p:cNvSpPr/>
          <p:nvPr/>
        </p:nvSpPr>
        <p:spPr>
          <a:xfrm>
            <a:off x="5432778" y="4326829"/>
            <a:ext cx="820040" cy="48463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1464615" y="2891657"/>
            <a:ext cx="1539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Asimilación de </a:t>
            </a:r>
          </a:p>
          <a:p>
            <a:pPr algn="ctr"/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Datos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385634" y="5963422"/>
            <a:ext cx="1539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Visualización de Datos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4161454" y="4336160"/>
            <a:ext cx="11685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Predicción del Modelo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5295827" y="4047891"/>
            <a:ext cx="1085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Pronóstico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8019863" y="4720459"/>
            <a:ext cx="1068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Boletín de Alerta de Amenaza </a:t>
            </a:r>
          </a:p>
        </p:txBody>
      </p:sp>
    </p:spTree>
    <p:extLst>
      <p:ext uri="{BB962C8B-B14F-4D97-AF65-F5344CB8AC3E}">
        <p14:creationId xmlns:p14="http://schemas.microsoft.com/office/powerpoint/2010/main" val="107867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629635" y="73778"/>
            <a:ext cx="9404723" cy="1400530"/>
          </a:xfrm>
        </p:spPr>
        <p:txBody>
          <a:bodyPr/>
          <a:lstStyle/>
          <a:p>
            <a:r>
              <a:rPr lang="es-BO" sz="2000" dirty="0"/>
              <a:t>¿Cómo son las instancias de articulación entre ambos organismos (Servicio Meteorológico y organismo de emergencia) en cada instancia de la Gestión Integral del Riesgo (prevención / preparación / respuesta/ reconstrucción)? ¿Hay espacios de intercambio? </a:t>
            </a: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 smtClean="0"/>
              <a:t/>
            </a:r>
            <a:br>
              <a:rPr lang="es-ES" sz="2000" dirty="0" smtClean="0"/>
            </a:br>
            <a:r>
              <a:rPr lang="es-ES" sz="2000" dirty="0" smtClean="0"/>
              <a:t>Sistema </a:t>
            </a:r>
            <a:r>
              <a:rPr lang="es-ES" sz="2000" dirty="0"/>
              <a:t>Nacional de Alerta Temprana de Desastres (SNATD)</a:t>
            </a:r>
          </a:p>
        </p:txBody>
      </p:sp>
      <p:pic>
        <p:nvPicPr>
          <p:cNvPr id="13" name="Marcador de contenido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43" y="2121852"/>
            <a:ext cx="6254010" cy="4568087"/>
          </a:xfrm>
          <a:prstGeom prst="round2DiagRect">
            <a:avLst>
              <a:gd name="adj1" fmla="val 7332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7508983" y="2254378"/>
            <a:ext cx="2964273" cy="86177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sz="1600" dirty="0"/>
              <a:t>LEY Nº 602</a:t>
            </a:r>
          </a:p>
          <a:p>
            <a:r>
              <a:rPr lang="es-ES" sz="1600" dirty="0"/>
              <a:t>LEY DE GESTIÓN DE RIESGOS</a:t>
            </a:r>
          </a:p>
          <a:p>
            <a:r>
              <a:rPr lang="es-ES" sz="1600" dirty="0"/>
              <a:t>Artículo 43.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508983" y="3838379"/>
            <a:ext cx="396497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/>
              <a:t>Coordinación Interinstitucional para aplicación del SAT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VIDECI - Nacional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DGR Departamentales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UGRs Municipales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SEMENA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SEDUCA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SEDES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Comando Conjunto del Ejercito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01625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73210" y="281800"/>
            <a:ext cx="86991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BO" dirty="0"/>
              <a:t>Los servicios de información meteorológica o productos meteorológicos ¿están orientados al usuario? ¿Cuáles son los canales de comunicación?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0" y="2838387"/>
            <a:ext cx="3229233" cy="211886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14379" y="905012"/>
            <a:ext cx="30187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/>
              <a:t>Red Privada Virtual (VPN</a:t>
            </a:r>
            <a:r>
              <a:rPr lang="es-ES" dirty="0" smtClean="0"/>
              <a:t>)</a:t>
            </a:r>
          </a:p>
          <a:p>
            <a:endParaRPr lang="es-BO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198" y="1266446"/>
            <a:ext cx="2533135" cy="6689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  <a:defRPr/>
            </a:pPr>
            <a:r>
              <a:rPr lang="es-ES" sz="1100" dirty="0" smtClean="0"/>
              <a:t>La Red Privada Virtual (RPV), en inglés Virtual Privarte Network (VPN), </a:t>
            </a:r>
            <a:r>
              <a:rPr lang="es-BO" sz="1100" dirty="0"/>
              <a:t>es una tecnología </a:t>
            </a:r>
            <a:r>
              <a:rPr lang="es-BO" sz="1100" dirty="0" smtClean="0"/>
              <a:t>de red de computadoras </a:t>
            </a:r>
            <a:r>
              <a:rPr lang="es-BO" sz="1100" dirty="0"/>
              <a:t>que permite una extensión segura de la </a:t>
            </a:r>
            <a:r>
              <a:rPr lang="es-BO" sz="1100" dirty="0" smtClean="0"/>
              <a:t>red área local (LAN) </a:t>
            </a:r>
            <a:r>
              <a:rPr lang="es-BO" sz="1100" dirty="0"/>
              <a:t>sobre una red pública o no controlada como </a:t>
            </a:r>
            <a:r>
              <a:rPr lang="es-BO" sz="1100" dirty="0" smtClean="0"/>
              <a:t>Internet.</a:t>
            </a:r>
            <a:endParaRPr lang="es-ES" sz="1100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5989" y="4957248"/>
            <a:ext cx="3402228" cy="16475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s-ES" sz="1000" dirty="0" smtClean="0"/>
              <a:t>Envío y distribución Dirigida de Avisos y Archivos Adjuntos.</a:t>
            </a:r>
          </a:p>
          <a:p>
            <a:pPr>
              <a:defRPr/>
            </a:pPr>
            <a:r>
              <a:rPr lang="es-ES" sz="1000" dirty="0" smtClean="0"/>
              <a:t>Control de usuarios.</a:t>
            </a:r>
          </a:p>
          <a:p>
            <a:pPr>
              <a:defRPr/>
            </a:pPr>
            <a:r>
              <a:rPr lang="es-ES" sz="1000" dirty="0" smtClean="0"/>
              <a:t>Acceso seguro a Servidores mediante el API de Windows.</a:t>
            </a:r>
          </a:p>
          <a:p>
            <a:pPr>
              <a:defRPr/>
            </a:pPr>
            <a:r>
              <a:rPr lang="es-ES" sz="1000" dirty="0" smtClean="0"/>
              <a:t>Avisos mediante mensajes emergentes.</a:t>
            </a:r>
          </a:p>
          <a:p>
            <a:pPr>
              <a:defRPr/>
            </a:pPr>
            <a:r>
              <a:rPr lang="es-ES" sz="1000" dirty="0" smtClean="0"/>
              <a:t>Actualización Automática de Datos Meteorológicos.</a:t>
            </a:r>
          </a:p>
          <a:p>
            <a:pPr>
              <a:defRPr/>
            </a:pPr>
            <a:r>
              <a:rPr lang="es-ES" sz="1000" dirty="0" smtClean="0"/>
              <a:t>Actualización Automática de Imágenes Satelitales.</a:t>
            </a:r>
            <a:endParaRPr lang="es-ES" sz="10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506" y="905012"/>
            <a:ext cx="1630849" cy="126958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601" y="2311508"/>
            <a:ext cx="1192837" cy="11928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457" y="3688584"/>
            <a:ext cx="1449124" cy="112665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1284" y="890875"/>
            <a:ext cx="3552299" cy="2008621"/>
          </a:xfrm>
          <a:prstGeom prst="rect">
            <a:avLst/>
          </a:prstGeom>
        </p:spPr>
      </p:pic>
      <p:pic>
        <p:nvPicPr>
          <p:cNvPr id="13" name="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506" y="4957248"/>
            <a:ext cx="1750140" cy="164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0215" y="3275790"/>
            <a:ext cx="4140186" cy="338583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1285" y="988878"/>
            <a:ext cx="2740171" cy="1788761"/>
          </a:xfrm>
          <a:prstGeom prst="rect">
            <a:avLst/>
          </a:prstGeom>
        </p:spPr>
      </p:pic>
      <p:sp>
        <p:nvSpPr>
          <p:cNvPr id="7" name="Flecha abajo 6"/>
          <p:cNvSpPr/>
          <p:nvPr/>
        </p:nvSpPr>
        <p:spPr>
          <a:xfrm rot="8020277" flipH="1">
            <a:off x="5457805" y="2589621"/>
            <a:ext cx="79764" cy="830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6" name="Flecha abajo 15"/>
          <p:cNvSpPr/>
          <p:nvPr/>
        </p:nvSpPr>
        <p:spPr>
          <a:xfrm rot="13548891" flipH="1">
            <a:off x="10081614" y="1971960"/>
            <a:ext cx="82516" cy="1499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7" name="Flecha abajo 16"/>
          <p:cNvSpPr/>
          <p:nvPr/>
        </p:nvSpPr>
        <p:spPr>
          <a:xfrm rot="16200000">
            <a:off x="9954440" y="5568749"/>
            <a:ext cx="100784" cy="5253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9" name="Flecha abajo 18"/>
          <p:cNvSpPr/>
          <p:nvPr/>
        </p:nvSpPr>
        <p:spPr>
          <a:xfrm rot="16200000" flipH="1">
            <a:off x="10106293" y="4155490"/>
            <a:ext cx="45719" cy="6975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0" name="Flecha abajo 19"/>
          <p:cNvSpPr/>
          <p:nvPr/>
        </p:nvSpPr>
        <p:spPr>
          <a:xfrm rot="14803534">
            <a:off x="10146666" y="3155110"/>
            <a:ext cx="76491" cy="931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21" name="Flecha abajo 20"/>
          <p:cNvSpPr/>
          <p:nvPr/>
        </p:nvSpPr>
        <p:spPr>
          <a:xfrm rot="10800000">
            <a:off x="7701560" y="2831878"/>
            <a:ext cx="81830" cy="4324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1285" y="3179064"/>
            <a:ext cx="2002164" cy="169766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4032" y="5027033"/>
            <a:ext cx="1919417" cy="16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8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24203" y="2991748"/>
            <a:ext cx="5768360" cy="1423851"/>
          </a:xfrm>
        </p:spPr>
        <p:txBody>
          <a:bodyPr>
            <a:noAutofit/>
          </a:bodyPr>
          <a:lstStyle/>
          <a:p>
            <a:r>
              <a:rPr lang="es-ES" sz="88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574" y="498515"/>
            <a:ext cx="1858078" cy="185808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1768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5088</TotalTime>
  <Words>363</Words>
  <Application>Microsoft Office PowerPoint</Application>
  <PresentationFormat>Panorámica</PresentationFormat>
  <Paragraphs>54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2" baseType="lpstr">
      <vt:lpstr>Arial</vt:lpstr>
      <vt:lpstr>Brush Script Std</vt:lpstr>
      <vt:lpstr>Calibri</vt:lpstr>
      <vt:lpstr>Century Gothic</vt:lpstr>
      <vt:lpstr>Wingdings 3</vt:lpstr>
      <vt:lpstr>Ion</vt:lpstr>
      <vt:lpstr>SERVICIO NACIONAL DE METEOROLOGÍA E HIDROLOGÍA</vt:lpstr>
      <vt:lpstr>Presentación de PowerPoint</vt:lpstr>
      <vt:lpstr>¿Cómo es la toma de decisión de los organismos de emergencia a partir de los servicios de información meteorológica o productos meteorológicos?   </vt:lpstr>
      <vt:lpstr>¿Cómo son las instancias de articulación entre ambos organismos (Servicio Meteorológico y organismo de emergencia) en cada instancia de la Gestión Integral del Riesgo (prevención / preparación / respuesta/ reconstrucción)? ¿Hay espacios de intercambio?   Sistema Nacional de Alerta Temprana de Desastres (SNATD)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 Beni</dc:title>
  <dc:creator>Leo Erick Pereyra Rodriguez</dc:creator>
  <cp:lastModifiedBy>Pronostico</cp:lastModifiedBy>
  <cp:revision>529</cp:revision>
  <dcterms:created xsi:type="dcterms:W3CDTF">2014-12-26T13:18:00Z</dcterms:created>
  <dcterms:modified xsi:type="dcterms:W3CDTF">2018-09-04T23:04:08Z</dcterms:modified>
</cp:coreProperties>
</file>