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4726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00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65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31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603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38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9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solidFill>
          <a:srgbClr val="11488E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68054" y="3157308"/>
            <a:ext cx="6292828" cy="165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68054" y="4960595"/>
            <a:ext cx="6292828" cy="94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7427" y="335811"/>
            <a:ext cx="3187042" cy="235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5269" y="-134319"/>
            <a:ext cx="4426731" cy="584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552006"/>
            <a:ext cx="1296144" cy="161743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66808"/>
            <a:ext cx="1944216" cy="207876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79376" y="5013176"/>
            <a:ext cx="9145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A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 de creación de capacidad para la ARIII de la OMM sobre los servicios de Pronósticos y Alertas Basados en Impacto y el Protocolo de Alerta Común </a:t>
            </a:r>
            <a:endParaRPr lang="es-AR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249375" y="0"/>
            <a:ext cx="60798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AR" sz="2400" dirty="0"/>
              <a:t>Estado de desarrollo de IBF en Argentina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82" y="5936539"/>
            <a:ext cx="2213264" cy="77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l="13812" t="19793" r="15099" b="44132"/>
          <a:stretch/>
        </p:blipFill>
        <p:spPr>
          <a:xfrm>
            <a:off x="249375" y="1021375"/>
            <a:ext cx="7439500" cy="21234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151025" y="3442325"/>
            <a:ext cx="74394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latin typeface="Calibri"/>
                <a:ea typeface="Calibri"/>
                <a:cs typeface="Calibri"/>
                <a:sym typeface="Calibri"/>
              </a:rPr>
              <a:t>PRECIPITACIONES: lluvias durante el sábado 01 y, nuevamente el lunes 03, en el este de Santa Cruz, de Chubut y de Río Negro con precipitaciones entre 5 y 10mm. Lluvias durante el sábado 01 y, nuevamente a partir del lunes 03 en el sur de Tierra del Fuego con acumuladas entre 10 y 20mm. Lluvias y tormentas hasta el sábado 01 en el norte de Entre Ríos, Corrientes y Misiones, con valores entre 30 y 50mm que pueden ser superados puntualmente y en el este de Formosa, este de Chaco, Santa Fe, sur de entre Ríos y noreste de la Buenos Aires, con acumuladas entre 10 y 20mm.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6160" y="3653050"/>
            <a:ext cx="3187300" cy="32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2650" y="77025"/>
            <a:ext cx="3489725" cy="35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994978"/>
            <a:ext cx="576064" cy="7188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779397"/>
            <a:ext cx="985541" cy="10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9416" y="33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AR" sz="3200" dirty="0"/>
              <a:t>Próximos cambios en los alertas meteorológicos SMN Argentina</a:t>
            </a:r>
            <a:endParaRPr sz="32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82" y="5936539"/>
            <a:ext cx="2213264" cy="77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4">
            <a:alphaModFix/>
          </a:blip>
          <a:srcRect l="10024" t="38580" r="48960" b="9347"/>
          <a:stretch/>
        </p:blipFill>
        <p:spPr>
          <a:xfrm>
            <a:off x="6960096" y="1844824"/>
            <a:ext cx="5231904" cy="38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l="10793" t="7837" r="8600" b="12104"/>
          <a:stretch/>
        </p:blipFill>
        <p:spPr>
          <a:xfrm>
            <a:off x="0" y="1196752"/>
            <a:ext cx="7104112" cy="403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994978"/>
            <a:ext cx="576064" cy="7188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779397"/>
            <a:ext cx="985541" cy="10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764976" y="13988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A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Ley 27287: Sistema Nacional para la Gestión Integral del Riesgo (SINAGIR). </a:t>
            </a: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AR" sz="2400" dirty="0">
              <a:solidFill>
                <a:schemeClr val="tx1"/>
              </a:solidFill>
            </a:endParaRPr>
          </a:p>
          <a:p>
            <a:pPr marL="177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AR" sz="2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Provincia de Buenos Aires en proceso de adhesión. </a:t>
            </a:r>
            <a:endParaRPr sz="24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82" y="5936539"/>
            <a:ext cx="2213264" cy="77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994978"/>
            <a:ext cx="576064" cy="71885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779397"/>
            <a:ext cx="985541" cy="10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05;p16"/>
          <p:cNvSpPr txBox="1">
            <a:spLocks noGrp="1"/>
          </p:cNvSpPr>
          <p:nvPr>
            <p:ph type="title"/>
          </p:nvPr>
        </p:nvSpPr>
        <p:spPr>
          <a:xfrm>
            <a:off x="839416" y="33265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AR" sz="3200" dirty="0" smtClean="0"/>
              <a:t>Marco legal</a:t>
            </a:r>
            <a:endParaRPr sz="3200" dirty="0"/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sultado de imagen para aviso de corto plazo para buenos a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47" y="0"/>
            <a:ext cx="2970053" cy="302447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191344" y="476672"/>
            <a:ext cx="11521280" cy="206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3200" dirty="0"/>
              <a:t>Camino de información meteorológica y toma de 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decisión </a:t>
            </a:r>
            <a:r>
              <a:rPr lang="es-AR" sz="3200" dirty="0"/>
              <a:t>organismos de </a:t>
            </a:r>
            <a:r>
              <a:rPr lang="es-AR" sz="3200" dirty="0" smtClean="0"/>
              <a:t>emergencia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1800" dirty="0" smtClean="0"/>
              <a:t>Como los distintos niveles de gobierno son autárquicos, lo que hacemos para contribuir en la</a:t>
            </a:r>
            <a:br>
              <a:rPr lang="es-AR" sz="1800" dirty="0" smtClean="0"/>
            </a:br>
            <a:r>
              <a:rPr lang="es-AR" sz="1800" dirty="0" smtClean="0"/>
              <a:t> toma de decisiones es   retransmitir la información a los 135 funcionarios responsables de las</a:t>
            </a:r>
            <a:br>
              <a:rPr lang="es-AR" sz="1800" dirty="0" smtClean="0"/>
            </a:br>
            <a:r>
              <a:rPr lang="es-AR" sz="1800" dirty="0" smtClean="0"/>
              <a:t> emergencias a nivel municipal. </a:t>
            </a:r>
            <a:r>
              <a:rPr lang="es-AR" sz="2400" dirty="0" smtClean="0"/>
              <a:t/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79376" y="2060848"/>
            <a:ext cx="110184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AR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AR" dirty="0" smtClean="0"/>
              <a:t> </a:t>
            </a:r>
            <a:r>
              <a:rPr lang="es-AR" sz="2400" dirty="0" smtClean="0"/>
              <a:t>SPC/SMN</a:t>
            </a:r>
            <a:r>
              <a:rPr lang="es-AR" dirty="0" smtClean="0"/>
              <a:t>                   </a:t>
            </a:r>
            <a:r>
              <a:rPr lang="es-AR" sz="2400" dirty="0" smtClean="0"/>
              <a:t>DCPBA</a:t>
            </a:r>
            <a:r>
              <a:rPr lang="es-AR" dirty="0" smtClean="0"/>
              <a:t>                         </a:t>
            </a:r>
            <a:r>
              <a:rPr lang="es-AR" sz="2400" dirty="0" smtClean="0"/>
              <a:t>135 MUNICIPIOS  y 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AR" sz="2400" dirty="0" smtClean="0"/>
              <a:t>                                                                                           PBA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AR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AR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AR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AR" dirty="0" smtClean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s-AR" dirty="0" smtClean="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382" y="5936539"/>
            <a:ext cx="2213264" cy="7772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767408" y="3068960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AR" dirty="0" smtClean="0">
                <a:latin typeface="Calibri" pitchFamily="34" charset="0"/>
                <a:cs typeface="Calibri" pitchFamily="34" charset="0"/>
              </a:rPr>
              <a:t>PRODUCTOS </a:t>
            </a:r>
            <a:r>
              <a:rPr lang="es-AR" b="1" dirty="0" smtClean="0">
                <a:latin typeface="Calibri" pitchFamily="34" charset="0"/>
                <a:cs typeface="Calibri" pitchFamily="34" charset="0"/>
              </a:rPr>
              <a:t>SMN</a:t>
            </a:r>
          </a:p>
          <a:p>
            <a:r>
              <a:rPr lang="es-AR" dirty="0" smtClean="0">
                <a:latin typeface="Calibri" pitchFamily="34" charset="0"/>
                <a:cs typeface="Calibri" pitchFamily="34" charset="0"/>
              </a:rPr>
              <a:t>(Informes trimestrales, Perspectivas quincenales, Pronósticos, informes especiales, Alertas, ACP) </a:t>
            </a:r>
            <a:endParaRPr lang="es-ES_tradnl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99656" y="3356992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INFORMA  A </a:t>
            </a:r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DC PBA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s-ES_tradnl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 </a:t>
            </a:r>
            <a:r>
              <a:rPr lang="es-ES_tradnl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PVCIAS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POR CANALES  DE COMUNICACIÓN</a:t>
            </a:r>
          </a:p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(Email, Fax,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Web</a:t>
            </a:r>
            <a:r>
              <a:rPr lang="es-ES_tradnl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redes Sociales)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023992" y="3356992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latin typeface="Calibri" pitchFamily="34" charset="0"/>
                <a:cs typeface="Calibri" pitchFamily="34" charset="0"/>
              </a:rPr>
              <a:t>DC PBA  </a:t>
            </a:r>
            <a:r>
              <a:rPr lang="es-ES_tradnl" dirty="0" smtClean="0">
                <a:latin typeface="Calibri" pitchFamily="34" charset="0"/>
                <a:cs typeface="Calibri" pitchFamily="34" charset="0"/>
              </a:rPr>
              <a:t>RE TRANSMITE A 135  DC MUNICIPALES  ( whatsapp en 12 zonas de  DC) y  Ministerios de la PBA</a:t>
            </a:r>
          </a:p>
          <a:p>
            <a:endParaRPr lang="es-ES_tradnl" dirty="0" smtClean="0">
              <a:latin typeface="Calibri" pitchFamily="34" charset="0"/>
              <a:cs typeface="Calibri" pitchFamily="34" charset="0"/>
            </a:endParaRPr>
          </a:p>
          <a:p>
            <a:endParaRPr lang="es-ES_tradnl" dirty="0"/>
          </a:p>
        </p:txBody>
      </p:sp>
      <p:cxnSp>
        <p:nvCxnSpPr>
          <p:cNvPr id="31" name="30 Conector angular"/>
          <p:cNvCxnSpPr/>
          <p:nvPr/>
        </p:nvCxnSpPr>
        <p:spPr>
          <a:xfrm rot="10800000" flipV="1">
            <a:off x="4655840" y="3068960"/>
            <a:ext cx="5184576" cy="1872208"/>
          </a:xfrm>
          <a:prstGeom prst="bentConnector3">
            <a:avLst>
              <a:gd name="adj1" fmla="val 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1631504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2423592" y="278092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159896" y="278092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5951984" y="45811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Reporte de campo </a:t>
            </a:r>
            <a:endParaRPr lang="es-ES_tradnl" dirty="0"/>
          </a:p>
        </p:txBody>
      </p:sp>
      <p:cxnSp>
        <p:nvCxnSpPr>
          <p:cNvPr id="50" name="49 Conector recto de flecha"/>
          <p:cNvCxnSpPr/>
          <p:nvPr/>
        </p:nvCxnSpPr>
        <p:spPr>
          <a:xfrm flipV="1">
            <a:off x="4655840" y="429309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angular"/>
          <p:cNvCxnSpPr/>
          <p:nvPr/>
        </p:nvCxnSpPr>
        <p:spPr>
          <a:xfrm rot="10800000" flipV="1">
            <a:off x="1631504" y="4365104"/>
            <a:ext cx="2808312" cy="576064"/>
          </a:xfrm>
          <a:prstGeom prst="bentConnector3">
            <a:avLst>
              <a:gd name="adj1" fmla="val -4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1991544" y="44371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 transmisión reporte de campo </a:t>
            </a:r>
            <a:endParaRPr lang="es-ES_tradnl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994978"/>
            <a:ext cx="576064" cy="71885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779397"/>
            <a:ext cx="985541" cy="10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mapa de bs as + 135 municip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4" descr="Resultado de imagen para mapa de bs as + 135 municipi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042358"/>
            <a:ext cx="1950257" cy="289418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839416" y="404664"/>
            <a:ext cx="105156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3200" dirty="0"/>
              <a:t>Articulación entre </a:t>
            </a:r>
            <a:r>
              <a:rPr lang="es-AR" sz="3200" dirty="0" smtClean="0"/>
              <a:t>SMN / SPC </a:t>
            </a:r>
            <a:r>
              <a:rPr lang="es-AR" sz="3200" dirty="0"/>
              <a:t>y </a:t>
            </a:r>
            <a:r>
              <a:rPr lang="es-AR" sz="3200" dirty="0" smtClean="0"/>
              <a:t>Defensa </a:t>
            </a:r>
            <a:r>
              <a:rPr lang="es-AR" sz="3200" dirty="0"/>
              <a:t>Civil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838200" y="1084800"/>
            <a:ext cx="10515600" cy="48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17500">
              <a:spcBef>
                <a:spcPts val="0"/>
              </a:spcBef>
              <a:buSzPts val="1400"/>
            </a:pPr>
            <a:endParaRPr lang="es-AR" sz="1800" dirty="0" smtClean="0"/>
          </a:p>
          <a:p>
            <a:pPr indent="-317500">
              <a:spcBef>
                <a:spcPts val="0"/>
              </a:spcBef>
              <a:buSzPts val="1400"/>
            </a:pPr>
            <a:r>
              <a:rPr lang="es-ES_tradnl" sz="2000" b="1" dirty="0" smtClean="0"/>
              <a:t>Prevención</a:t>
            </a:r>
            <a:r>
              <a:rPr lang="es-ES_tradnl" sz="2000" dirty="0" smtClean="0"/>
              <a:t>:</a:t>
            </a:r>
          </a:p>
          <a:p>
            <a:pPr lvl="0" indent="0">
              <a:spcBef>
                <a:spcPts val="0"/>
              </a:spcBef>
              <a:buNone/>
            </a:pPr>
            <a:r>
              <a:rPr lang="es-ES_tradnl" sz="2000" dirty="0" smtClean="0"/>
              <a:t>                 -Envío de información meteorológica</a:t>
            </a:r>
          </a:p>
          <a:p>
            <a:pPr lvl="0" indent="0">
              <a:spcBef>
                <a:spcPts val="0"/>
              </a:spcBef>
              <a:buNone/>
            </a:pPr>
            <a:r>
              <a:rPr lang="es-ES_tradnl" sz="2000" dirty="0" smtClean="0"/>
              <a:t>                 -Comunicación telefónica con oficina de pronóstico</a:t>
            </a:r>
          </a:p>
          <a:p>
            <a:pPr indent="-317500">
              <a:spcBef>
                <a:spcPts val="0"/>
              </a:spcBef>
              <a:buSzPts val="1400"/>
            </a:pPr>
            <a:endParaRPr lang="es-AR" sz="2000" dirty="0" smtClean="0"/>
          </a:p>
          <a:p>
            <a:pPr indent="-317500">
              <a:spcBef>
                <a:spcPts val="0"/>
              </a:spcBef>
              <a:buSzPts val="1400"/>
            </a:pPr>
            <a:r>
              <a:rPr lang="es-AR" sz="2000" b="1" dirty="0" smtClean="0"/>
              <a:t>Preparación</a:t>
            </a:r>
            <a:r>
              <a:rPr lang="es-AR" sz="2000" dirty="0"/>
              <a:t>:</a:t>
            </a:r>
            <a:endParaRPr sz="2000" dirty="0"/>
          </a:p>
          <a:p>
            <a:pPr indent="0">
              <a:spcBef>
                <a:spcPts val="0"/>
              </a:spcBef>
              <a:buNone/>
            </a:pPr>
            <a:r>
              <a:rPr lang="es-AR" sz="2000" dirty="0" smtClean="0"/>
              <a:t>Capacitaciones:  -DC municipales a través de cursos </a:t>
            </a:r>
            <a:r>
              <a:rPr lang="es-AR" sz="2000" dirty="0" err="1" smtClean="0"/>
              <a:t>semi</a:t>
            </a:r>
            <a:r>
              <a:rPr lang="es-AR" sz="2000" dirty="0" smtClean="0"/>
              <a:t> presencial.</a:t>
            </a:r>
          </a:p>
          <a:p>
            <a:pPr indent="0">
              <a:spcBef>
                <a:spcPts val="0"/>
              </a:spcBef>
              <a:buNone/>
            </a:pPr>
            <a:r>
              <a:rPr lang="es-AR" sz="2000" dirty="0" smtClean="0"/>
              <a:t>                               -Taller de Productos del SMN y  Actividades de DC.</a:t>
            </a:r>
          </a:p>
          <a:p>
            <a:pPr indent="0">
              <a:spcBef>
                <a:spcPts val="0"/>
              </a:spcBef>
              <a:buNone/>
            </a:pPr>
            <a:r>
              <a:rPr lang="es-AR" sz="2000" dirty="0" smtClean="0"/>
              <a:t>                               -Trabajar juntos en la guías de construcción de umbrales </a:t>
            </a:r>
            <a:endParaRPr lang="es-AR" sz="2000" dirty="0"/>
          </a:p>
          <a:p>
            <a:pPr indent="0">
              <a:spcBef>
                <a:spcPts val="0"/>
              </a:spcBef>
              <a:buNone/>
            </a:pPr>
            <a:endParaRPr sz="2000" dirty="0"/>
          </a:p>
          <a:p>
            <a:pPr indent="-317500">
              <a:spcBef>
                <a:spcPts val="0"/>
              </a:spcBef>
              <a:buSzPts val="1400"/>
            </a:pPr>
            <a:r>
              <a:rPr lang="es-AR" sz="2000" b="1" dirty="0"/>
              <a:t>Respuesta</a:t>
            </a:r>
            <a:r>
              <a:rPr lang="es-AR" sz="2000" dirty="0"/>
              <a:t>: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/>
              <a:t>           </a:t>
            </a:r>
            <a:r>
              <a:rPr lang="es-AR" sz="2000" dirty="0" smtClean="0"/>
              <a:t>             -Reportes </a:t>
            </a:r>
            <a:r>
              <a:rPr lang="es-AR" sz="2000" dirty="0"/>
              <a:t>de campo en comunicación por </a:t>
            </a:r>
            <a:r>
              <a:rPr lang="es-AR" sz="2000" dirty="0" err="1" smtClean="0"/>
              <a:t>whatsapp</a:t>
            </a:r>
            <a:r>
              <a:rPr lang="es-AR" sz="2000" dirty="0" smtClean="0">
                <a:solidFill>
                  <a:srgbClr val="FF0000"/>
                </a:solidFill>
              </a:rPr>
              <a:t> </a:t>
            </a:r>
            <a:r>
              <a:rPr lang="es-AR" sz="2000" dirty="0" smtClean="0"/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/>
              <a:t>                        -Comunicación telefónica cuando se requiere mayor información por algo especifico.</a:t>
            </a:r>
            <a:endParaRPr sz="2000" dirty="0"/>
          </a:p>
          <a:p>
            <a:pPr marL="0" lvl="0" indent="0">
              <a:spcBef>
                <a:spcPts val="0"/>
              </a:spcBef>
              <a:buNone/>
            </a:pPr>
            <a:r>
              <a:rPr lang="es-AR" sz="2000" dirty="0" smtClean="0">
                <a:solidFill>
                  <a:srgbClr val="FF0000"/>
                </a:solidFill>
              </a:rPr>
              <a:t>                       </a:t>
            </a:r>
            <a:r>
              <a:rPr lang="es-AR" sz="2000" dirty="0" smtClean="0">
                <a:solidFill>
                  <a:schemeClr val="tx1"/>
                </a:solidFill>
              </a:rPr>
              <a:t> -</a:t>
            </a:r>
            <a:r>
              <a:rPr lang="es-AR" sz="2000" dirty="0" smtClean="0"/>
              <a:t>Reportes de daños a la DCPBA y SMN mediante el uso de formularios.</a:t>
            </a:r>
          </a:p>
          <a:p>
            <a:pPr marL="0" lvl="0" indent="0">
              <a:spcBef>
                <a:spcPts val="0"/>
              </a:spcBef>
              <a:buNone/>
            </a:pPr>
            <a:endParaRPr lang="es-AR" sz="2000" dirty="0" smtClean="0"/>
          </a:p>
          <a:p>
            <a:pPr indent="-317500">
              <a:spcBef>
                <a:spcPts val="0"/>
              </a:spcBef>
              <a:buSzPts val="1400"/>
            </a:pPr>
            <a:r>
              <a:rPr lang="es-AR" sz="2000" b="1" dirty="0" smtClean="0"/>
              <a:t>Reconstrucción</a:t>
            </a:r>
            <a:r>
              <a:rPr lang="es-AR" sz="2000" dirty="0"/>
              <a:t>:</a:t>
            </a:r>
            <a:endParaRPr sz="20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>
                <a:solidFill>
                  <a:schemeClr val="tx1"/>
                </a:solidFill>
              </a:rPr>
              <a:t>                 - Comunicación constante por actualización de información meteorológica.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82" y="5936539"/>
            <a:ext cx="2213264" cy="77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994978"/>
            <a:ext cx="576064" cy="71885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779397"/>
            <a:ext cx="985541" cy="10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esultado de imagen para etapas de un pl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652" y="620688"/>
            <a:ext cx="2857500" cy="20764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388</Words>
  <Application>Microsoft Office PowerPoint</Application>
  <PresentationFormat>Panorámica</PresentationFormat>
  <Paragraphs>41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Tema de Office</vt:lpstr>
      <vt:lpstr>Presentación de PowerPoint</vt:lpstr>
      <vt:lpstr>Estado de desarrollo de IBF en Argentina</vt:lpstr>
      <vt:lpstr>Próximos cambios en los alertas meteorológicos SMN Argentina </vt:lpstr>
      <vt:lpstr>Marco legal </vt:lpstr>
      <vt:lpstr>Camino de información meteorológica y toma de  decisión organismos de emergencia  Como los distintos niveles de gobierno son autárquicos, lo que hacemos para contribuir en la  toma de decisiones es   retransmitir la información a los 135 funcionarios responsables de las  emergencias a nivel municipal.   </vt:lpstr>
      <vt:lpstr>Articulación entre SMN / SPC y Defensa Civil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 Maintenu</dc:creator>
  <cp:lastModifiedBy>Marcos Saucedo</cp:lastModifiedBy>
  <cp:revision>23</cp:revision>
  <dcterms:modified xsi:type="dcterms:W3CDTF">2018-09-07T17:04:44Z</dcterms:modified>
</cp:coreProperties>
</file>