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79"/>
  </p:normalViewPr>
  <p:slideViewPr>
    <p:cSldViewPr snapToGrid="0" snapToObjects="1">
      <p:cViewPr varScale="1">
        <p:scale>
          <a:sx n="96" d="100"/>
          <a:sy n="96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782C-20D3-664D-9CD0-3007FB06A493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05EB-99E3-F643-9C58-C2F6A05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782C-20D3-664D-9CD0-3007FB06A493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05EB-99E3-F643-9C58-C2F6A05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4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782C-20D3-664D-9CD0-3007FB06A493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05EB-99E3-F643-9C58-C2F6A05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9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782C-20D3-664D-9CD0-3007FB06A493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05EB-99E3-F643-9C58-C2F6A05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3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782C-20D3-664D-9CD0-3007FB06A493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05EB-99E3-F643-9C58-C2F6A05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1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782C-20D3-664D-9CD0-3007FB06A493}" type="datetimeFigureOut">
              <a:rPr lang="en-US" smtClean="0"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05EB-99E3-F643-9C58-C2F6A05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7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782C-20D3-664D-9CD0-3007FB06A493}" type="datetimeFigureOut">
              <a:rPr lang="en-US" smtClean="0"/>
              <a:t>9/7/16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05EB-99E3-F643-9C58-C2F6A05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2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782C-20D3-664D-9CD0-3007FB06A493}" type="datetimeFigureOut">
              <a:rPr lang="en-US" smtClean="0"/>
              <a:t>9/7/16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05EB-99E3-F643-9C58-C2F6A05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5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782C-20D3-664D-9CD0-3007FB06A493}" type="datetimeFigureOut">
              <a:rPr lang="en-US" smtClean="0"/>
              <a:t>9/7/16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05EB-99E3-F643-9C58-C2F6A05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782C-20D3-664D-9CD0-3007FB06A493}" type="datetimeFigureOut">
              <a:rPr lang="en-US" smtClean="0"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05EB-99E3-F643-9C58-C2F6A05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7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782C-20D3-664D-9CD0-3007FB06A493}" type="datetimeFigureOut">
              <a:rPr lang="en-US" smtClean="0"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05EB-99E3-F643-9C58-C2F6A05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782C-20D3-664D-9CD0-3007FB06A493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705EB-99E3-F643-9C58-C2F6A05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7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jpeg"/><Relationship Id="rId13" Type="http://schemas.openxmlformats.org/officeDocument/2006/relationships/image" Target="../media/image12.jpeg"/><Relationship Id="rId14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Shanghai Forecast Office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 noChangeAspect="1"/>
          </p:cNvGrpSpPr>
          <p:nvPr/>
        </p:nvGrpSpPr>
        <p:grpSpPr bwMode="auto">
          <a:xfrm>
            <a:off x="1752600" y="2057400"/>
            <a:ext cx="8724900" cy="4148138"/>
            <a:chOff x="0" y="0"/>
            <a:chExt cx="8724900" cy="4148138"/>
          </a:xfrm>
        </p:grpSpPr>
        <p:pic>
          <p:nvPicPr>
            <p:cNvPr id="2969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220" b="23363"/>
            <a:stretch>
              <a:fillRect/>
            </a:stretch>
          </p:blipFill>
          <p:spPr bwMode="auto">
            <a:xfrm>
              <a:off x="0" y="0"/>
              <a:ext cx="8724900" cy="414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9700" name="Group 4"/>
            <p:cNvGrpSpPr>
              <a:grpSpLocks noChangeAspect="1"/>
            </p:cNvGrpSpPr>
            <p:nvPr/>
          </p:nvGrpSpPr>
          <p:grpSpPr bwMode="auto">
            <a:xfrm>
              <a:off x="1219200" y="685800"/>
              <a:ext cx="5407025" cy="2400300"/>
              <a:chOff x="0" y="0"/>
              <a:chExt cx="3406" cy="1512"/>
            </a:xfrm>
          </p:grpSpPr>
          <p:pic>
            <p:nvPicPr>
              <p:cNvPr id="29701" name="Picture 1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84" t="10799" r="81519"/>
              <a:stretch>
                <a:fillRect/>
              </a:stretch>
            </p:blipFill>
            <p:spPr bwMode="auto">
              <a:xfrm>
                <a:off x="0" y="267"/>
                <a:ext cx="316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02" name="Picture 1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43" t="18181" r="81583"/>
              <a:stretch>
                <a:fillRect/>
              </a:stretch>
            </p:blipFill>
            <p:spPr bwMode="auto">
              <a:xfrm>
                <a:off x="672" y="0"/>
                <a:ext cx="272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03" name="Picture 1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795" t="8704" r="81020"/>
              <a:stretch>
                <a:fillRect/>
              </a:stretch>
            </p:blipFill>
            <p:spPr bwMode="auto">
              <a:xfrm>
                <a:off x="1584" y="494"/>
                <a:ext cx="26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04" name="Picture 1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85" t="11220" r="80930"/>
              <a:stretch>
                <a:fillRect/>
              </a:stretch>
            </p:blipFill>
            <p:spPr bwMode="auto">
              <a:xfrm>
                <a:off x="672" y="652"/>
                <a:ext cx="316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05" name="Picture 14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0" t="10384" r="80869"/>
              <a:stretch>
                <a:fillRect/>
              </a:stretch>
            </p:blipFill>
            <p:spPr bwMode="auto">
              <a:xfrm>
                <a:off x="1392" y="844"/>
                <a:ext cx="317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06" name="Picture 13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35" t="11084" r="80655"/>
              <a:stretch>
                <a:fillRect/>
              </a:stretch>
            </p:blipFill>
            <p:spPr bwMode="auto">
              <a:xfrm>
                <a:off x="2064" y="1293"/>
                <a:ext cx="3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07" name="Picture 1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94" t="9958" r="80286"/>
              <a:stretch>
                <a:fillRect/>
              </a:stretch>
            </p:blipFill>
            <p:spPr bwMode="auto">
              <a:xfrm>
                <a:off x="3048" y="960"/>
                <a:ext cx="35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08" name="Picture 11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12" t="8272" r="80716"/>
              <a:stretch>
                <a:fillRect/>
              </a:stretch>
            </p:blipFill>
            <p:spPr bwMode="auto">
              <a:xfrm>
                <a:off x="2016" y="878"/>
                <a:ext cx="312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09" name="Picture 19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68" t="13698" r="80205" b="-3348"/>
              <a:stretch>
                <a:fillRect/>
              </a:stretch>
            </p:blipFill>
            <p:spPr bwMode="auto">
              <a:xfrm>
                <a:off x="2400" y="590"/>
                <a:ext cx="357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9710" name="TextBox 14"/>
          <p:cNvSpPr>
            <a:spLocks noChangeArrowheads="1"/>
          </p:cNvSpPr>
          <p:nvPr/>
        </p:nvSpPr>
        <p:spPr bwMode="auto">
          <a:xfrm>
            <a:off x="1676400" y="5105401"/>
            <a:ext cx="4114800" cy="1439863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39998">
                <a:srgbClr val="0A128C"/>
              </a:gs>
              <a:gs pos="70000">
                <a:srgbClr val="181CC7"/>
              </a:gs>
              <a:gs pos="87999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 cap="flat" cmpd="sng">
            <a:solidFill>
              <a:srgbClr val="4BACC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46088" indent="-44608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Supporting sub-sections:</a:t>
            </a:r>
          </a:p>
          <a:p>
            <a:r>
              <a:rPr lang="en-US" altLang="en-US" sz="1400" b="1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F-6: Weather and Environment Analysis based on Satellite Remote Sensing</a:t>
            </a:r>
          </a:p>
          <a:p>
            <a:r>
              <a:rPr lang="en-US" altLang="en-US" sz="1400" b="1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F-8: Regional NWP Application</a:t>
            </a:r>
          </a:p>
          <a:p>
            <a:r>
              <a:rPr lang="en-US" altLang="en-US" sz="1400" b="1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F-9: Subtropical Circulation &amp;  Abnormal Characteristic Analysis</a:t>
            </a:r>
            <a:endParaRPr lang="en-US" altLang="en-US"/>
          </a:p>
        </p:txBody>
      </p:sp>
      <p:sp>
        <p:nvSpPr>
          <p:cNvPr id="29711" name="Rectangle 29"/>
          <p:cNvSpPr>
            <a:spLocks noChangeArrowheads="1"/>
          </p:cNvSpPr>
          <p:nvPr/>
        </p:nvSpPr>
        <p:spPr bwMode="auto">
          <a:xfrm rot="19670856">
            <a:off x="7347245" y="4007436"/>
            <a:ext cx="1632948" cy="338554"/>
          </a:xfrm>
          <a:prstGeom prst="rect">
            <a:avLst/>
          </a:prstGeom>
          <a:solidFill>
            <a:srgbClr val="FFFFFF">
              <a:alpha val="68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rgbClr val="333399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Weather Briefing</a:t>
            </a:r>
            <a:endParaRPr lang="en-US" altLang="en-US"/>
          </a:p>
        </p:txBody>
      </p:sp>
      <p:sp>
        <p:nvSpPr>
          <p:cNvPr id="29712" name="TextBox 14"/>
          <p:cNvSpPr>
            <a:spLocks noChangeArrowheads="1"/>
          </p:cNvSpPr>
          <p:nvPr/>
        </p:nvSpPr>
        <p:spPr bwMode="auto">
          <a:xfrm>
            <a:off x="1676400" y="1219200"/>
            <a:ext cx="3962400" cy="1261884"/>
          </a:xfrm>
          <a:prstGeom prst="rect">
            <a:avLst/>
          </a:prstGeom>
          <a:blipFill dpi="0" rotWithShape="1">
            <a:blip r:embed="rId12"/>
            <a:srcRect/>
            <a:tile tx="0" ty="0" sx="100000" sy="100000" flip="none" algn="tl"/>
          </a:blipFill>
          <a:ln w="9525" cap="flat" cmpd="sng">
            <a:solidFill>
              <a:srgbClr val="4BACC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42913" indent="-442913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i="1">
                <a:solidFill>
                  <a:srgbClr val="993366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Focus on high impact weather:</a:t>
            </a:r>
          </a:p>
          <a:p>
            <a:r>
              <a:rPr lang="en-US" altLang="en-US" sz="1400" b="1">
                <a:solidFill>
                  <a:srgbClr val="26267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F-2: Multi-scale Weather Analysis and Forecast</a:t>
            </a:r>
          </a:p>
          <a:p>
            <a:r>
              <a:rPr lang="en-US" altLang="en-US" sz="1400" b="1">
                <a:solidFill>
                  <a:srgbClr val="26267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F-3: Refined Urban Weather Forecast and Early Warning based on Vulnerability</a:t>
            </a:r>
          </a:p>
          <a:p>
            <a:r>
              <a:rPr lang="en-US" altLang="en-US" sz="1400" b="1">
                <a:solidFill>
                  <a:srgbClr val="26267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F-7: Typhoon Early Warning</a:t>
            </a:r>
            <a:endParaRPr lang="en-US" altLang="en-US"/>
          </a:p>
        </p:txBody>
      </p:sp>
      <p:sp>
        <p:nvSpPr>
          <p:cNvPr id="29713" name="TextBox 14"/>
          <p:cNvSpPr>
            <a:spLocks noChangeArrowheads="1"/>
          </p:cNvSpPr>
          <p:nvPr/>
        </p:nvSpPr>
        <p:spPr bwMode="auto">
          <a:xfrm>
            <a:off x="4038600" y="762000"/>
            <a:ext cx="4114800" cy="3381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8">
                <a:srgbClr val="F0EBD5"/>
              </a:gs>
              <a:gs pos="100000">
                <a:srgbClr val="D1C39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solidFill>
                  <a:srgbClr val="0A0EB6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F-1: Forecast Planning &amp; Organization</a:t>
            </a:r>
            <a:endParaRPr lang="en-US" altLang="en-US"/>
          </a:p>
        </p:txBody>
      </p:sp>
      <p:sp>
        <p:nvSpPr>
          <p:cNvPr id="29714" name="矩形 20"/>
          <p:cNvSpPr>
            <a:spLocks noChangeArrowheads="1"/>
          </p:cNvSpPr>
          <p:nvPr/>
        </p:nvSpPr>
        <p:spPr bwMode="auto">
          <a:xfrm>
            <a:off x="1527175" y="152401"/>
            <a:ext cx="2762250" cy="52387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>
                <a:solidFill>
                  <a:schemeClr val="bg1"/>
                </a:solidFill>
                <a:ea typeface="黑体" charset="-122"/>
                <a:sym typeface="Arial" charset="0"/>
              </a:rPr>
              <a:t>Forecast Area</a:t>
            </a:r>
            <a:endParaRPr lang="en-US" altLang="en-US"/>
          </a:p>
        </p:txBody>
      </p:sp>
      <p:sp>
        <p:nvSpPr>
          <p:cNvPr id="29715" name="TextBox 14"/>
          <p:cNvSpPr>
            <a:spLocks noChangeArrowheads="1"/>
          </p:cNvSpPr>
          <p:nvPr/>
        </p:nvSpPr>
        <p:spPr bwMode="auto">
          <a:xfrm>
            <a:off x="6324600" y="1187450"/>
            <a:ext cx="4343400" cy="178435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38100" cap="flat" cmpd="sng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57188" indent="-35718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i="1">
                <a:solidFill>
                  <a:srgbClr val="993366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Focus on weather impact on critical locations:</a:t>
            </a:r>
          </a:p>
          <a:p>
            <a:r>
              <a:rPr lang="en-US" altLang="en-US" sz="1400" b="1">
                <a:solidFill>
                  <a:srgbClr val="26267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F-3: Refined Urban Weather Forecast and Early Warning based on Vulnerability</a:t>
            </a:r>
          </a:p>
          <a:p>
            <a:r>
              <a:rPr lang="en-US" altLang="en-US" sz="1400" b="1">
                <a:solidFill>
                  <a:srgbClr val="26267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F-5: Regional Weather Forecast, Warning and Joint Preparedness</a:t>
            </a:r>
          </a:p>
          <a:p>
            <a:r>
              <a:rPr lang="en-US" altLang="en-US" sz="1400" b="1">
                <a:solidFill>
                  <a:srgbClr val="26267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F-7: Refined Marine Weather Forecast</a:t>
            </a:r>
            <a:endParaRPr lang="en-US" altLang="en-US"/>
          </a:p>
        </p:txBody>
      </p:sp>
      <p:sp>
        <p:nvSpPr>
          <p:cNvPr id="29716" name="TextBox 14"/>
          <p:cNvSpPr>
            <a:spLocks noChangeArrowheads="1"/>
          </p:cNvSpPr>
          <p:nvPr/>
        </p:nvSpPr>
        <p:spPr bwMode="auto">
          <a:xfrm>
            <a:off x="6248400" y="5721350"/>
            <a:ext cx="4419600" cy="831850"/>
          </a:xfrm>
          <a:prstGeom prst="rect">
            <a:avLst/>
          </a:prstGeom>
          <a:blipFill dpi="0" rotWithShape="1">
            <a:blip r:embed="rId14"/>
            <a:srcRect/>
            <a:tile tx="0" ty="0" sx="100000" sy="100000" flip="none" algn="tl"/>
          </a:blipFill>
          <a:ln w="38100" cap="flat" cmpd="sng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57188" indent="-35718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i="1">
                <a:solidFill>
                  <a:srgbClr val="993366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Focus on weather impact on users:</a:t>
            </a:r>
          </a:p>
          <a:p>
            <a:r>
              <a:rPr lang="en-US" altLang="en-US" sz="1400" b="1">
                <a:solidFill>
                  <a:srgbClr val="26267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F-4:  Weather Impact Forecast Based on Ensemble NWP Analysis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4404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 bldLvl="0" animBg="1" autoUpdateAnimBg="0"/>
      <p:bldP spid="29712" grpId="0" bldLvl="0" animBg="1" autoUpdateAnimBg="0"/>
      <p:bldP spid="29713" grpId="0" bldLvl="0" animBg="1" autoUpdateAnimBg="0"/>
      <p:bldP spid="29715" grpId="0" bldLvl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A4EC-3CC5-9A44-8DFA-0776D3CC1F76}" type="slidenum">
              <a:rPr lang="en-US" altLang="en-US"/>
              <a:pPr/>
              <a:t>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grpSp>
        <p:nvGrpSpPr>
          <p:cNvPr id="30722" name="Group 2"/>
          <p:cNvGrpSpPr>
            <a:grpSpLocks noChangeAspect="1"/>
          </p:cNvGrpSpPr>
          <p:nvPr/>
        </p:nvGrpSpPr>
        <p:grpSpPr bwMode="auto">
          <a:xfrm>
            <a:off x="1905000" y="1752601"/>
            <a:ext cx="7812088" cy="4176713"/>
            <a:chOff x="0" y="0"/>
            <a:chExt cx="4921" cy="2631"/>
          </a:xfrm>
        </p:grpSpPr>
        <p:pic>
          <p:nvPicPr>
            <p:cNvPr id="3072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220" b="23363"/>
            <a:stretch>
              <a:fillRect/>
            </a:stretch>
          </p:blipFill>
          <p:spPr bwMode="auto">
            <a:xfrm>
              <a:off x="0" y="0"/>
              <a:ext cx="4921" cy="2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24" name="Group 4"/>
            <p:cNvGrpSpPr>
              <a:grpSpLocks noChangeAspect="1"/>
            </p:cNvGrpSpPr>
            <p:nvPr/>
          </p:nvGrpSpPr>
          <p:grpSpPr bwMode="auto">
            <a:xfrm>
              <a:off x="666" y="385"/>
              <a:ext cx="3050" cy="1523"/>
              <a:chOff x="0" y="0"/>
              <a:chExt cx="3406" cy="1512"/>
            </a:xfrm>
          </p:grpSpPr>
          <p:pic>
            <p:nvPicPr>
              <p:cNvPr id="30725" name="Picture 1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84" t="10799" r="81519"/>
              <a:stretch>
                <a:fillRect/>
              </a:stretch>
            </p:blipFill>
            <p:spPr bwMode="auto">
              <a:xfrm>
                <a:off x="0" y="267"/>
                <a:ext cx="316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26" name="Picture 1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43" t="18181" r="81583"/>
              <a:stretch>
                <a:fillRect/>
              </a:stretch>
            </p:blipFill>
            <p:spPr bwMode="auto">
              <a:xfrm>
                <a:off x="672" y="0"/>
                <a:ext cx="272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27" name="Picture 1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795" t="8704" r="81020"/>
              <a:stretch>
                <a:fillRect/>
              </a:stretch>
            </p:blipFill>
            <p:spPr bwMode="auto">
              <a:xfrm>
                <a:off x="1584" y="494"/>
                <a:ext cx="26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28" name="Picture 1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85" t="11220" r="80930"/>
              <a:stretch>
                <a:fillRect/>
              </a:stretch>
            </p:blipFill>
            <p:spPr bwMode="auto">
              <a:xfrm>
                <a:off x="672" y="652"/>
                <a:ext cx="316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29" name="Picture 14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0" t="10384" r="80869"/>
              <a:stretch>
                <a:fillRect/>
              </a:stretch>
            </p:blipFill>
            <p:spPr bwMode="auto">
              <a:xfrm>
                <a:off x="1392" y="844"/>
                <a:ext cx="317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30" name="Picture 13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35" t="11084" r="80655"/>
              <a:stretch>
                <a:fillRect/>
              </a:stretch>
            </p:blipFill>
            <p:spPr bwMode="auto">
              <a:xfrm>
                <a:off x="2064" y="1293"/>
                <a:ext cx="3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31" name="Picture 1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94" t="9958" r="80286"/>
              <a:stretch>
                <a:fillRect/>
              </a:stretch>
            </p:blipFill>
            <p:spPr bwMode="auto">
              <a:xfrm>
                <a:off x="3048" y="960"/>
                <a:ext cx="35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32" name="Picture 11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12" t="8272" r="80716"/>
              <a:stretch>
                <a:fillRect/>
              </a:stretch>
            </p:blipFill>
            <p:spPr bwMode="auto">
              <a:xfrm>
                <a:off x="2016" y="878"/>
                <a:ext cx="312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33" name="Picture 19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68" t="13698" r="80205" b="-3348"/>
              <a:stretch>
                <a:fillRect/>
              </a:stretch>
            </p:blipFill>
            <p:spPr bwMode="auto">
              <a:xfrm>
                <a:off x="2400" y="590"/>
                <a:ext cx="357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0734" name="TextBox 108"/>
          <p:cNvSpPr>
            <a:spLocks noChangeArrowheads="1"/>
          </p:cNvSpPr>
          <p:nvPr/>
        </p:nvSpPr>
        <p:spPr bwMode="auto">
          <a:xfrm>
            <a:off x="6024564" y="2763839"/>
            <a:ext cx="25860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 b="1">
                <a:solidFill>
                  <a:srgbClr val="3C8C92"/>
                </a:solidFill>
                <a:sym typeface="Arial" charset="0"/>
              </a:rPr>
              <a:t>Multi-scale Wea Analysis &amp; Fcst</a:t>
            </a:r>
            <a:endParaRPr lang="en-US" altLang="en-US"/>
          </a:p>
        </p:txBody>
      </p:sp>
      <p:sp>
        <p:nvSpPr>
          <p:cNvPr id="30735" name="TextBox 109"/>
          <p:cNvSpPr>
            <a:spLocks noChangeArrowheads="1"/>
          </p:cNvSpPr>
          <p:nvPr/>
        </p:nvSpPr>
        <p:spPr bwMode="auto">
          <a:xfrm>
            <a:off x="7524751" y="3263900"/>
            <a:ext cx="2581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 b="1">
                <a:solidFill>
                  <a:srgbClr val="3C8C92"/>
                </a:solidFill>
                <a:sym typeface="Arial" charset="0"/>
              </a:rPr>
              <a:t>Severe Convective Weather </a:t>
            </a:r>
            <a:endParaRPr lang="zh-CN" altLang="en-US"/>
          </a:p>
        </p:txBody>
      </p:sp>
      <p:sp>
        <p:nvSpPr>
          <p:cNvPr id="30736" name="TextBox 110"/>
          <p:cNvSpPr>
            <a:spLocks noChangeArrowheads="1"/>
          </p:cNvSpPr>
          <p:nvPr/>
        </p:nvSpPr>
        <p:spPr bwMode="auto">
          <a:xfrm>
            <a:off x="5167314" y="2057400"/>
            <a:ext cx="22240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 b="1">
                <a:solidFill>
                  <a:srgbClr val="3C8C92"/>
                </a:solidFill>
                <a:sym typeface="Arial" charset="0"/>
              </a:rPr>
              <a:t>Tropical Early Warning </a:t>
            </a:r>
            <a:endParaRPr lang="en-US" altLang="en-US"/>
          </a:p>
        </p:txBody>
      </p:sp>
      <p:grpSp>
        <p:nvGrpSpPr>
          <p:cNvPr id="30737" name="Group 17"/>
          <p:cNvGrpSpPr>
            <a:grpSpLocks/>
          </p:cNvGrpSpPr>
          <p:nvPr/>
        </p:nvGrpSpPr>
        <p:grpSpPr bwMode="auto">
          <a:xfrm>
            <a:off x="2381251" y="285751"/>
            <a:ext cx="5102225" cy="2519363"/>
            <a:chOff x="0" y="0"/>
            <a:chExt cx="3214" cy="1587"/>
          </a:xfrm>
        </p:grpSpPr>
        <p:sp>
          <p:nvSpPr>
            <p:cNvPr id="30738" name="形状 115"/>
            <p:cNvSpPr>
              <a:spLocks noChangeShapeType="1"/>
            </p:cNvSpPr>
            <p:nvPr/>
          </p:nvSpPr>
          <p:spPr bwMode="auto">
            <a:xfrm rot="5400000" flipH="1" flipV="1">
              <a:off x="930" y="-273"/>
              <a:ext cx="1452" cy="2268"/>
            </a:xfrm>
            <a:prstGeom prst="bentConnector2">
              <a:avLst/>
            </a:prstGeom>
            <a:noFill/>
            <a:ln w="31750" cap="flat" cmpd="sng">
              <a:solidFill>
                <a:srgbClr val="008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TextBox 121"/>
            <p:cNvSpPr>
              <a:spLocks noChangeArrowheads="1"/>
            </p:cNvSpPr>
            <p:nvPr/>
          </p:nvSpPr>
          <p:spPr bwMode="auto">
            <a:xfrm>
              <a:off x="0" y="0"/>
              <a:ext cx="321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Subtropical Circulation &amp;  Abnormal Characteristic Analysis</a:t>
              </a:r>
              <a:endParaRPr lang="en-US" altLang="en-US"/>
            </a:p>
          </p:txBody>
        </p:sp>
      </p:grpSp>
      <p:grpSp>
        <p:nvGrpSpPr>
          <p:cNvPr id="30740" name="Group 20"/>
          <p:cNvGrpSpPr>
            <a:grpSpLocks/>
          </p:cNvGrpSpPr>
          <p:nvPr/>
        </p:nvGrpSpPr>
        <p:grpSpPr bwMode="auto">
          <a:xfrm>
            <a:off x="3733801" y="571501"/>
            <a:ext cx="3076575" cy="1960563"/>
            <a:chOff x="0" y="0"/>
            <a:chExt cx="1938" cy="1235"/>
          </a:xfrm>
        </p:grpSpPr>
        <p:sp>
          <p:nvSpPr>
            <p:cNvPr id="30741" name="形状 113"/>
            <p:cNvSpPr>
              <a:spLocks noChangeShapeType="1"/>
            </p:cNvSpPr>
            <p:nvPr/>
          </p:nvSpPr>
          <p:spPr bwMode="auto">
            <a:xfrm rot="10800000" flipH="1">
              <a:off x="130" y="235"/>
              <a:ext cx="1808" cy="1000"/>
            </a:xfrm>
            <a:prstGeom prst="bentConnector3">
              <a:avLst>
                <a:gd name="adj1" fmla="val -7963"/>
              </a:avLst>
            </a:prstGeom>
            <a:noFill/>
            <a:ln w="31750" cap="flat" cmpd="sng">
              <a:solidFill>
                <a:srgbClr val="008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TextBox 122"/>
            <p:cNvSpPr>
              <a:spLocks noChangeArrowheads="1"/>
            </p:cNvSpPr>
            <p:nvPr/>
          </p:nvSpPr>
          <p:spPr bwMode="auto">
            <a:xfrm>
              <a:off x="0" y="0"/>
              <a:ext cx="192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82563" indent="-182563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NWP products</a:t>
              </a:r>
            </a:p>
            <a:p>
              <a:pPr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Uncertainty and maximum possibility analysis of NWP</a:t>
              </a:r>
            </a:p>
            <a:p>
              <a:pPr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Sensitivity parallel run </a:t>
              </a:r>
              <a:endParaRPr lang="en-US" altLang="en-US"/>
            </a:p>
          </p:txBody>
        </p:sp>
      </p:grpSp>
      <p:grpSp>
        <p:nvGrpSpPr>
          <p:cNvPr id="30743" name="Group 23"/>
          <p:cNvGrpSpPr>
            <a:grpSpLocks/>
          </p:cNvGrpSpPr>
          <p:nvPr/>
        </p:nvGrpSpPr>
        <p:grpSpPr bwMode="auto">
          <a:xfrm>
            <a:off x="4389438" y="1398589"/>
            <a:ext cx="2963862" cy="2200275"/>
            <a:chOff x="0" y="0"/>
            <a:chExt cx="1867" cy="1386"/>
          </a:xfrm>
        </p:grpSpPr>
        <p:sp>
          <p:nvSpPr>
            <p:cNvPr id="30744" name="肘形连接符 117"/>
            <p:cNvSpPr>
              <a:spLocks noChangeShapeType="1"/>
            </p:cNvSpPr>
            <p:nvPr/>
          </p:nvSpPr>
          <p:spPr bwMode="auto">
            <a:xfrm flipV="1">
              <a:off x="0" y="0"/>
              <a:ext cx="1525" cy="1386"/>
            </a:xfrm>
            <a:prstGeom prst="bentConnector3">
              <a:avLst>
                <a:gd name="adj1" fmla="val 5940"/>
              </a:avLst>
            </a:prstGeom>
            <a:noFill/>
            <a:ln w="31750" cap="flat" cmpd="sng">
              <a:solidFill>
                <a:srgbClr val="008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TextBox 123"/>
            <p:cNvSpPr>
              <a:spLocks noChangeArrowheads="1"/>
            </p:cNvSpPr>
            <p:nvPr/>
          </p:nvSpPr>
          <p:spPr bwMode="auto">
            <a:xfrm>
              <a:off x="67" y="31"/>
              <a:ext cx="18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TC Location and Intensity Estimation</a:t>
              </a:r>
            </a:p>
            <a:p>
              <a:pPr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Weather system dynamic analysis</a:t>
              </a:r>
              <a:endParaRPr lang="en-US" altLang="en-US"/>
            </a:p>
          </p:txBody>
        </p:sp>
      </p:grpSp>
      <p:sp>
        <p:nvSpPr>
          <p:cNvPr id="30746" name="TextBox 169"/>
          <p:cNvSpPr>
            <a:spLocks noChangeArrowheads="1"/>
          </p:cNvSpPr>
          <p:nvPr/>
        </p:nvSpPr>
        <p:spPr bwMode="auto">
          <a:xfrm>
            <a:off x="1555751" y="5429251"/>
            <a:ext cx="532606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000">
                <a:sym typeface="Arial" charset="0"/>
              </a:rPr>
              <a:t>F-1:  Forecast Planning &amp; Organization</a:t>
            </a:r>
          </a:p>
          <a:p>
            <a:r>
              <a:rPr lang="en-US" altLang="en-US" sz="1000">
                <a:sym typeface="Arial" charset="0"/>
              </a:rPr>
              <a:t>F-2:  Multi-scale Weather Analysis and Forecast</a:t>
            </a:r>
          </a:p>
          <a:p>
            <a:r>
              <a:rPr lang="en-US" altLang="en-US" sz="1000">
                <a:sym typeface="Arial" charset="0"/>
              </a:rPr>
              <a:t>F-3:  Refined Urban Weather Forecast and Early Warning based on Vulnerability</a:t>
            </a:r>
          </a:p>
          <a:p>
            <a:r>
              <a:rPr lang="en-US" altLang="en-US" sz="1000">
                <a:sym typeface="Arial" charset="0"/>
              </a:rPr>
              <a:t>F-4:  Weather Impact Forecast Based on Ensemble NWP Analysis</a:t>
            </a:r>
          </a:p>
          <a:p>
            <a:r>
              <a:rPr lang="en-US" altLang="en-US" sz="1000">
                <a:sym typeface="Arial" charset="0"/>
              </a:rPr>
              <a:t>F-5:  Regional Weather Forecast</a:t>
            </a:r>
            <a:r>
              <a:rPr lang="zh-CN" altLang="en-US" sz="1000">
                <a:sym typeface="Arial" charset="0"/>
              </a:rPr>
              <a:t>，</a:t>
            </a:r>
            <a:r>
              <a:rPr lang="en-US" altLang="en-US" sz="1000">
                <a:sym typeface="Arial" charset="0"/>
              </a:rPr>
              <a:t>Warning and Joint Preparedness</a:t>
            </a:r>
          </a:p>
          <a:p>
            <a:r>
              <a:rPr lang="en-US" altLang="en-US" sz="1000">
                <a:sym typeface="Arial" charset="0"/>
              </a:rPr>
              <a:t>F-6:  Weather and Environment Dynamic Analysis based on Satellite Remote Sensing</a:t>
            </a:r>
          </a:p>
          <a:p>
            <a:r>
              <a:rPr lang="en-US" altLang="en-US" sz="1000">
                <a:sym typeface="Arial" charset="0"/>
              </a:rPr>
              <a:t>F-7:  Typhoon Early Warning &amp; Refined Marine Weather Forecast</a:t>
            </a:r>
          </a:p>
          <a:p>
            <a:r>
              <a:rPr lang="en-US" altLang="en-US" sz="1000">
                <a:sym typeface="Arial" charset="0"/>
              </a:rPr>
              <a:t>F-8:  Regional NWP Application</a:t>
            </a:r>
          </a:p>
          <a:p>
            <a:r>
              <a:rPr lang="en-US" altLang="en-US" sz="1000">
                <a:sym typeface="Arial" charset="0"/>
              </a:rPr>
              <a:t>F-9:  Subtropical Circulation &amp;  Abnormal Characteristic Analysis</a:t>
            </a:r>
            <a:endParaRPr lang="zh-CN" altLang="en-US"/>
          </a:p>
        </p:txBody>
      </p:sp>
      <p:sp>
        <p:nvSpPr>
          <p:cNvPr id="30747" name="TextBox 14"/>
          <p:cNvSpPr>
            <a:spLocks noChangeArrowheads="1"/>
          </p:cNvSpPr>
          <p:nvPr/>
        </p:nvSpPr>
        <p:spPr bwMode="auto">
          <a:xfrm>
            <a:off x="6810375" y="333376"/>
            <a:ext cx="3708400" cy="1223963"/>
          </a:xfrm>
          <a:prstGeom prst="rect">
            <a:avLst/>
          </a:prstGeom>
          <a:gradFill rotWithShape="1">
            <a:gsLst>
              <a:gs pos="0">
                <a:srgbClr val="9AB5E4"/>
              </a:gs>
              <a:gs pos="79999">
                <a:srgbClr val="CEDBF2"/>
              </a:gs>
              <a:gs pos="100000">
                <a:srgbClr val="DAE5F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1400" b="1">
                <a:solidFill>
                  <a:srgbClr val="3C8C9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Focus on High Impact Weather System </a:t>
            </a:r>
          </a:p>
          <a:p>
            <a:pPr>
              <a:lnSpc>
                <a:spcPct val="150000"/>
              </a:lnSpc>
            </a:pPr>
            <a:r>
              <a:rPr lang="en-US" altLang="en-US" sz="1100" b="1">
                <a:solidFill>
                  <a:srgbClr val="3C8C9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1 ) Basic Weather System</a:t>
            </a:r>
          </a:p>
          <a:p>
            <a:pPr>
              <a:lnSpc>
                <a:spcPct val="150000"/>
              </a:lnSpc>
            </a:pPr>
            <a:r>
              <a:rPr lang="en-US" altLang="en-US" sz="1100" b="1">
                <a:solidFill>
                  <a:srgbClr val="3C8C9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2 ) Severe Convective Weather</a:t>
            </a:r>
          </a:p>
          <a:p>
            <a:pPr>
              <a:lnSpc>
                <a:spcPct val="150000"/>
              </a:lnSpc>
            </a:pPr>
            <a:r>
              <a:rPr lang="en-US" altLang="en-US" sz="1100" b="1">
                <a:solidFill>
                  <a:srgbClr val="3C8C9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3 ) Tropical Cyclone</a:t>
            </a:r>
            <a:endParaRPr lang="en-US" altLang="en-US"/>
          </a:p>
        </p:txBody>
      </p:sp>
      <p:sp>
        <p:nvSpPr>
          <p:cNvPr id="30748" name="肘形连接符 37"/>
          <p:cNvSpPr>
            <a:spLocks noChangeShapeType="1"/>
          </p:cNvSpPr>
          <p:nvPr/>
        </p:nvSpPr>
        <p:spPr bwMode="auto">
          <a:xfrm rot="5400000">
            <a:off x="5536406" y="1451769"/>
            <a:ext cx="1570038" cy="1835150"/>
          </a:xfrm>
          <a:prstGeom prst="bentConnector3">
            <a:avLst>
              <a:gd name="adj1" fmla="val 49944"/>
            </a:avLst>
          </a:prstGeom>
          <a:noFill/>
          <a:ln w="38100" cmpd="sng">
            <a:solidFill>
              <a:srgbClr val="0000FF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肘形连接符 39"/>
          <p:cNvSpPr>
            <a:spLocks noChangeShapeType="1"/>
          </p:cNvSpPr>
          <p:nvPr/>
        </p:nvSpPr>
        <p:spPr bwMode="auto">
          <a:xfrm rot="5400000">
            <a:off x="6248400" y="1444625"/>
            <a:ext cx="2224088" cy="2592388"/>
          </a:xfrm>
          <a:prstGeom prst="bentConnector3">
            <a:avLst>
              <a:gd name="adj1" fmla="val 53847"/>
            </a:avLst>
          </a:prstGeom>
          <a:noFill/>
          <a:ln w="38100" cap="flat" cmpd="sng">
            <a:solidFill>
              <a:srgbClr val="0000FF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肘形连接符 43"/>
          <p:cNvSpPr>
            <a:spLocks noChangeShapeType="1"/>
          </p:cNvSpPr>
          <p:nvPr/>
        </p:nvSpPr>
        <p:spPr bwMode="auto">
          <a:xfrm rot="5400000">
            <a:off x="7555707" y="1586707"/>
            <a:ext cx="2341563" cy="2311400"/>
          </a:xfrm>
          <a:prstGeom prst="bentConnector3">
            <a:avLst>
              <a:gd name="adj1" fmla="val 72778"/>
            </a:avLst>
          </a:prstGeom>
          <a:noFill/>
          <a:ln w="38100" cap="flat" cmpd="sng">
            <a:solidFill>
              <a:srgbClr val="0000FF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TextBox 143"/>
          <p:cNvSpPr>
            <a:spLocks noChangeArrowheads="1"/>
          </p:cNvSpPr>
          <p:nvPr/>
        </p:nvSpPr>
        <p:spPr bwMode="auto">
          <a:xfrm>
            <a:off x="6810375" y="1214439"/>
            <a:ext cx="85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>
              <a:latin typeface="Calibri" charset="0"/>
              <a:sym typeface="宋体" charset="-122"/>
            </a:endParaRPr>
          </a:p>
        </p:txBody>
      </p:sp>
      <p:sp>
        <p:nvSpPr>
          <p:cNvPr id="30752" name="TextBox 154"/>
          <p:cNvSpPr>
            <a:spLocks noChangeArrowheads="1"/>
          </p:cNvSpPr>
          <p:nvPr/>
        </p:nvSpPr>
        <p:spPr bwMode="auto">
          <a:xfrm>
            <a:off x="9453563" y="1201739"/>
            <a:ext cx="85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>
              <a:latin typeface="Calibri" charset="0"/>
              <a:sym typeface="宋体" charset="-122"/>
            </a:endParaRPr>
          </a:p>
        </p:txBody>
      </p:sp>
      <p:sp>
        <p:nvSpPr>
          <p:cNvPr id="30753" name="矩形 33"/>
          <p:cNvSpPr>
            <a:spLocks noChangeArrowheads="1"/>
          </p:cNvSpPr>
          <p:nvPr/>
        </p:nvSpPr>
        <p:spPr bwMode="auto">
          <a:xfrm>
            <a:off x="1524000" y="890588"/>
            <a:ext cx="1663700" cy="4000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chemeClr val="bg1"/>
                </a:solidFill>
                <a:ea typeface="黑体" charset="-122"/>
                <a:sym typeface="Arial" charset="0"/>
              </a:rPr>
              <a:t>Forecast Area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3848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847B-F1CC-6E4E-8645-A41FD0FEB85A}" type="slidenum">
              <a:rPr lang="en-US" altLang="en-US"/>
              <a:pPr/>
              <a:t>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grpSp>
        <p:nvGrpSpPr>
          <p:cNvPr id="31746" name="Group 2"/>
          <p:cNvGrpSpPr>
            <a:grpSpLocks noChangeAspect="1"/>
          </p:cNvGrpSpPr>
          <p:nvPr/>
        </p:nvGrpSpPr>
        <p:grpSpPr bwMode="auto">
          <a:xfrm>
            <a:off x="1927225" y="2071688"/>
            <a:ext cx="7812088" cy="4176712"/>
            <a:chOff x="0" y="0"/>
            <a:chExt cx="8724900" cy="4148138"/>
          </a:xfrm>
        </p:grpSpPr>
        <p:pic>
          <p:nvPicPr>
            <p:cNvPr id="3174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220" b="23363"/>
            <a:stretch>
              <a:fillRect/>
            </a:stretch>
          </p:blipFill>
          <p:spPr bwMode="auto">
            <a:xfrm>
              <a:off x="0" y="0"/>
              <a:ext cx="8724900" cy="414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748" name="Group 4"/>
            <p:cNvGrpSpPr>
              <a:grpSpLocks noChangeAspect="1"/>
            </p:cNvGrpSpPr>
            <p:nvPr/>
          </p:nvGrpSpPr>
          <p:grpSpPr bwMode="auto">
            <a:xfrm>
              <a:off x="1181100" y="304798"/>
              <a:ext cx="5407025" cy="2400303"/>
              <a:chOff x="0" y="0"/>
              <a:chExt cx="3406" cy="1512"/>
            </a:xfrm>
          </p:grpSpPr>
          <p:pic>
            <p:nvPicPr>
              <p:cNvPr id="31749" name="Picture 1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84" t="10799" r="81519"/>
              <a:stretch>
                <a:fillRect/>
              </a:stretch>
            </p:blipFill>
            <p:spPr bwMode="auto">
              <a:xfrm>
                <a:off x="0" y="267"/>
                <a:ext cx="316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750" name="Picture 1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43" t="18181" r="81583"/>
              <a:stretch>
                <a:fillRect/>
              </a:stretch>
            </p:blipFill>
            <p:spPr bwMode="auto">
              <a:xfrm>
                <a:off x="672" y="0"/>
                <a:ext cx="272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751" name="Picture 1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795" t="8704" r="81020"/>
              <a:stretch>
                <a:fillRect/>
              </a:stretch>
            </p:blipFill>
            <p:spPr bwMode="auto">
              <a:xfrm>
                <a:off x="1584" y="494"/>
                <a:ext cx="26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752" name="Picture 1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85" t="11220" r="80930"/>
              <a:stretch>
                <a:fillRect/>
              </a:stretch>
            </p:blipFill>
            <p:spPr bwMode="auto">
              <a:xfrm>
                <a:off x="672" y="652"/>
                <a:ext cx="316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753" name="Picture 14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0" t="10384" r="80869"/>
              <a:stretch>
                <a:fillRect/>
              </a:stretch>
            </p:blipFill>
            <p:spPr bwMode="auto">
              <a:xfrm>
                <a:off x="1392" y="844"/>
                <a:ext cx="317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754" name="Picture 13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35" t="11084" r="80655"/>
              <a:stretch>
                <a:fillRect/>
              </a:stretch>
            </p:blipFill>
            <p:spPr bwMode="auto">
              <a:xfrm>
                <a:off x="2064" y="1293"/>
                <a:ext cx="3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755" name="Picture 1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94" t="9958" r="80286"/>
              <a:stretch>
                <a:fillRect/>
              </a:stretch>
            </p:blipFill>
            <p:spPr bwMode="auto">
              <a:xfrm>
                <a:off x="3048" y="960"/>
                <a:ext cx="35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756" name="Picture 11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12" t="8272" r="80716"/>
              <a:stretch>
                <a:fillRect/>
              </a:stretch>
            </p:blipFill>
            <p:spPr bwMode="auto">
              <a:xfrm>
                <a:off x="2016" y="878"/>
                <a:ext cx="312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757" name="Picture 19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68" t="13698" r="80205" b="-3348"/>
              <a:stretch>
                <a:fillRect/>
              </a:stretch>
            </p:blipFill>
            <p:spPr bwMode="auto">
              <a:xfrm>
                <a:off x="2400" y="590"/>
                <a:ext cx="357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1758" name="TextBox 108"/>
          <p:cNvSpPr>
            <a:spLocks noChangeArrowheads="1"/>
          </p:cNvSpPr>
          <p:nvPr/>
        </p:nvSpPr>
        <p:spPr bwMode="auto">
          <a:xfrm>
            <a:off x="5667376" y="2357439"/>
            <a:ext cx="2714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 b="1">
                <a:solidFill>
                  <a:srgbClr val="3C8C92"/>
                </a:solidFill>
                <a:sym typeface="Arial" charset="0"/>
              </a:rPr>
              <a:t>Refined marine weather forecast</a:t>
            </a:r>
            <a:endParaRPr lang="en-US" altLang="en-US"/>
          </a:p>
        </p:txBody>
      </p:sp>
      <p:sp>
        <p:nvSpPr>
          <p:cNvPr id="31759" name="TextBox 109"/>
          <p:cNvSpPr>
            <a:spLocks noChangeArrowheads="1"/>
          </p:cNvSpPr>
          <p:nvPr/>
        </p:nvSpPr>
        <p:spPr bwMode="auto">
          <a:xfrm>
            <a:off x="7620001" y="3124201"/>
            <a:ext cx="21431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 b="1">
                <a:solidFill>
                  <a:srgbClr val="3C8C92"/>
                </a:solidFill>
                <a:sym typeface="Arial" charset="0"/>
              </a:rPr>
              <a:t>1.Urban Refined Forecast</a:t>
            </a:r>
          </a:p>
          <a:p>
            <a:r>
              <a:rPr lang="en-US" altLang="en-US" sz="1200" b="1">
                <a:solidFill>
                  <a:srgbClr val="3C8C92"/>
                </a:solidFill>
                <a:sym typeface="Arial" charset="0"/>
              </a:rPr>
              <a:t>2.Early warning based on Vulnerability</a:t>
            </a:r>
            <a:endParaRPr lang="en-US" altLang="en-US"/>
          </a:p>
        </p:txBody>
      </p:sp>
      <p:sp>
        <p:nvSpPr>
          <p:cNvPr id="31760" name="TextBox 29"/>
          <p:cNvSpPr>
            <a:spLocks noChangeArrowheads="1"/>
          </p:cNvSpPr>
          <p:nvPr/>
        </p:nvSpPr>
        <p:spPr bwMode="auto">
          <a:xfrm>
            <a:off x="2286001" y="4495801"/>
            <a:ext cx="29194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 b="1">
                <a:solidFill>
                  <a:srgbClr val="3C8C92"/>
                </a:solidFill>
                <a:sym typeface="Arial" charset="0"/>
              </a:rPr>
              <a:t>Lake Taihu basin hydro-meteorology</a:t>
            </a:r>
          </a:p>
          <a:p>
            <a:r>
              <a:rPr lang="en-US" altLang="en-US" sz="1200" b="1">
                <a:solidFill>
                  <a:srgbClr val="3C8C92"/>
                </a:solidFill>
                <a:sym typeface="Arial" charset="0"/>
              </a:rPr>
              <a:t>regional weather guidance &amp; jointly preparedness</a:t>
            </a:r>
            <a:endParaRPr lang="en-US" altLang="en-US"/>
          </a:p>
        </p:txBody>
      </p:sp>
      <p:grpSp>
        <p:nvGrpSpPr>
          <p:cNvPr id="31761" name="Group 17"/>
          <p:cNvGrpSpPr>
            <a:grpSpLocks/>
          </p:cNvGrpSpPr>
          <p:nvPr/>
        </p:nvGrpSpPr>
        <p:grpSpPr bwMode="auto">
          <a:xfrm>
            <a:off x="5167314" y="1100139"/>
            <a:ext cx="2143125" cy="2867025"/>
            <a:chOff x="0" y="0"/>
            <a:chExt cx="1350" cy="1806"/>
          </a:xfrm>
        </p:grpSpPr>
        <p:sp>
          <p:nvSpPr>
            <p:cNvPr id="31762" name="肘形连接符 117"/>
            <p:cNvSpPr>
              <a:spLocks noChangeShapeType="1"/>
            </p:cNvSpPr>
            <p:nvPr/>
          </p:nvSpPr>
          <p:spPr bwMode="auto">
            <a:xfrm rot="10800000" flipH="1">
              <a:off x="430" y="233"/>
              <a:ext cx="875" cy="1573"/>
            </a:xfrm>
            <a:prstGeom prst="bentConnector3">
              <a:avLst>
                <a:gd name="adj1" fmla="val -16458"/>
              </a:avLst>
            </a:prstGeom>
            <a:noFill/>
            <a:ln w="31750" cap="flat" cmpd="sng">
              <a:solidFill>
                <a:srgbClr val="008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TextBox 50"/>
            <p:cNvSpPr>
              <a:spLocks noChangeArrowheads="1"/>
            </p:cNvSpPr>
            <p:nvPr/>
          </p:nvSpPr>
          <p:spPr bwMode="auto">
            <a:xfrm>
              <a:off x="0" y="0"/>
              <a:ext cx="13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Multi-scale weather analysis and Seamless Forecast </a:t>
              </a:r>
              <a:endParaRPr lang="en-US" altLang="en-US"/>
            </a:p>
          </p:txBody>
        </p:sp>
      </p:grpSp>
      <p:sp>
        <p:nvSpPr>
          <p:cNvPr id="31764" name="TextBox 28"/>
          <p:cNvSpPr>
            <a:spLocks noChangeArrowheads="1"/>
          </p:cNvSpPr>
          <p:nvPr/>
        </p:nvSpPr>
        <p:spPr bwMode="auto">
          <a:xfrm>
            <a:off x="1555751" y="5429251"/>
            <a:ext cx="532606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000">
                <a:sym typeface="Arial" charset="0"/>
              </a:rPr>
              <a:t>F-1:  Forecast Planning &amp; Organization</a:t>
            </a:r>
          </a:p>
          <a:p>
            <a:r>
              <a:rPr lang="en-US" altLang="en-US" sz="1000">
                <a:sym typeface="Arial" charset="0"/>
              </a:rPr>
              <a:t>F-2:  Multi-scale Weather Analysis and Forecast</a:t>
            </a:r>
          </a:p>
          <a:p>
            <a:r>
              <a:rPr lang="en-US" altLang="en-US" sz="1000">
                <a:sym typeface="Arial" charset="0"/>
              </a:rPr>
              <a:t>F-3:  Refined Urban Weather Forecast and Early Warning based on Vulnerability</a:t>
            </a:r>
          </a:p>
          <a:p>
            <a:r>
              <a:rPr lang="en-US" altLang="en-US" sz="1000">
                <a:sym typeface="Arial" charset="0"/>
              </a:rPr>
              <a:t>F-4:  Weather Impact Forecast Based on Ensemble NWP Analysis</a:t>
            </a:r>
          </a:p>
          <a:p>
            <a:r>
              <a:rPr lang="en-US" altLang="en-US" sz="1000">
                <a:sym typeface="Arial" charset="0"/>
              </a:rPr>
              <a:t>F-5:  Regional Weather Forecast</a:t>
            </a:r>
            <a:r>
              <a:rPr lang="zh-CN" altLang="en-US" sz="1000">
                <a:sym typeface="Arial" charset="0"/>
              </a:rPr>
              <a:t>，</a:t>
            </a:r>
            <a:r>
              <a:rPr lang="en-US" altLang="en-US" sz="1000">
                <a:sym typeface="Arial" charset="0"/>
              </a:rPr>
              <a:t>Warning and Joint Preparedness</a:t>
            </a:r>
          </a:p>
          <a:p>
            <a:r>
              <a:rPr lang="en-US" altLang="en-US" sz="1000">
                <a:sym typeface="Arial" charset="0"/>
              </a:rPr>
              <a:t>F-6:  Weather and Environment Dynamic Analysis based on Satellite Remote Sensing</a:t>
            </a:r>
          </a:p>
          <a:p>
            <a:r>
              <a:rPr lang="en-US" altLang="en-US" sz="1000">
                <a:sym typeface="Arial" charset="0"/>
              </a:rPr>
              <a:t>F-7:  Typhoon Early Warning &amp; Refined Marine Weather Forecast</a:t>
            </a:r>
          </a:p>
          <a:p>
            <a:r>
              <a:rPr lang="en-US" altLang="en-US" sz="1000">
                <a:sym typeface="Arial" charset="0"/>
              </a:rPr>
              <a:t>F-8:  Regional NWP Application</a:t>
            </a:r>
          </a:p>
          <a:p>
            <a:r>
              <a:rPr lang="en-US" altLang="en-US" sz="1000">
                <a:sym typeface="Arial" charset="0"/>
              </a:rPr>
              <a:t>F-9:  Subtropical Circulation &amp;  Abnormal Characteristic Analysis</a:t>
            </a:r>
            <a:endParaRPr lang="zh-CN" altLang="en-US"/>
          </a:p>
        </p:txBody>
      </p:sp>
      <p:sp>
        <p:nvSpPr>
          <p:cNvPr id="31765" name="形状 242"/>
          <p:cNvSpPr>
            <a:spLocks noChangeShapeType="1"/>
          </p:cNvSpPr>
          <p:nvPr/>
        </p:nvSpPr>
        <p:spPr bwMode="auto">
          <a:xfrm rot="5400000">
            <a:off x="7031038" y="2097088"/>
            <a:ext cx="2357438" cy="1274763"/>
          </a:xfrm>
          <a:prstGeom prst="bentConnector3">
            <a:avLst>
              <a:gd name="adj1" fmla="val 64546"/>
            </a:avLst>
          </a:prstGeom>
          <a:noFill/>
          <a:ln w="38100" cap="flat" cmpd="sng">
            <a:solidFill>
              <a:srgbClr val="0000FF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66" name="Group 22"/>
          <p:cNvGrpSpPr>
            <a:grpSpLocks/>
          </p:cNvGrpSpPr>
          <p:nvPr/>
        </p:nvGrpSpPr>
        <p:grpSpPr bwMode="auto">
          <a:xfrm>
            <a:off x="3595689" y="142875"/>
            <a:ext cx="3786187" cy="3455988"/>
            <a:chOff x="0" y="0"/>
            <a:chExt cx="2385" cy="2177"/>
          </a:xfrm>
        </p:grpSpPr>
        <p:sp>
          <p:nvSpPr>
            <p:cNvPr id="31767" name="TextBox 45"/>
            <p:cNvSpPr>
              <a:spLocks noChangeArrowheads="1"/>
            </p:cNvSpPr>
            <p:nvPr/>
          </p:nvSpPr>
          <p:spPr bwMode="auto">
            <a:xfrm>
              <a:off x="0" y="0"/>
              <a:ext cx="23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Environmental  Remote Sensing Monitoring and Analysis</a:t>
              </a:r>
            </a:p>
            <a:p>
              <a:pPr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Weather system dynamic analysis</a:t>
              </a:r>
              <a:endParaRPr lang="zh-CN" altLang="en-US"/>
            </a:p>
          </p:txBody>
        </p:sp>
        <p:sp>
          <p:nvSpPr>
            <p:cNvPr id="31768" name="形状 398"/>
            <p:cNvSpPr>
              <a:spLocks noChangeShapeType="1"/>
            </p:cNvSpPr>
            <p:nvPr/>
          </p:nvSpPr>
          <p:spPr bwMode="auto">
            <a:xfrm rot="10800000" flipH="1">
              <a:off x="217" y="225"/>
              <a:ext cx="2078" cy="1952"/>
            </a:xfrm>
            <a:prstGeom prst="bentConnector3">
              <a:avLst>
                <a:gd name="adj1" fmla="val -6926"/>
              </a:avLst>
            </a:prstGeom>
            <a:noFill/>
            <a:ln w="31750" cap="flat" cmpd="sng">
              <a:solidFill>
                <a:srgbClr val="008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69" name="Group 25"/>
          <p:cNvGrpSpPr>
            <a:grpSpLocks/>
          </p:cNvGrpSpPr>
          <p:nvPr/>
        </p:nvGrpSpPr>
        <p:grpSpPr bwMode="auto">
          <a:xfrm>
            <a:off x="4325938" y="571501"/>
            <a:ext cx="2984500" cy="1960563"/>
            <a:chOff x="0" y="0"/>
            <a:chExt cx="1880" cy="1235"/>
          </a:xfrm>
        </p:grpSpPr>
        <p:sp>
          <p:nvSpPr>
            <p:cNvPr id="31770" name="TextBox 123"/>
            <p:cNvSpPr>
              <a:spLocks noChangeArrowheads="1"/>
            </p:cNvSpPr>
            <p:nvPr/>
          </p:nvSpPr>
          <p:spPr bwMode="auto">
            <a:xfrm>
              <a:off x="35" y="0"/>
              <a:ext cx="1845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1100"/>
                </a:lnSpc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Ensemble PoP</a:t>
              </a:r>
            </a:p>
            <a:p>
              <a:pPr>
                <a:lnSpc>
                  <a:spcPts val="1100"/>
                </a:lnSpc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Sea wave model product</a:t>
              </a:r>
            </a:p>
            <a:p>
              <a:pPr>
                <a:lnSpc>
                  <a:spcPts val="1100"/>
                </a:lnSpc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Hydro-meteorological coupled model</a:t>
              </a:r>
              <a:endParaRPr lang="en-US" altLang="en-US"/>
            </a:p>
          </p:txBody>
        </p:sp>
        <p:sp>
          <p:nvSpPr>
            <p:cNvPr id="31771" name="形状 442"/>
            <p:cNvSpPr>
              <a:spLocks noChangeShapeType="1"/>
            </p:cNvSpPr>
            <p:nvPr/>
          </p:nvSpPr>
          <p:spPr bwMode="auto">
            <a:xfrm flipV="1">
              <a:off x="0" y="315"/>
              <a:ext cx="1835" cy="920"/>
            </a:xfrm>
            <a:prstGeom prst="bentConnector3">
              <a:avLst>
                <a:gd name="adj1" fmla="val 8139"/>
              </a:avLst>
            </a:prstGeom>
            <a:noFill/>
            <a:ln w="31750" cap="flat" cmpd="sng">
              <a:solidFill>
                <a:srgbClr val="008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72" name="TextBox 14"/>
          <p:cNvSpPr>
            <a:spLocks noChangeArrowheads="1"/>
          </p:cNvSpPr>
          <p:nvPr/>
        </p:nvSpPr>
        <p:spPr bwMode="auto">
          <a:xfrm>
            <a:off x="7239000" y="333376"/>
            <a:ext cx="3214688" cy="1222375"/>
          </a:xfrm>
          <a:prstGeom prst="rect">
            <a:avLst/>
          </a:prstGeom>
          <a:gradFill rotWithShape="1">
            <a:gsLst>
              <a:gs pos="0">
                <a:srgbClr val="9AB5E4"/>
              </a:gs>
              <a:gs pos="79999">
                <a:srgbClr val="CEDBF2"/>
              </a:gs>
              <a:gs pos="100000">
                <a:srgbClr val="DAE5F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1600" b="1">
                <a:solidFill>
                  <a:srgbClr val="3C8C93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Focus on critical locations</a:t>
            </a:r>
          </a:p>
          <a:p>
            <a:pPr>
              <a:lnSpc>
                <a:spcPct val="150000"/>
              </a:lnSpc>
            </a:pPr>
            <a:r>
              <a:rPr lang="en-US" altLang="en-US" sz="1100" b="1">
                <a:solidFill>
                  <a:srgbClr val="3C8C93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1) Shanghai, a megacity</a:t>
            </a:r>
          </a:p>
          <a:p>
            <a:pPr>
              <a:lnSpc>
                <a:spcPct val="150000"/>
              </a:lnSpc>
            </a:pPr>
            <a:r>
              <a:rPr lang="en-US" altLang="en-US" sz="1100" b="1">
                <a:solidFill>
                  <a:srgbClr val="3C8C93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2 ) Marine and costal areas</a:t>
            </a:r>
          </a:p>
          <a:p>
            <a:pPr>
              <a:lnSpc>
                <a:spcPct val="150000"/>
              </a:lnSpc>
            </a:pPr>
            <a:r>
              <a:rPr lang="en-US" altLang="en-US" sz="1100" b="1">
                <a:solidFill>
                  <a:srgbClr val="3C8C93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3 ) East China Region and Lake Taihu Basin</a:t>
            </a:r>
            <a:endParaRPr lang="en-US" altLang="en-US"/>
          </a:p>
        </p:txBody>
      </p:sp>
      <p:sp>
        <p:nvSpPr>
          <p:cNvPr id="31773" name="形状 790"/>
          <p:cNvSpPr>
            <a:spLocks noChangeShapeType="1"/>
          </p:cNvSpPr>
          <p:nvPr/>
        </p:nvSpPr>
        <p:spPr bwMode="auto">
          <a:xfrm rot="5400000">
            <a:off x="5754688" y="1252538"/>
            <a:ext cx="1584325" cy="2241550"/>
          </a:xfrm>
          <a:prstGeom prst="bentConnector3">
            <a:avLst>
              <a:gd name="adj1" fmla="val 50000"/>
            </a:avLst>
          </a:prstGeom>
          <a:noFill/>
          <a:ln w="38100" cap="flat" cmpd="sng">
            <a:solidFill>
              <a:srgbClr val="0000FF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TextBox 792"/>
          <p:cNvSpPr>
            <a:spLocks noChangeArrowheads="1"/>
          </p:cNvSpPr>
          <p:nvPr/>
        </p:nvSpPr>
        <p:spPr bwMode="auto">
          <a:xfrm>
            <a:off x="7239000" y="1214438"/>
            <a:ext cx="85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>
              <a:latin typeface="Calibri" charset="0"/>
              <a:sym typeface="宋体" charset="-122"/>
            </a:endParaRPr>
          </a:p>
        </p:txBody>
      </p:sp>
      <p:sp>
        <p:nvSpPr>
          <p:cNvPr id="31775" name="形状 790"/>
          <p:cNvSpPr>
            <a:spLocks noChangeShapeType="1"/>
          </p:cNvSpPr>
          <p:nvPr/>
        </p:nvSpPr>
        <p:spPr bwMode="auto">
          <a:xfrm rot="5400000">
            <a:off x="6386513" y="369888"/>
            <a:ext cx="2511425" cy="4908550"/>
          </a:xfrm>
          <a:prstGeom prst="bentConnector3">
            <a:avLst>
              <a:gd name="adj1" fmla="val 140213"/>
            </a:avLst>
          </a:prstGeom>
          <a:noFill/>
          <a:ln w="38100" cap="flat" cmpd="sng">
            <a:solidFill>
              <a:srgbClr val="0000FF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6" name="TextBox 845"/>
          <p:cNvSpPr>
            <a:spLocks noChangeArrowheads="1"/>
          </p:cNvSpPr>
          <p:nvPr/>
        </p:nvSpPr>
        <p:spPr bwMode="auto">
          <a:xfrm>
            <a:off x="9667875" y="1201738"/>
            <a:ext cx="85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>
              <a:latin typeface="Calibri" charset="0"/>
              <a:sym typeface="宋体" charset="-122"/>
            </a:endParaRPr>
          </a:p>
        </p:txBody>
      </p:sp>
      <p:sp>
        <p:nvSpPr>
          <p:cNvPr id="31777" name="矩形 33"/>
          <p:cNvSpPr>
            <a:spLocks noChangeArrowheads="1"/>
          </p:cNvSpPr>
          <p:nvPr/>
        </p:nvSpPr>
        <p:spPr bwMode="auto">
          <a:xfrm>
            <a:off x="1524000" y="890588"/>
            <a:ext cx="1663700" cy="4000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chemeClr val="bg1"/>
                </a:solidFill>
                <a:ea typeface="黑体" charset="-122"/>
                <a:sym typeface="Arial" charset="0"/>
              </a:rPr>
              <a:t>Forecast Area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796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EB38-7C73-5947-B6E4-94969D80F884}" type="slidenum">
              <a:rPr lang="en-US" altLang="en-US"/>
              <a:pPr/>
              <a:t>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grpSp>
        <p:nvGrpSpPr>
          <p:cNvPr id="32770" name="Group 2"/>
          <p:cNvGrpSpPr>
            <a:grpSpLocks noChangeAspect="1"/>
          </p:cNvGrpSpPr>
          <p:nvPr/>
        </p:nvGrpSpPr>
        <p:grpSpPr bwMode="auto">
          <a:xfrm>
            <a:off x="1927225" y="2071688"/>
            <a:ext cx="7812088" cy="4176712"/>
            <a:chOff x="0" y="0"/>
            <a:chExt cx="8724900" cy="4148138"/>
          </a:xfrm>
        </p:grpSpPr>
        <p:pic>
          <p:nvPicPr>
            <p:cNvPr id="3277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220" b="23363"/>
            <a:stretch>
              <a:fillRect/>
            </a:stretch>
          </p:blipFill>
          <p:spPr bwMode="auto">
            <a:xfrm>
              <a:off x="0" y="0"/>
              <a:ext cx="8724900" cy="414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2772" name="Group 4"/>
            <p:cNvGrpSpPr>
              <a:grpSpLocks noChangeAspect="1"/>
            </p:cNvGrpSpPr>
            <p:nvPr/>
          </p:nvGrpSpPr>
          <p:grpSpPr bwMode="auto">
            <a:xfrm>
              <a:off x="1181100" y="304800"/>
              <a:ext cx="5407025" cy="2400303"/>
              <a:chOff x="0" y="0"/>
              <a:chExt cx="3406" cy="1512"/>
            </a:xfrm>
          </p:grpSpPr>
          <p:pic>
            <p:nvPicPr>
              <p:cNvPr id="32773" name="Picture 1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84" t="10799" r="81519"/>
              <a:stretch>
                <a:fillRect/>
              </a:stretch>
            </p:blipFill>
            <p:spPr bwMode="auto">
              <a:xfrm>
                <a:off x="0" y="267"/>
                <a:ext cx="316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774" name="Picture 1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43" t="18181" r="81583"/>
              <a:stretch>
                <a:fillRect/>
              </a:stretch>
            </p:blipFill>
            <p:spPr bwMode="auto">
              <a:xfrm>
                <a:off x="672" y="0"/>
                <a:ext cx="272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775" name="Picture 1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795" t="8704" r="81020"/>
              <a:stretch>
                <a:fillRect/>
              </a:stretch>
            </p:blipFill>
            <p:spPr bwMode="auto">
              <a:xfrm>
                <a:off x="1584" y="494"/>
                <a:ext cx="26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776" name="Picture 1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85" t="11220" r="80930"/>
              <a:stretch>
                <a:fillRect/>
              </a:stretch>
            </p:blipFill>
            <p:spPr bwMode="auto">
              <a:xfrm>
                <a:off x="672" y="652"/>
                <a:ext cx="316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777" name="Picture 14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0" t="10384" r="80869"/>
              <a:stretch>
                <a:fillRect/>
              </a:stretch>
            </p:blipFill>
            <p:spPr bwMode="auto">
              <a:xfrm>
                <a:off x="1392" y="844"/>
                <a:ext cx="317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778" name="Picture 13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35" t="11084" r="80655"/>
              <a:stretch>
                <a:fillRect/>
              </a:stretch>
            </p:blipFill>
            <p:spPr bwMode="auto">
              <a:xfrm>
                <a:off x="2064" y="1293"/>
                <a:ext cx="3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779" name="Picture 1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94" t="9958" r="80286"/>
              <a:stretch>
                <a:fillRect/>
              </a:stretch>
            </p:blipFill>
            <p:spPr bwMode="auto">
              <a:xfrm>
                <a:off x="3048" y="960"/>
                <a:ext cx="35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780" name="Picture 11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12" t="8272" r="80716"/>
              <a:stretch>
                <a:fillRect/>
              </a:stretch>
            </p:blipFill>
            <p:spPr bwMode="auto">
              <a:xfrm>
                <a:off x="2016" y="878"/>
                <a:ext cx="312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781" name="Picture 19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68" t="13698" r="80205" b="-3348"/>
              <a:stretch>
                <a:fillRect/>
              </a:stretch>
            </p:blipFill>
            <p:spPr bwMode="auto">
              <a:xfrm>
                <a:off x="2400" y="590"/>
                <a:ext cx="357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2782" name="TextBox 14"/>
          <p:cNvSpPr>
            <a:spLocks noChangeArrowheads="1"/>
          </p:cNvSpPr>
          <p:nvPr/>
        </p:nvSpPr>
        <p:spPr bwMode="auto">
          <a:xfrm>
            <a:off x="6238876" y="333376"/>
            <a:ext cx="4429125" cy="1222375"/>
          </a:xfrm>
          <a:prstGeom prst="rect">
            <a:avLst/>
          </a:prstGeom>
          <a:gradFill rotWithShape="1">
            <a:gsLst>
              <a:gs pos="0">
                <a:srgbClr val="9AB5E4"/>
              </a:gs>
              <a:gs pos="79999">
                <a:srgbClr val="CEDBF2"/>
              </a:gs>
              <a:gs pos="100000">
                <a:srgbClr val="DAE5F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1600" b="1">
                <a:solidFill>
                  <a:srgbClr val="3C8C9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Focus on high sensitive users</a:t>
            </a:r>
          </a:p>
          <a:p>
            <a:pPr>
              <a:lnSpc>
                <a:spcPct val="150000"/>
              </a:lnSpc>
            </a:pPr>
            <a:r>
              <a:rPr lang="en-US" altLang="en-US" sz="1100" b="1">
                <a:solidFill>
                  <a:srgbClr val="3C8C9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1) Impact on natural environment (storm surge , haze)</a:t>
            </a:r>
          </a:p>
          <a:p>
            <a:pPr>
              <a:lnSpc>
                <a:spcPct val="150000"/>
              </a:lnSpc>
            </a:pPr>
            <a:r>
              <a:rPr lang="en-US" altLang="en-US" sz="1100" b="1">
                <a:solidFill>
                  <a:srgbClr val="3C8C9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2) Impact on urban infrastructure (power supply, transportation)</a:t>
            </a:r>
          </a:p>
          <a:p>
            <a:pPr>
              <a:lnSpc>
                <a:spcPct val="150000"/>
              </a:lnSpc>
            </a:pPr>
            <a:r>
              <a:rPr lang="en-US" altLang="en-US" sz="1100" b="1">
                <a:solidFill>
                  <a:srgbClr val="3C8C9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3) Impact on Public health (COPD, heat exhaustion)</a:t>
            </a:r>
            <a:endParaRPr lang="en-US" altLang="en-US"/>
          </a:p>
        </p:txBody>
      </p: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3309939" y="742951"/>
            <a:ext cx="3000375" cy="1787525"/>
            <a:chOff x="0" y="0"/>
            <a:chExt cx="1890" cy="1126"/>
          </a:xfrm>
        </p:grpSpPr>
        <p:sp>
          <p:nvSpPr>
            <p:cNvPr id="32784" name="形状 113"/>
            <p:cNvSpPr>
              <a:spLocks noChangeShapeType="1"/>
            </p:cNvSpPr>
            <p:nvPr/>
          </p:nvSpPr>
          <p:spPr bwMode="auto">
            <a:xfrm rot="10800000" flipH="1">
              <a:off x="397" y="225"/>
              <a:ext cx="1448" cy="901"/>
            </a:xfrm>
            <a:prstGeom prst="bentConnector3">
              <a:avLst>
                <a:gd name="adj1" fmla="val -9940"/>
              </a:avLst>
            </a:prstGeom>
            <a:noFill/>
            <a:ln w="31750" cap="flat" cmpd="sng">
              <a:solidFill>
                <a:srgbClr val="008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TextBox 122"/>
            <p:cNvSpPr>
              <a:spLocks noChangeArrowheads="1"/>
            </p:cNvSpPr>
            <p:nvPr/>
          </p:nvSpPr>
          <p:spPr bwMode="auto">
            <a:xfrm>
              <a:off x="0" y="0"/>
              <a:ext cx="18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Reliability analysis and verification of NWP </a:t>
              </a:r>
            </a:p>
            <a:p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Ensemble NWP products and analysis</a:t>
              </a:r>
              <a:endParaRPr lang="zh-CN" altLang="en-US"/>
            </a:p>
          </p:txBody>
        </p:sp>
      </p:grpSp>
      <p:grpSp>
        <p:nvGrpSpPr>
          <p:cNvPr id="32786" name="Group 18"/>
          <p:cNvGrpSpPr>
            <a:grpSpLocks/>
          </p:cNvGrpSpPr>
          <p:nvPr/>
        </p:nvGrpSpPr>
        <p:grpSpPr bwMode="auto">
          <a:xfrm>
            <a:off x="2595563" y="171451"/>
            <a:ext cx="3929062" cy="3427413"/>
            <a:chOff x="0" y="0"/>
            <a:chExt cx="2475" cy="2159"/>
          </a:xfrm>
        </p:grpSpPr>
        <p:sp>
          <p:nvSpPr>
            <p:cNvPr id="32787" name="肘形连接符 117"/>
            <p:cNvSpPr>
              <a:spLocks noChangeShapeType="1"/>
            </p:cNvSpPr>
            <p:nvPr/>
          </p:nvSpPr>
          <p:spPr bwMode="auto">
            <a:xfrm rot="10800000" flipH="1">
              <a:off x="847" y="233"/>
              <a:ext cx="1448" cy="1926"/>
            </a:xfrm>
            <a:prstGeom prst="bentConnector3">
              <a:avLst>
                <a:gd name="adj1" fmla="val -49713"/>
              </a:avLst>
            </a:prstGeom>
            <a:noFill/>
            <a:ln w="31750" cap="flat" cmpd="sng">
              <a:solidFill>
                <a:srgbClr val="008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TextBox 123"/>
            <p:cNvSpPr>
              <a:spLocks noChangeArrowheads="1"/>
            </p:cNvSpPr>
            <p:nvPr/>
          </p:nvSpPr>
          <p:spPr bwMode="auto">
            <a:xfrm>
              <a:off x="0" y="0"/>
              <a:ext cx="24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Environmental  Remote Sensing Monitoring and Analysis</a:t>
              </a:r>
            </a:p>
            <a:p>
              <a:pPr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Weather system dynamic analysis</a:t>
              </a:r>
              <a:endParaRPr lang="en-US" altLang="en-US"/>
            </a:p>
          </p:txBody>
        </p:sp>
      </p:grpSp>
      <p:grpSp>
        <p:nvGrpSpPr>
          <p:cNvPr id="32789" name="Group 21"/>
          <p:cNvGrpSpPr>
            <a:grpSpLocks/>
          </p:cNvGrpSpPr>
          <p:nvPr/>
        </p:nvGrpSpPr>
        <p:grpSpPr bwMode="auto">
          <a:xfrm>
            <a:off x="4810125" y="1571625"/>
            <a:ext cx="1728788" cy="1758950"/>
            <a:chOff x="0" y="0"/>
            <a:chExt cx="1089" cy="1108"/>
          </a:xfrm>
        </p:grpSpPr>
        <p:sp>
          <p:nvSpPr>
            <p:cNvPr id="32790" name="肘形连接符 50"/>
            <p:cNvSpPr>
              <a:spLocks noChangeShapeType="1"/>
            </p:cNvSpPr>
            <p:nvPr/>
          </p:nvSpPr>
          <p:spPr bwMode="auto">
            <a:xfrm rot="10800000" flipH="1">
              <a:off x="268" y="0"/>
              <a:ext cx="722" cy="1108"/>
            </a:xfrm>
            <a:prstGeom prst="bentConnector4">
              <a:avLst>
                <a:gd name="adj1" fmla="val -29097"/>
                <a:gd name="adj2" fmla="val 70329"/>
              </a:avLst>
            </a:prstGeom>
            <a:noFill/>
            <a:ln w="31750" cap="flat" cmpd="sng">
              <a:solidFill>
                <a:srgbClr val="008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TextBox 54"/>
            <p:cNvSpPr>
              <a:spLocks noChangeArrowheads="1"/>
            </p:cNvSpPr>
            <p:nvPr/>
          </p:nvSpPr>
          <p:spPr bwMode="auto">
            <a:xfrm>
              <a:off x="0" y="205"/>
              <a:ext cx="10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TC wind and rain fcst</a:t>
              </a:r>
              <a:endParaRPr lang="en-US" altLang="en-US"/>
            </a:p>
          </p:txBody>
        </p:sp>
      </p:grpSp>
      <p:grpSp>
        <p:nvGrpSpPr>
          <p:cNvPr id="32792" name="Group 24"/>
          <p:cNvGrpSpPr>
            <a:grpSpLocks/>
          </p:cNvGrpSpPr>
          <p:nvPr/>
        </p:nvGrpSpPr>
        <p:grpSpPr bwMode="auto">
          <a:xfrm>
            <a:off x="5381625" y="1571625"/>
            <a:ext cx="2014538" cy="2209800"/>
            <a:chOff x="0" y="0"/>
            <a:chExt cx="1269" cy="1392"/>
          </a:xfrm>
        </p:grpSpPr>
        <p:sp>
          <p:nvSpPr>
            <p:cNvPr id="32793" name="肘形连接符 39"/>
            <p:cNvSpPr>
              <a:spLocks noChangeShapeType="1"/>
            </p:cNvSpPr>
            <p:nvPr/>
          </p:nvSpPr>
          <p:spPr bwMode="auto">
            <a:xfrm rot="5400000" flipH="1" flipV="1">
              <a:off x="129" y="306"/>
              <a:ext cx="1392" cy="780"/>
            </a:xfrm>
            <a:prstGeom prst="bentConnector3">
              <a:avLst>
                <a:gd name="adj1" fmla="val 50000"/>
              </a:avLst>
            </a:prstGeom>
            <a:noFill/>
            <a:ln w="31750" cap="flat" cmpd="sng">
              <a:solidFill>
                <a:srgbClr val="008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TextBox 55"/>
            <p:cNvSpPr>
              <a:spLocks noChangeArrowheads="1"/>
            </p:cNvSpPr>
            <p:nvPr/>
          </p:nvSpPr>
          <p:spPr bwMode="auto">
            <a:xfrm>
              <a:off x="0" y="468"/>
              <a:ext cx="12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Multi-scale weather analysis and Seamless Forecast </a:t>
              </a:r>
              <a:endParaRPr lang="en-US" altLang="en-US"/>
            </a:p>
          </p:txBody>
        </p:sp>
      </p:grpSp>
      <p:grpSp>
        <p:nvGrpSpPr>
          <p:cNvPr id="32795" name="Group 27"/>
          <p:cNvGrpSpPr>
            <a:grpSpLocks/>
          </p:cNvGrpSpPr>
          <p:nvPr/>
        </p:nvGrpSpPr>
        <p:grpSpPr bwMode="auto">
          <a:xfrm>
            <a:off x="6738939" y="1555751"/>
            <a:ext cx="1728787" cy="2549525"/>
            <a:chOff x="0" y="0"/>
            <a:chExt cx="1089" cy="1606"/>
          </a:xfrm>
        </p:grpSpPr>
        <p:sp>
          <p:nvSpPr>
            <p:cNvPr id="32796" name="肘形连接符 47"/>
            <p:cNvSpPr>
              <a:spLocks noChangeShapeType="1"/>
            </p:cNvSpPr>
            <p:nvPr/>
          </p:nvSpPr>
          <p:spPr bwMode="auto">
            <a:xfrm rot="10800000" flipH="1">
              <a:off x="364" y="0"/>
              <a:ext cx="716" cy="1606"/>
            </a:xfrm>
            <a:prstGeom prst="bentConnector4">
              <a:avLst>
                <a:gd name="adj1" fmla="val -20116"/>
                <a:gd name="adj2" fmla="val 53759"/>
              </a:avLst>
            </a:prstGeom>
            <a:noFill/>
            <a:ln w="31750" cap="flat" cmpd="sng">
              <a:solidFill>
                <a:srgbClr val="008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TextBox 56"/>
            <p:cNvSpPr>
              <a:spLocks noChangeArrowheads="1"/>
            </p:cNvSpPr>
            <p:nvPr/>
          </p:nvSpPr>
          <p:spPr bwMode="auto">
            <a:xfrm>
              <a:off x="0" y="890"/>
              <a:ext cx="10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Wingdings" charset="2"/>
                <a:buChar char="Ø"/>
              </a:pPr>
              <a:r>
                <a:rPr lang="en-US" altLang="en-US" sz="1000" b="1">
                  <a:solidFill>
                    <a:srgbClr val="7F7F7F"/>
                  </a:solidFill>
                  <a:sym typeface="Arial" charset="0"/>
                </a:rPr>
                <a:t>Urban refined forecast </a:t>
              </a:r>
              <a:endParaRPr lang="en-US" altLang="en-US"/>
            </a:p>
          </p:txBody>
        </p:sp>
      </p:grpSp>
      <p:sp>
        <p:nvSpPr>
          <p:cNvPr id="32798" name="TextBox 42"/>
          <p:cNvSpPr>
            <a:spLocks noChangeArrowheads="1"/>
          </p:cNvSpPr>
          <p:nvPr/>
        </p:nvSpPr>
        <p:spPr bwMode="auto">
          <a:xfrm>
            <a:off x="1555751" y="5429251"/>
            <a:ext cx="532606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000">
                <a:sym typeface="Arial" charset="0"/>
              </a:rPr>
              <a:t>F-1:  Forecast Planning &amp; Organization</a:t>
            </a:r>
          </a:p>
          <a:p>
            <a:r>
              <a:rPr lang="en-US" altLang="en-US" sz="1000">
                <a:sym typeface="Arial" charset="0"/>
              </a:rPr>
              <a:t>F-2:  Multi-scale Weather Analysis and Forecast</a:t>
            </a:r>
          </a:p>
          <a:p>
            <a:r>
              <a:rPr lang="en-US" altLang="en-US" sz="1000">
                <a:sym typeface="Arial" charset="0"/>
              </a:rPr>
              <a:t>F-3:  Refined Urban Weather Forecast and Early Warning based on Vulnerability</a:t>
            </a:r>
          </a:p>
          <a:p>
            <a:r>
              <a:rPr lang="en-US" altLang="en-US" sz="1000">
                <a:sym typeface="Arial" charset="0"/>
              </a:rPr>
              <a:t>F-4:  Weather Impact Forecast Based on Ensemble NWP Analysis</a:t>
            </a:r>
          </a:p>
          <a:p>
            <a:r>
              <a:rPr lang="en-US" altLang="en-US" sz="1000">
                <a:sym typeface="Arial" charset="0"/>
              </a:rPr>
              <a:t>F-5:  Regional Weather Forecast</a:t>
            </a:r>
            <a:r>
              <a:rPr lang="zh-CN" altLang="en-US" sz="1000">
                <a:sym typeface="Arial" charset="0"/>
              </a:rPr>
              <a:t>，</a:t>
            </a:r>
            <a:r>
              <a:rPr lang="en-US" altLang="en-US" sz="1000">
                <a:sym typeface="Arial" charset="0"/>
              </a:rPr>
              <a:t>Warning and Joint Preparedness</a:t>
            </a:r>
          </a:p>
          <a:p>
            <a:r>
              <a:rPr lang="en-US" altLang="en-US" sz="1000">
                <a:sym typeface="Arial" charset="0"/>
              </a:rPr>
              <a:t>F-6:  Weather and Environment Dynamic Analysis based on Satellite Remote Sensing</a:t>
            </a:r>
          </a:p>
          <a:p>
            <a:r>
              <a:rPr lang="en-US" altLang="en-US" sz="1000">
                <a:sym typeface="Arial" charset="0"/>
              </a:rPr>
              <a:t>F-7:  Typhoon Early Warning &amp; Refined Marine Weather Forecast</a:t>
            </a:r>
          </a:p>
          <a:p>
            <a:r>
              <a:rPr lang="en-US" altLang="en-US" sz="1000">
                <a:sym typeface="Arial" charset="0"/>
              </a:rPr>
              <a:t>F-8:  Regional NWP Application</a:t>
            </a:r>
          </a:p>
          <a:p>
            <a:r>
              <a:rPr lang="en-US" altLang="en-US" sz="1000">
                <a:sym typeface="Arial" charset="0"/>
              </a:rPr>
              <a:t>F-9:  Subtropical Circulation &amp;  Abnormal Characteristic Analysis</a:t>
            </a:r>
            <a:endParaRPr lang="zh-CN" altLang="en-US"/>
          </a:p>
        </p:txBody>
      </p:sp>
      <p:sp>
        <p:nvSpPr>
          <p:cNvPr id="32799" name="形状 62"/>
          <p:cNvSpPr>
            <a:spLocks noChangeShapeType="1"/>
          </p:cNvSpPr>
          <p:nvPr/>
        </p:nvSpPr>
        <p:spPr bwMode="auto">
          <a:xfrm rot="5400000">
            <a:off x="6334126" y="1387476"/>
            <a:ext cx="3211513" cy="3598863"/>
          </a:xfrm>
          <a:prstGeom prst="bentConnector3">
            <a:avLst>
              <a:gd name="adj1" fmla="val 133810"/>
            </a:avLst>
          </a:prstGeom>
          <a:noFill/>
          <a:ln w="38100" cap="flat" cmpd="sng">
            <a:solidFill>
              <a:srgbClr val="0000FF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TextBox 109"/>
          <p:cNvSpPr>
            <a:spLocks noChangeArrowheads="1"/>
          </p:cNvSpPr>
          <p:nvPr/>
        </p:nvSpPr>
        <p:spPr bwMode="auto">
          <a:xfrm>
            <a:off x="6238875" y="915988"/>
            <a:ext cx="85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>
              <a:latin typeface="Calibri" charset="0"/>
              <a:sym typeface="宋体" charset="-122"/>
            </a:endParaRPr>
          </a:p>
        </p:txBody>
      </p:sp>
      <p:sp>
        <p:nvSpPr>
          <p:cNvPr id="32801" name="Rectangle 30"/>
          <p:cNvSpPr>
            <a:spLocks noChangeArrowheads="1"/>
          </p:cNvSpPr>
          <p:nvPr/>
        </p:nvSpPr>
        <p:spPr bwMode="auto">
          <a:xfrm>
            <a:off x="6238876" y="5824538"/>
            <a:ext cx="421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 b="1">
                <a:solidFill>
                  <a:srgbClr val="3C8C93"/>
                </a:solidFill>
                <a:sym typeface="Arial" charset="0"/>
              </a:rPr>
              <a:t>Synoptic mapping &amp; forecasting for weather impact</a:t>
            </a:r>
          </a:p>
          <a:p>
            <a:r>
              <a:rPr lang="en-US" altLang="en-US" sz="1200" b="1">
                <a:solidFill>
                  <a:srgbClr val="3C8C93"/>
                </a:solidFill>
                <a:sym typeface="Arial" charset="0"/>
              </a:rPr>
              <a:t>Probabilistic weather impact forecast based on EP</a:t>
            </a:r>
            <a:endParaRPr lang="en-US" altLang="en-US"/>
          </a:p>
        </p:txBody>
      </p:sp>
      <p:sp>
        <p:nvSpPr>
          <p:cNvPr id="32802" name="TextBox 128"/>
          <p:cNvSpPr>
            <a:spLocks noChangeArrowheads="1"/>
          </p:cNvSpPr>
          <p:nvPr/>
        </p:nvSpPr>
        <p:spPr bwMode="auto">
          <a:xfrm>
            <a:off x="9310688" y="1214438"/>
            <a:ext cx="85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>
              <a:latin typeface="Calibri" charset="0"/>
              <a:sym typeface="宋体" charset="-122"/>
            </a:endParaRPr>
          </a:p>
        </p:txBody>
      </p:sp>
      <p:sp>
        <p:nvSpPr>
          <p:cNvPr id="32803" name="矩形 35"/>
          <p:cNvSpPr>
            <a:spLocks noChangeArrowheads="1"/>
          </p:cNvSpPr>
          <p:nvPr/>
        </p:nvSpPr>
        <p:spPr bwMode="auto">
          <a:xfrm>
            <a:off x="1524000" y="1181100"/>
            <a:ext cx="1663700" cy="4000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chemeClr val="bg1"/>
                </a:solidFill>
                <a:ea typeface="黑体" charset="-122"/>
                <a:sym typeface="Arial" charset="0"/>
              </a:rPr>
              <a:t>Forecast Area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592</Words>
  <Application>Microsoft Macintosh PowerPoint</Application>
  <PresentationFormat>Widescreen</PresentationFormat>
  <Paragraphs>92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DengXian</vt:lpstr>
      <vt:lpstr>Wingdings</vt:lpstr>
      <vt:lpstr>宋体</vt:lpstr>
      <vt:lpstr>黑体</vt:lpstr>
      <vt:lpstr>Office Theme</vt:lpstr>
      <vt:lpstr>Shanghai Forecast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Shanghai Forecast Office</dc:title>
  <dc:creator>David Rogers</dc:creator>
  <cp:lastModifiedBy>Haleh Kootval</cp:lastModifiedBy>
  <cp:revision>1</cp:revision>
  <dcterms:created xsi:type="dcterms:W3CDTF">2016-09-07T06:41:49Z</dcterms:created>
  <dcterms:modified xsi:type="dcterms:W3CDTF">2016-09-07T06:53:00Z</dcterms:modified>
</cp:coreProperties>
</file>