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0" r:id="rId3"/>
    <p:sldId id="304" r:id="rId4"/>
    <p:sldId id="303" r:id="rId5"/>
    <p:sldId id="302" r:id="rId6"/>
    <p:sldId id="331" r:id="rId7"/>
    <p:sldId id="305" r:id="rId8"/>
    <p:sldId id="312" r:id="rId9"/>
    <p:sldId id="258" r:id="rId10"/>
  </p:sldIdLst>
  <p:sldSz cx="9144000" cy="6858000" type="screen4x3"/>
  <p:notesSz cx="6797675" cy="9926638"/>
  <p:custShowLst>
    <p:custShow name="Custom Show 1" id="0">
      <p:sldLst>
        <p:sld r:id="rId2"/>
      </p:sldLst>
    </p:custShow>
    <p:custShow name="Custom Show 2" id="1">
      <p:sldLst/>
    </p:custShow>
    <p:custShow name="Custom Show 3" id="2">
      <p:sldLst/>
    </p:custShow>
    <p:custShow name="Service Delivery" id="3">
      <p:sldLst>
        <p:sld r:id="rId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840" y="75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51736-1633-46D4-A29D-5FA7610A26B3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E082-52E7-42A8-A94B-D37EEC15C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5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6B5E-3ADE-45EE-B7D1-A4C36B296DCE}" type="datetimeFigureOut">
              <a:rPr lang="en-US" smtClean="0"/>
              <a:t>30/03/2018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79B53-D833-43BC-8169-AC1C1C50C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90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2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FAF4E-FD57-47A1-AC1A-D4710AF44D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2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9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4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weather.wmo.int/en/hom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23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6150" y="1697570"/>
            <a:ext cx="8723850" cy="248390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 dirty="0" smtClean="0">
                <a:solidFill>
                  <a:schemeClr val="bg1"/>
                </a:solidFill>
              </a:rPr>
              <a:t>THE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PWSD </a:t>
            </a:r>
          </a:p>
          <a:p>
            <a:r>
              <a:rPr lang="fr-CH" sz="4800" dirty="0" smtClean="0">
                <a:solidFill>
                  <a:schemeClr val="bg1"/>
                </a:solidFill>
              </a:rPr>
              <a:t>PROGRAMME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6994"/>
            <a:ext cx="4095323" cy="236771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World Weather Information Service</a:t>
            </a:r>
          </a:p>
          <a:p>
            <a:pPr marL="0" indent="0" algn="ctr">
              <a:buNone/>
            </a:pPr>
            <a:r>
              <a:rPr lang="fr-CH" sz="4000" dirty="0" smtClean="0">
                <a:latin typeface="+mj-lt"/>
                <a:ea typeface="+mj-ea"/>
                <a:cs typeface="+mj-cs"/>
              </a:rPr>
              <a:t>(WWIS)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4486" r="31639" b="28625"/>
          <a:stretch/>
        </p:blipFill>
        <p:spPr bwMode="auto">
          <a:xfrm>
            <a:off x="4095323" y="2020340"/>
            <a:ext cx="4898552" cy="27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b="1" dirty="0" smtClean="0">
                <a:latin typeface="Calibri Light" panose="020F0302020204030204" pitchFamily="34" charset="0"/>
              </a:rPr>
              <a:t>Participation of </a:t>
            </a:r>
            <a:r>
              <a:rPr lang="fr-CH" sz="3600" b="1" dirty="0" err="1" smtClean="0">
                <a:latin typeface="Calibri Light" panose="020F0302020204030204" pitchFamily="34" charset="0"/>
              </a:rPr>
              <a:t>Members</a:t>
            </a:r>
            <a:r>
              <a:rPr lang="fr-CH" sz="3600" b="1" dirty="0" smtClean="0">
                <a:latin typeface="Calibri Light" panose="020F0302020204030204" pitchFamily="34" charset="0"/>
              </a:rPr>
              <a:t> in WWIS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8713788" cy="489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169 </a:t>
            </a:r>
            <a:r>
              <a:rPr lang="en-US" sz="2400" dirty="0" smtClean="0">
                <a:latin typeface="Calibri Light" panose="020F0302020204030204" pitchFamily="34" charset="0"/>
              </a:rPr>
              <a:t>Members providing  weather and climatological information for  cities </a:t>
            </a:r>
            <a:r>
              <a:rPr lang="en-US" sz="2400" dirty="0"/>
              <a:t>2152 </a:t>
            </a:r>
            <a:r>
              <a:rPr lang="en-US" sz="2400" dirty="0" smtClean="0"/>
              <a:t>cities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lvl="1"/>
            <a:endParaRPr lang="en-US" sz="2400" noProof="0" dirty="0" smtClean="0">
              <a:latin typeface="Calibri Light" panose="020F0302020204030204" pitchFamily="34" charset="0"/>
            </a:endParaRPr>
          </a:p>
          <a:p>
            <a:endParaRPr lang="fr-CH" sz="2400" dirty="0" smtClean="0">
              <a:latin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4486" r="3692" b="11510"/>
          <a:stretch/>
        </p:blipFill>
        <p:spPr bwMode="auto">
          <a:xfrm>
            <a:off x="304800" y="1924334"/>
            <a:ext cx="8422517" cy="41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9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noProof="0" dirty="0" smtClean="0">
                <a:latin typeface="Calibri Light" panose="020F0302020204030204" pitchFamily="34" charset="0"/>
              </a:rPr>
              <a:t/>
            </a:r>
            <a:br>
              <a:rPr lang="en-US" sz="4400" noProof="0" dirty="0" smtClean="0">
                <a:latin typeface="Calibri Light" panose="020F0302020204030204" pitchFamily="34" charset="0"/>
              </a:rPr>
            </a:br>
            <a:r>
              <a:rPr lang="en-US" sz="3600" b="1" noProof="0" dirty="0" smtClean="0">
                <a:latin typeface="Calibri Light" panose="020F0302020204030204" pitchFamily="34" charset="0"/>
              </a:rPr>
              <a:t>WWIS in Eleven Languages</a:t>
            </a:r>
            <a:r>
              <a:rPr lang="en-US" sz="4400" noProof="0" dirty="0" smtClean="0">
                <a:latin typeface="Calibri Light" panose="020F0302020204030204" pitchFamily="34" charset="0"/>
              </a:rPr>
              <a:t/>
            </a:r>
            <a:br>
              <a:rPr lang="en-US" sz="4400" noProof="0" dirty="0" smtClean="0">
                <a:latin typeface="Calibri Light" panose="020F0302020204030204" pitchFamily="34" charset="0"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513"/>
            <a:ext cx="2743200" cy="4897437"/>
          </a:xfrm>
        </p:spPr>
        <p:txBody>
          <a:bodyPr/>
          <a:lstStyle/>
          <a:p>
            <a:r>
              <a:rPr lang="en-US" sz="2400" noProof="0" dirty="0" smtClean="0">
                <a:latin typeface="Calibri Light" panose="020F0302020204030204" pitchFamily="34" charset="0"/>
              </a:rPr>
              <a:t>Arabic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Chinese 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English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French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German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Italian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Korean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Polish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Portuguese 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Russian</a:t>
            </a:r>
          </a:p>
          <a:p>
            <a:r>
              <a:rPr lang="en-US" sz="2400" noProof="0" dirty="0" smtClean="0">
                <a:latin typeface="Calibri Light" panose="020F0302020204030204" pitchFamily="34" charset="0"/>
              </a:rPr>
              <a:t>Spanish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 descr="M:\My Documents\Downloads\IMG_1982.JPG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30893" r="13016" b="15179"/>
          <a:stretch/>
        </p:blipFill>
        <p:spPr bwMode="auto">
          <a:xfrm>
            <a:off x="2725057" y="1219200"/>
            <a:ext cx="6036097" cy="34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5057" y="4495800"/>
            <a:ext cx="6036097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rgbClr val="00B0F0"/>
                </a:solidFill>
              </a:rPr>
              <a:t>The 5th Meeting of WWIS </a:t>
            </a:r>
            <a:r>
              <a:rPr lang="fr-CH" sz="2400" dirty="0" err="1" smtClean="0">
                <a:solidFill>
                  <a:srgbClr val="00B0F0"/>
                </a:solidFill>
              </a:rPr>
              <a:t>Language</a:t>
            </a:r>
            <a:r>
              <a:rPr lang="fr-CH" sz="2400" dirty="0" smtClean="0">
                <a:solidFill>
                  <a:srgbClr val="00B0F0"/>
                </a:solidFill>
              </a:rPr>
              <a:t> Hosts (</a:t>
            </a:r>
            <a:r>
              <a:rPr lang="fr-CH" sz="2400" dirty="0" err="1" smtClean="0">
                <a:solidFill>
                  <a:srgbClr val="00B0F0"/>
                </a:solidFill>
              </a:rPr>
              <a:t>Lisbon</a:t>
            </a:r>
            <a:r>
              <a:rPr lang="fr-CH" sz="2400" dirty="0" smtClean="0">
                <a:solidFill>
                  <a:srgbClr val="00B0F0"/>
                </a:solidFill>
              </a:rPr>
              <a:t>, Portugal, 2015)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3600" b="1" noProof="0" dirty="0" smtClean="0">
                <a:latin typeface="Calibri Light" panose="020F0302020204030204" pitchFamily="34" charset="0"/>
              </a:rPr>
              <a:t>The WMO World Weather Information Service (WWIS)</a:t>
            </a:r>
            <a:endParaRPr lang="en-US" sz="3600" b="1" noProof="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noProof="0" dirty="0" smtClean="0">
                <a:latin typeface="Calibri Light" panose="020F0302020204030204" pitchFamily="34" charset="0"/>
              </a:rPr>
              <a:t>Hosted and coordinated by Hong Kong Observatory (HKO)</a:t>
            </a:r>
          </a:p>
          <a:p>
            <a:endParaRPr lang="fr-CH" sz="2800" dirty="0" smtClean="0">
              <a:latin typeface="Calibri Light" panose="020F0302020204030204" pitchFamily="34" charset="0"/>
            </a:endParaRPr>
          </a:p>
          <a:p>
            <a:r>
              <a:rPr lang="en-US" sz="2800" b="1" dirty="0" smtClean="0">
                <a:latin typeface="Calibri Light" panose="020F0302020204030204" pitchFamily="34" charset="0"/>
              </a:rPr>
              <a:t>Objectives</a:t>
            </a:r>
            <a:endParaRPr lang="en-US" sz="2800" dirty="0">
              <a:latin typeface="Calibri Light" panose="020F03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source </a:t>
            </a:r>
            <a:r>
              <a:rPr lang="en-US" dirty="0">
                <a:latin typeface="Calibri Light" panose="020F0302020204030204" pitchFamily="34" charset="0"/>
              </a:rPr>
              <a:t>of </a:t>
            </a: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</a:rPr>
              <a:t>official </a:t>
            </a:r>
            <a:r>
              <a:rPr lang="en-US" dirty="0" smtClean="0">
                <a:latin typeface="Calibri Light" panose="020F0302020204030204" pitchFamily="34" charset="0"/>
              </a:rPr>
              <a:t>weather by NMHSs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latin typeface="Calibri Light" panose="020F0302020204030204" pitchFamily="34" charset="0"/>
              </a:rPr>
              <a:t>To enhance visibility </a:t>
            </a:r>
            <a:r>
              <a:rPr lang="en-US" dirty="0">
                <a:latin typeface="Calibri Light" panose="020F0302020204030204" pitchFamily="34" charset="0"/>
              </a:rPr>
              <a:t>of NMHSs, especially those of developing </a:t>
            </a:r>
            <a:r>
              <a:rPr lang="en-US" dirty="0" smtClean="0">
                <a:latin typeface="Calibri Light" panose="020F0302020204030204" pitchFamily="34" charset="0"/>
              </a:rPr>
              <a:t>countries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sz="2800" b="1" dirty="0" smtClean="0">
                <a:latin typeface="Calibri Light" panose="020F0302020204030204" pitchFamily="34" charset="0"/>
              </a:rPr>
              <a:t>Links </a:t>
            </a:r>
            <a:r>
              <a:rPr lang="en-US" sz="2800" b="1" dirty="0">
                <a:latin typeface="Calibri Light" panose="020F0302020204030204" pitchFamily="34" charset="0"/>
              </a:rPr>
              <a:t>to the NMHS's </a:t>
            </a:r>
            <a:r>
              <a:rPr lang="en-US" sz="2800" b="1" dirty="0" smtClean="0">
                <a:latin typeface="Calibri Light" panose="020F0302020204030204" pitchFamily="34" charset="0"/>
              </a:rPr>
              <a:t>websites </a:t>
            </a:r>
            <a:endParaRPr lang="en-US" sz="2800" b="1" dirty="0">
              <a:latin typeface="Calibri Light" panose="020F0302020204030204" pitchFamily="34" charset="0"/>
            </a:endParaRPr>
          </a:p>
          <a:p>
            <a:endParaRPr lang="en-US" sz="2800" dirty="0">
              <a:latin typeface="Calibri Light" panose="020F0302020204030204" pitchFamily="34" charset="0"/>
            </a:endParaRPr>
          </a:p>
          <a:p>
            <a:pPr lvl="1"/>
            <a:endParaRPr lang="en-US" noProof="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3600" b="1" noProof="0" dirty="0" smtClean="0">
                <a:latin typeface="Calibri Light" panose="020F0302020204030204" pitchFamily="34" charset="0"/>
              </a:rPr>
              <a:t>The WMO World Weather Information Service (WWIS)</a:t>
            </a:r>
            <a:endParaRPr lang="en-US" sz="3600" b="1" noProof="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33976" cy="4525963"/>
          </a:xfrm>
        </p:spPr>
        <p:txBody>
          <a:bodyPr>
            <a:normAutofit/>
          </a:bodyPr>
          <a:lstStyle/>
          <a:p>
            <a:r>
              <a:rPr lang="fr-CH" sz="2400" noProof="0" dirty="0" err="1" smtClean="0">
                <a:latin typeface="Calibri Light" panose="020F0302020204030204" pitchFamily="34" charset="0"/>
              </a:rPr>
              <a:t>Available</a:t>
            </a:r>
            <a:r>
              <a:rPr lang="fr-CH" sz="2400" noProof="0" dirty="0" smtClean="0">
                <a:latin typeface="Calibri Light" panose="020F0302020204030204" pitchFamily="34" charset="0"/>
              </a:rPr>
              <a:t> in </a:t>
            </a:r>
            <a:r>
              <a:rPr lang="fr-CH" sz="2400" noProof="0" dirty="0" err="1" smtClean="0">
                <a:latin typeface="Calibri Light" panose="020F0302020204030204" pitchFamily="34" charset="0"/>
              </a:rPr>
              <a:t>website</a:t>
            </a:r>
            <a:r>
              <a:rPr lang="fr-CH" sz="2400" dirty="0" smtClean="0">
                <a:latin typeface="Calibri Light" panose="020F0302020204030204" pitchFamily="34" charset="0"/>
              </a:rPr>
              <a:t> and</a:t>
            </a:r>
            <a:r>
              <a:rPr lang="fr-CH" sz="2400" noProof="0" dirty="0" smtClean="0">
                <a:latin typeface="Calibri Light" panose="020F0302020204030204" pitchFamily="34" charset="0"/>
              </a:rPr>
              <a:t> mobile phone versions (Android and </a:t>
            </a:r>
            <a:r>
              <a:rPr lang="fr-CH" sz="2400" dirty="0" smtClean="0">
                <a:latin typeface="Calibri Light" panose="020F0302020204030204" pitchFamily="34" charset="0"/>
              </a:rPr>
              <a:t>A</a:t>
            </a:r>
            <a:r>
              <a:rPr lang="fr-CH" sz="2400" noProof="0" dirty="0" err="1" smtClean="0">
                <a:latin typeface="Calibri Light" panose="020F0302020204030204" pitchFamily="34" charset="0"/>
              </a:rPr>
              <a:t>pple</a:t>
            </a:r>
            <a:r>
              <a:rPr lang="fr-CH" sz="2400" noProof="0" dirty="0" smtClean="0">
                <a:latin typeface="Calibri Light" panose="020F0302020204030204" pitchFamily="34" charset="0"/>
              </a:rPr>
              <a:t> </a:t>
            </a:r>
            <a:r>
              <a:rPr lang="fr-CH" sz="2400" noProof="0" dirty="0" err="1" smtClean="0">
                <a:latin typeface="Calibri Light" panose="020F0302020204030204" pitchFamily="34" charset="0"/>
              </a:rPr>
              <a:t>platforms</a:t>
            </a:r>
            <a:r>
              <a:rPr lang="fr-CH" sz="2400" noProof="0" dirty="0" smtClean="0">
                <a:latin typeface="Calibri Light" panose="020F0302020204030204" pitchFamily="34" charset="0"/>
              </a:rPr>
              <a:t>)</a:t>
            </a:r>
          </a:p>
          <a:p>
            <a:endParaRPr lang="fr-CH" sz="2400" noProof="0" dirty="0" smtClean="0">
              <a:latin typeface="Calibri Light" panose="020F0302020204030204" pitchFamily="34" charset="0"/>
            </a:endParaRPr>
          </a:p>
          <a:p>
            <a:endParaRPr lang="fr-CH" sz="2400" dirty="0" smtClean="0">
              <a:latin typeface="Calibri Light" panose="020F0302020204030204" pitchFamily="34" charset="0"/>
            </a:endParaRPr>
          </a:p>
          <a:p>
            <a:endParaRPr lang="fr-CH" sz="2400" dirty="0">
              <a:latin typeface="Calibri Light" panose="020F0302020204030204" pitchFamily="34" charset="0"/>
            </a:endParaRPr>
          </a:p>
          <a:p>
            <a:endParaRPr lang="fr-CH" sz="2400" noProof="0" dirty="0" smtClean="0">
              <a:latin typeface="Calibri Light" panose="020F0302020204030204" pitchFamily="34" charset="0"/>
            </a:endParaRPr>
          </a:p>
          <a:p>
            <a:r>
              <a:rPr lang="fr-CH" sz="2400" dirty="0" smtClean="0">
                <a:latin typeface="Calibri Light" panose="020F0302020204030204" pitchFamily="34" charset="0"/>
              </a:rPr>
              <a:t>A </a:t>
            </a:r>
            <a:r>
              <a:rPr lang="fr-CH" sz="2400" dirty="0" err="1" smtClean="0">
                <a:latin typeface="Calibri Light" panose="020F0302020204030204" pitchFamily="34" charset="0"/>
              </a:rPr>
              <a:t>weather</a:t>
            </a:r>
            <a:r>
              <a:rPr lang="fr-CH" sz="2400" dirty="0" smtClean="0">
                <a:latin typeface="Calibri Light" panose="020F0302020204030204" pitchFamily="34" charset="0"/>
              </a:rPr>
              <a:t> widget </a:t>
            </a:r>
            <a:r>
              <a:rPr lang="fr-CH" sz="2400" dirty="0" err="1" smtClean="0">
                <a:latin typeface="Calibri Light" panose="020F0302020204030204" pitchFamily="34" charset="0"/>
              </a:rPr>
              <a:t>is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available</a:t>
            </a:r>
            <a:r>
              <a:rPr lang="fr-CH" sz="2400" dirty="0" smtClean="0">
                <a:latin typeface="Calibri Light" panose="020F0302020204030204" pitchFamily="34" charset="0"/>
              </a:rPr>
              <a:t> for </a:t>
            </a:r>
            <a:r>
              <a:rPr lang="fr-CH" sz="2400" dirty="0" err="1" smtClean="0">
                <a:latin typeface="Calibri Light" panose="020F0302020204030204" pitchFamily="34" charset="0"/>
              </a:rPr>
              <a:t>Members</a:t>
            </a:r>
            <a:r>
              <a:rPr lang="fr-CH" sz="2400" dirty="0" smtClean="0">
                <a:latin typeface="Calibri Light" panose="020F0302020204030204" pitchFamily="34" charset="0"/>
              </a:rPr>
              <a:t> to </a:t>
            </a:r>
            <a:r>
              <a:rPr lang="fr-CH" sz="2400" dirty="0" err="1" smtClean="0">
                <a:latin typeface="Calibri Light" panose="020F0302020204030204" pitchFamily="34" charset="0"/>
              </a:rPr>
              <a:t>include</a:t>
            </a:r>
            <a:r>
              <a:rPr lang="fr-CH" sz="2400" dirty="0" smtClean="0">
                <a:latin typeface="Calibri Light" panose="020F0302020204030204" pitchFamily="34" charset="0"/>
              </a:rPr>
              <a:t> on </a:t>
            </a:r>
            <a:r>
              <a:rPr lang="fr-CH" sz="2400" dirty="0" err="1" smtClean="0">
                <a:latin typeface="Calibri Light" panose="020F0302020204030204" pitchFamily="34" charset="0"/>
              </a:rPr>
              <a:t>their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websites</a:t>
            </a:r>
            <a:endParaRPr lang="en-US" sz="2400" noProof="0" dirty="0" smtClean="0">
              <a:latin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</a:endParaRPr>
          </a:p>
          <a:p>
            <a:pPr lvl="1"/>
            <a:endParaRPr lang="en-US" sz="2400" noProof="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717689" y="4710113"/>
            <a:ext cx="2867024" cy="1661815"/>
            <a:chOff x="4562475" y="3657600"/>
            <a:chExt cx="3848100" cy="25095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96" t="58975" r="33513" b="28228"/>
            <a:stretch/>
          </p:blipFill>
          <p:spPr bwMode="auto">
            <a:xfrm>
              <a:off x="4600575" y="3657600"/>
              <a:ext cx="38100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562475" y="5705475"/>
              <a:ext cx="3457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400" i="1" dirty="0" smtClean="0">
                  <a:solidFill>
                    <a:schemeClr val="accent1"/>
                  </a:solidFill>
                </a:rPr>
                <a:t>The WWIS Widget</a:t>
              </a:r>
              <a:endParaRPr lang="en-GB" sz="2400" i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29" name="Picture 5" descr="iPhone Screensho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70" y="1525020"/>
            <a:ext cx="1516247" cy="26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 dirty="0" smtClean="0">
                <a:latin typeface="Calibri Light" panose="020F0302020204030204" pitchFamily="34" charset="0"/>
              </a:rPr>
              <a:t>Future of WWIS</a:t>
            </a:r>
            <a:endParaRPr lang="en-US" sz="28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5000625" cy="4897437"/>
          </a:xfrm>
        </p:spPr>
        <p:txBody>
          <a:bodyPr>
            <a:normAutofit/>
          </a:bodyPr>
          <a:lstStyle/>
          <a:p>
            <a:pPr marL="342900" indent="-342900"/>
            <a:endParaRPr lang="fr-CH" sz="2400" dirty="0" smtClean="0">
              <a:latin typeface="Calibri Light" panose="020F0302020204030204" pitchFamily="34" charset="0"/>
            </a:endParaRPr>
          </a:p>
          <a:p>
            <a:r>
              <a:rPr lang="fr-CH" sz="2400" dirty="0" smtClean="0">
                <a:latin typeface="Calibri Light" panose="020F0302020204030204" pitchFamily="34" charset="0"/>
              </a:rPr>
              <a:t>WMO </a:t>
            </a:r>
            <a:r>
              <a:rPr lang="fr-CH" sz="2400" dirty="0" err="1" smtClean="0">
                <a:latin typeface="Calibri Light" panose="020F0302020204030204" pitchFamily="34" charset="0"/>
              </a:rPr>
              <a:t>taking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steps</a:t>
            </a:r>
            <a:r>
              <a:rPr lang="fr-CH" sz="2400" dirty="0" smtClean="0">
                <a:latin typeface="Calibri Light" panose="020F0302020204030204" pitchFamily="34" charset="0"/>
              </a:rPr>
              <a:t> to </a:t>
            </a:r>
            <a:r>
              <a:rPr lang="fr-CH" sz="2400" dirty="0" err="1" smtClean="0">
                <a:latin typeface="Calibri Light" panose="020F0302020204030204" pitchFamily="34" charset="0"/>
              </a:rPr>
              <a:t>increase</a:t>
            </a:r>
            <a:r>
              <a:rPr lang="fr-CH" sz="2400" dirty="0" smtClean="0">
                <a:latin typeface="Calibri Light" panose="020F0302020204030204" pitchFamily="34" charset="0"/>
              </a:rPr>
              <a:t>  participation of </a:t>
            </a:r>
            <a:r>
              <a:rPr lang="fr-CH" sz="2400" dirty="0" err="1" smtClean="0">
                <a:latin typeface="Calibri Light" panose="020F0302020204030204" pitchFamily="34" charset="0"/>
              </a:rPr>
              <a:t>NMHSs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</a:rPr>
              <a:t>and to include modern features in WWIS</a:t>
            </a:r>
          </a:p>
          <a:p>
            <a:endParaRPr lang="en-US" sz="2400" dirty="0" smtClean="0">
              <a:latin typeface="Calibri Light" panose="020F0302020204030204" pitchFamily="34" charset="0"/>
            </a:endParaRPr>
          </a:p>
          <a:p>
            <a:r>
              <a:rPr lang="fr-CH" sz="2400" dirty="0" smtClean="0">
                <a:latin typeface="Calibri Light" panose="020F0302020204030204" pitchFamily="34" charset="0"/>
              </a:rPr>
              <a:t>Challenge of </a:t>
            </a:r>
            <a:r>
              <a:rPr lang="fr-CH" sz="2400" dirty="0" err="1">
                <a:latin typeface="Calibri Light" panose="020F0302020204030204" pitchFamily="34" charset="0"/>
              </a:rPr>
              <a:t>c</a:t>
            </a:r>
            <a:r>
              <a:rPr lang="fr-CH" sz="2400" dirty="0" err="1" smtClean="0">
                <a:latin typeface="Calibri Light" panose="020F0302020204030204" pitchFamily="34" charset="0"/>
              </a:rPr>
              <a:t>ompetation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with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private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weather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fr-CH" sz="2400" dirty="0" err="1" smtClean="0">
                <a:latin typeface="Calibri Light" panose="020F0302020204030204" pitchFamily="34" charset="0"/>
              </a:rPr>
              <a:t>forecast</a:t>
            </a:r>
            <a:r>
              <a:rPr lang="fr-CH" sz="2400" dirty="0" smtClean="0">
                <a:latin typeface="Calibri Light" panose="020F0302020204030204" pitchFamily="34" charset="0"/>
              </a:rPr>
              <a:t> providers </a:t>
            </a:r>
            <a:r>
              <a:rPr lang="fr-CH" sz="2400" dirty="0" err="1" smtClean="0">
                <a:latin typeface="Calibri Light" panose="020F0302020204030204" pitchFamily="34" charset="0"/>
              </a:rPr>
              <a:t>especially</a:t>
            </a:r>
            <a:r>
              <a:rPr lang="fr-CH" sz="2400" dirty="0" smtClean="0">
                <a:latin typeface="Calibri Light" panose="020F0302020204030204" pitchFamily="34" charset="0"/>
              </a:rPr>
              <a:t> on mobile phone </a:t>
            </a:r>
            <a:r>
              <a:rPr lang="fr-CH" sz="2400" dirty="0" err="1" smtClean="0">
                <a:latin typeface="Calibri Light" panose="020F0302020204030204" pitchFamily="34" charset="0"/>
              </a:rPr>
              <a:t>platforms</a:t>
            </a:r>
            <a:r>
              <a:rPr lang="fr-CH" sz="2400" dirty="0" smtClean="0">
                <a:latin typeface="Calibri Light" panose="020F0302020204030204" pitchFamily="34" charset="0"/>
              </a:rPr>
              <a:t> </a:t>
            </a:r>
            <a:r>
              <a:rPr lang="en-US" sz="2400" dirty="0" smtClean="0">
                <a:latin typeface="Calibri Light" panose="020F0302020204030204" pitchFamily="34" charset="0"/>
                <a:hlinkClick r:id="rId3"/>
              </a:rPr>
              <a:t>(</a:t>
            </a:r>
            <a:r>
              <a:rPr lang="en-US" sz="2400" dirty="0">
                <a:latin typeface="Calibri Light" panose="020F0302020204030204" pitchFamily="34" charset="0"/>
                <a:hlinkClick r:id="rId3"/>
              </a:rPr>
              <a:t>view WWIS here)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AutoShape 2" descr="Image result for challe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hallen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s://greencountrychallenge.homeschooldebate.net/assets/273/challeng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339947"/>
            <a:ext cx="2914650" cy="27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600" b="1" dirty="0" err="1" smtClean="0">
                <a:latin typeface="Calibri Light" panose="020F0302020204030204" pitchFamily="34" charset="0"/>
              </a:rPr>
              <a:t>Request</a:t>
            </a:r>
            <a:r>
              <a:rPr lang="fr-CH" sz="3600" b="1" dirty="0" smtClean="0">
                <a:latin typeface="Calibri Light" panose="020F0302020204030204" pitchFamily="34" charset="0"/>
              </a:rPr>
              <a:t> to </a:t>
            </a:r>
            <a:r>
              <a:rPr lang="fr-CH" sz="3600" b="1" dirty="0" err="1" smtClean="0">
                <a:latin typeface="Calibri Light" panose="020F0302020204030204" pitchFamily="34" charset="0"/>
              </a:rPr>
              <a:t>Members</a:t>
            </a:r>
            <a:r>
              <a:rPr lang="fr-CH" sz="3600" b="1" dirty="0" smtClean="0">
                <a:latin typeface="Calibri Light" panose="020F0302020204030204" pitchFamily="34" charset="0"/>
              </a:rPr>
              <a:t> in </a:t>
            </a:r>
            <a:r>
              <a:rPr lang="fr-CH" sz="3600" b="1" dirty="0" err="1" smtClean="0">
                <a:latin typeface="Calibri Light" panose="020F0302020204030204" pitchFamily="34" charset="0"/>
              </a:rPr>
              <a:t>order</a:t>
            </a:r>
            <a:r>
              <a:rPr lang="fr-CH" sz="3600" b="1" dirty="0" smtClean="0">
                <a:latin typeface="Calibri Light" panose="020F0302020204030204" pitchFamily="34" charset="0"/>
              </a:rPr>
              <a:t> to </a:t>
            </a:r>
            <a:r>
              <a:rPr lang="fr-CH" sz="3600" b="1" dirty="0" err="1" smtClean="0">
                <a:latin typeface="Calibri Light" panose="020F0302020204030204" pitchFamily="34" charset="0"/>
              </a:rPr>
              <a:t>address</a:t>
            </a:r>
            <a:r>
              <a:rPr lang="fr-CH" sz="3600" b="1" dirty="0" smtClean="0">
                <a:latin typeface="Calibri Light" panose="020F0302020204030204" pitchFamily="34" charset="0"/>
              </a:rPr>
              <a:t> challenges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increase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number</a:t>
            </a:r>
            <a:r>
              <a:rPr lang="fr-CH" sz="2800" dirty="0" smtClean="0">
                <a:latin typeface="Calibri Light" panose="020F0302020204030204" pitchFamily="34" charset="0"/>
              </a:rPr>
              <a:t> of </a:t>
            </a:r>
            <a:r>
              <a:rPr lang="fr-CH" sz="2800" dirty="0" err="1" smtClean="0">
                <a:latin typeface="Calibri Light" panose="020F0302020204030204" pitchFamily="34" charset="0"/>
              </a:rPr>
              <a:t>cities</a:t>
            </a:r>
            <a:r>
              <a:rPr lang="fr-CH" sz="2800" dirty="0" smtClean="0">
                <a:latin typeface="Calibri Light" panose="020F0302020204030204" pitchFamily="34" charset="0"/>
              </a:rPr>
              <a:t> for </a:t>
            </a:r>
            <a:r>
              <a:rPr lang="fr-CH" sz="2800" dirty="0" err="1" smtClean="0">
                <a:latin typeface="Calibri Light" panose="020F0302020204030204" pitchFamily="34" charset="0"/>
              </a:rPr>
              <a:t>which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they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provide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forecast</a:t>
            </a:r>
            <a:r>
              <a:rPr lang="fr-CH" sz="2800" dirty="0" smtClean="0">
                <a:latin typeface="Calibri Light" panose="020F0302020204030204" pitchFamily="34" charset="0"/>
              </a:rPr>
              <a:t> and </a:t>
            </a:r>
            <a:r>
              <a:rPr lang="fr-CH" sz="2800" dirty="0" err="1" smtClean="0">
                <a:latin typeface="Calibri Light" panose="020F0302020204030204" pitchFamily="34" charset="0"/>
              </a:rPr>
              <a:t>climate</a:t>
            </a:r>
            <a:r>
              <a:rPr lang="fr-CH" sz="2800" dirty="0" smtClean="0">
                <a:latin typeface="Calibri Light" panose="020F0302020204030204" pitchFamily="34" charset="0"/>
              </a:rPr>
              <a:t> information</a:t>
            </a:r>
          </a:p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provide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forecasts</a:t>
            </a:r>
            <a:r>
              <a:rPr lang="fr-CH" sz="2800" dirty="0" smtClean="0">
                <a:latin typeface="Calibri Light" panose="020F0302020204030204" pitchFamily="34" charset="0"/>
              </a:rPr>
              <a:t> for at least 5 </a:t>
            </a:r>
            <a:r>
              <a:rPr lang="fr-CH" sz="2800" dirty="0" err="1" smtClean="0">
                <a:latin typeface="Calibri Light" panose="020F0302020204030204" pitchFamily="34" charset="0"/>
              </a:rPr>
              <a:t>days</a:t>
            </a:r>
            <a:endParaRPr lang="fr-CH" sz="2800" dirty="0" smtClean="0">
              <a:latin typeface="Calibri Light" panose="020F0302020204030204" pitchFamily="34" charset="0"/>
            </a:endParaRPr>
          </a:p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provide</a:t>
            </a:r>
            <a:r>
              <a:rPr lang="fr-CH" sz="2800" dirty="0" smtClean="0">
                <a:latin typeface="Calibri Light" panose="020F0302020204030204" pitchFamily="34" charset="0"/>
              </a:rPr>
              <a:t> a </a:t>
            </a:r>
            <a:r>
              <a:rPr lang="fr-CH" sz="2800" dirty="0" err="1" smtClean="0">
                <a:latin typeface="Calibri Light" panose="020F0302020204030204" pitchFamily="34" charset="0"/>
              </a:rPr>
              <a:t>link</a:t>
            </a:r>
            <a:r>
              <a:rPr lang="fr-CH" sz="2800" dirty="0" smtClean="0">
                <a:latin typeface="Calibri Light" panose="020F0302020204030204" pitchFamily="34" charset="0"/>
              </a:rPr>
              <a:t> to WWIS </a:t>
            </a:r>
            <a:r>
              <a:rPr lang="fr-CH" sz="2800" dirty="0" err="1" smtClean="0">
                <a:latin typeface="Calibri Light" panose="020F0302020204030204" pitchFamily="34" charset="0"/>
              </a:rPr>
              <a:t>from</a:t>
            </a:r>
            <a:r>
              <a:rPr lang="fr-CH" sz="2800" dirty="0" smtClean="0">
                <a:latin typeface="Calibri Light" panose="020F0302020204030204" pitchFamily="34" charset="0"/>
              </a:rPr>
              <a:t> the </a:t>
            </a:r>
            <a:r>
              <a:rPr lang="fr-CH" sz="2800" dirty="0" err="1" smtClean="0">
                <a:latin typeface="Calibri Light" panose="020F0302020204030204" pitchFamily="34" charset="0"/>
              </a:rPr>
              <a:t>Website</a:t>
            </a:r>
            <a:r>
              <a:rPr lang="fr-CH" sz="2800" dirty="0" smtClean="0">
                <a:latin typeface="Calibri Light" panose="020F0302020204030204" pitchFamily="34" charset="0"/>
              </a:rPr>
              <a:t> of the </a:t>
            </a:r>
            <a:r>
              <a:rPr lang="fr-CH" sz="2800" dirty="0" err="1" smtClean="0">
                <a:latin typeface="Calibri Light" panose="020F0302020204030204" pitchFamily="34" charset="0"/>
              </a:rPr>
              <a:t>NMHSs</a:t>
            </a:r>
            <a:endParaRPr lang="fr-CH" sz="2800" dirty="0" smtClean="0">
              <a:latin typeface="Calibri Light" panose="020F0302020204030204" pitchFamily="34" charset="0"/>
            </a:endParaRPr>
          </a:p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enable</a:t>
            </a:r>
            <a:r>
              <a:rPr lang="fr-CH" sz="2800" dirty="0" smtClean="0">
                <a:latin typeface="Calibri Light" panose="020F0302020204030204" pitchFamily="34" charset="0"/>
              </a:rPr>
              <a:t> local media, </a:t>
            </a:r>
            <a:r>
              <a:rPr lang="fr-CH" sz="2800" dirty="0" err="1" smtClean="0">
                <a:latin typeface="Calibri Light" panose="020F0302020204030204" pitchFamily="34" charset="0"/>
              </a:rPr>
              <a:t>tourist</a:t>
            </a:r>
            <a:r>
              <a:rPr lang="fr-CH" sz="2800" dirty="0" smtClean="0">
                <a:latin typeface="Calibri Light" panose="020F0302020204030204" pitchFamily="34" charset="0"/>
              </a:rPr>
              <a:t> </a:t>
            </a:r>
            <a:r>
              <a:rPr lang="fr-CH" sz="2800" dirty="0" err="1" smtClean="0">
                <a:latin typeface="Calibri Light" panose="020F0302020204030204" pitchFamily="34" charset="0"/>
              </a:rPr>
              <a:t>companies</a:t>
            </a:r>
            <a:r>
              <a:rPr lang="fr-CH" sz="2800" dirty="0" smtClean="0">
                <a:latin typeface="Calibri Light" panose="020F0302020204030204" pitchFamily="34" charset="0"/>
              </a:rPr>
              <a:t>, </a:t>
            </a:r>
            <a:r>
              <a:rPr lang="fr-CH" sz="2800" dirty="0" err="1" smtClean="0">
                <a:latin typeface="Calibri Light" panose="020F0302020204030204" pitchFamily="34" charset="0"/>
              </a:rPr>
              <a:t>hotels</a:t>
            </a:r>
            <a:r>
              <a:rPr lang="fr-CH" sz="2800" dirty="0" smtClean="0">
                <a:latin typeface="Calibri Light" panose="020F0302020204030204" pitchFamily="34" charset="0"/>
              </a:rPr>
              <a:t> and the public to use WWIS</a:t>
            </a:r>
          </a:p>
          <a:p>
            <a:r>
              <a:rPr lang="fr-CH" sz="2800" dirty="0" smtClean="0">
                <a:latin typeface="Calibri Light" panose="020F0302020204030204" pitchFamily="34" charset="0"/>
              </a:rPr>
              <a:t>To </a:t>
            </a:r>
            <a:r>
              <a:rPr lang="fr-CH" sz="2800" dirty="0" err="1" smtClean="0">
                <a:latin typeface="Calibri Light" panose="020F0302020204030204" pitchFamily="34" charset="0"/>
              </a:rPr>
              <a:t>include</a:t>
            </a:r>
            <a:r>
              <a:rPr lang="fr-CH" sz="2800" dirty="0" smtClean="0">
                <a:latin typeface="Calibri Light" panose="020F0302020204030204" pitchFamily="34" charset="0"/>
              </a:rPr>
              <a:t> the WWIS widget on the </a:t>
            </a:r>
            <a:r>
              <a:rPr lang="fr-CH" sz="2800" dirty="0" err="1" smtClean="0">
                <a:latin typeface="Calibri Light" panose="020F0302020204030204" pitchFamily="34" charset="0"/>
              </a:rPr>
              <a:t>website</a:t>
            </a:r>
            <a:r>
              <a:rPr lang="fr-CH" sz="2800" dirty="0" smtClean="0">
                <a:latin typeface="Calibri Light" panose="020F0302020204030204" pitchFamily="34" charset="0"/>
              </a:rPr>
              <a:t> of </a:t>
            </a:r>
            <a:r>
              <a:rPr lang="fr-CH" sz="2800" dirty="0" err="1" smtClean="0">
                <a:latin typeface="Calibri Light" panose="020F0302020204030204" pitchFamily="34" charset="0"/>
              </a:rPr>
              <a:t>NMHSs</a:t>
            </a:r>
            <a:endParaRPr lang="fr-CH" sz="2800" dirty="0" smtClean="0">
              <a:latin typeface="Calibri Light" panose="020F0302020204030204" pitchFamily="34" charset="0"/>
            </a:endParaRPr>
          </a:p>
          <a:p>
            <a:endParaRPr lang="fr-CH" sz="2800" dirty="0" smtClean="0">
              <a:latin typeface="Calibri Light" panose="020F0302020204030204" pitchFamily="34" charset="0"/>
            </a:endParaRPr>
          </a:p>
          <a:p>
            <a:endParaRPr lang="fr-CH" sz="2800" dirty="0"/>
          </a:p>
          <a:p>
            <a:endParaRPr lang="fr-CH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867400" y="6478588"/>
            <a:ext cx="1152525" cy="312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AAE75-4678-41A7-A295-D5DF0331B8F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3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3825</TotalTime>
  <Words>242</Words>
  <Application>Microsoft Office PowerPoint</Application>
  <PresentationFormat>On-screen Show (4:3)</PresentationFormat>
  <Paragraphs>59</Paragraphs>
  <Slides>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4</vt:i4>
      </vt:variant>
    </vt:vector>
  </HeadingPairs>
  <TitlesOfParts>
    <vt:vector size="14" baseType="lpstr">
      <vt:lpstr>WMO_BLUE_Powerpoint_en_fr</vt:lpstr>
      <vt:lpstr>PowerPoint Presentation</vt:lpstr>
      <vt:lpstr>PowerPoint Presentation</vt:lpstr>
      <vt:lpstr>Participation of Members in WWIS</vt:lpstr>
      <vt:lpstr> WWIS in Eleven Languages </vt:lpstr>
      <vt:lpstr>The WMO World Weather Information Service (WWIS)</vt:lpstr>
      <vt:lpstr>The WMO World Weather Information Service (WWIS)</vt:lpstr>
      <vt:lpstr>Future of WWIS</vt:lpstr>
      <vt:lpstr>Request to Members in order to address challenges</vt:lpstr>
      <vt:lpstr>PowerPoint Presentation</vt:lpstr>
      <vt:lpstr>Custom Show 1</vt:lpstr>
      <vt:lpstr>Custom Show 2</vt:lpstr>
      <vt:lpstr>Custom Show 3</vt:lpstr>
      <vt:lpstr>Service Delivery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Muchemi</dc:creator>
  <cp:lastModifiedBy>Samuel Muchemi</cp:lastModifiedBy>
  <cp:revision>407</cp:revision>
  <cp:lastPrinted>2016-07-19T12:38:02Z</cp:lastPrinted>
  <dcterms:created xsi:type="dcterms:W3CDTF">2016-06-29T10:08:11Z</dcterms:created>
  <dcterms:modified xsi:type="dcterms:W3CDTF">2018-03-30T03:26:28Z</dcterms:modified>
</cp:coreProperties>
</file>