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61" r:id="rId4"/>
    <p:sldId id="330" r:id="rId5"/>
    <p:sldId id="262" r:id="rId6"/>
    <p:sldId id="314" r:id="rId7"/>
    <p:sldId id="267" r:id="rId8"/>
    <p:sldId id="260" r:id="rId9"/>
    <p:sldId id="268" r:id="rId10"/>
    <p:sldId id="334" r:id="rId11"/>
    <p:sldId id="342" r:id="rId12"/>
    <p:sldId id="335" r:id="rId13"/>
    <p:sldId id="336" r:id="rId14"/>
    <p:sldId id="338" r:id="rId15"/>
    <p:sldId id="344" r:id="rId16"/>
    <p:sldId id="349" r:id="rId17"/>
    <p:sldId id="282" r:id="rId18"/>
    <p:sldId id="346" r:id="rId19"/>
    <p:sldId id="347" r:id="rId20"/>
    <p:sldId id="348" r:id="rId21"/>
    <p:sldId id="341" r:id="rId22"/>
    <p:sldId id="315" r:id="rId23"/>
    <p:sldId id="258" r:id="rId24"/>
  </p:sldIdLst>
  <p:sldSz cx="9144000" cy="6858000" type="screen4x3"/>
  <p:notesSz cx="6797675" cy="9926638"/>
  <p:custShowLst>
    <p:custShow name="Custom Show 1" id="0">
      <p:sldLst>
        <p:sld r:id="rId2"/>
        <p:sld r:id="rId4"/>
      </p:sldLst>
    </p:custShow>
    <p:custShow name="Custom Show 2" id="1">
      <p:sldLst>
        <p:sld r:id="rId3"/>
        <p:sld r:id="rId6"/>
      </p:sldLst>
    </p:custShow>
    <p:custShow name="Custom Show 3" id="2">
      <p:sldLst/>
    </p:custShow>
    <p:custShow name="Service Delivery" id="3">
      <p:sldLst>
        <p:sld r:id="rId2"/>
        <p:sld r:id="rId4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840" y="75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MOuser\Documents\PWS\Surveys\SSD%20Survey\Collated%20information\Q8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How do you integrate user needs into service development and delivery?</c:v>
          </c:tx>
          <c:invertIfNegative val="0"/>
          <c:cat>
            <c:strRef>
              <c:f>Sheet1!$A$1:$A$4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2.6</c:v>
                </c:pt>
                <c:pt idx="1">
                  <c:v>44</c:v>
                </c:pt>
                <c:pt idx="2">
                  <c:v>24</c:v>
                </c:pt>
                <c:pt idx="3">
                  <c:v>29.3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39136"/>
        <c:axId val="68540672"/>
      </c:barChart>
      <c:catAx>
        <c:axId val="6853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68540672"/>
        <c:crosses val="autoZero"/>
        <c:auto val="1"/>
        <c:lblAlgn val="ctr"/>
        <c:lblOffset val="100"/>
        <c:noMultiLvlLbl val="0"/>
      </c:catAx>
      <c:valAx>
        <c:axId val="6854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539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1736-1633-46D4-A29D-5FA7610A26B3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E082-52E7-42A8-A94B-D37EEC15C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6B5E-3ADE-45EE-B7D1-A4C36B296DCE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9B53-D833-43BC-8169-AC1C1C50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9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5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PWSD Programme Structure</a:t>
            </a:r>
          </a:p>
          <a:p>
            <a:endParaRPr lang="en-US" dirty="0" smtClean="0"/>
          </a:p>
          <a:p>
            <a:r>
              <a:rPr lang="en-US" dirty="0" smtClean="0"/>
              <a:t>Coordinated </a:t>
            </a:r>
            <a:r>
              <a:rPr lang="en-US" dirty="0"/>
              <a:t>through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Implementation Coordination Team on PWSD (ICT/PWSD)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Expert Team on Services and Products Innovation and Improvement (ET/SPII)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Task Team on Impact of Multi-hazard Prediction and Communication </a:t>
            </a:r>
            <a:r>
              <a:rPr lang="en-US" dirty="0" smtClean="0"/>
              <a:t>(ET/IMPACT</a:t>
            </a:r>
            <a:r>
              <a:rPr lang="en-US" dirty="0"/>
              <a:t>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PWSD National Focal Points provide linkage between NMHSs and the WMO Secretariat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pages/prog/amp/pwsp/documents/REPORT_SSD_SURVEY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wmo.int/pmb_ged/wmo_1129_e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3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150" y="1697570"/>
            <a:ext cx="8723850" cy="248390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dirty="0" smtClean="0">
                <a:solidFill>
                  <a:schemeClr val="bg1"/>
                </a:solidFill>
              </a:rPr>
              <a:t>THE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PWSD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PROGRAMME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four stages of a continuous, cyclic process for developing and delivering </a:t>
            </a:r>
            <a:r>
              <a:rPr lang="en-US" sz="3200" dirty="0" smtClean="0"/>
              <a:t>services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8099" r="4919" b="30761"/>
          <a:stretch/>
        </p:blipFill>
        <p:spPr bwMode="auto">
          <a:xfrm>
            <a:off x="457200" y="2009775"/>
            <a:ext cx="8652659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Example: User Engagement - </a:t>
            </a:r>
            <a:r>
              <a:rPr lang="en-US" sz="2800" dirty="0" smtClean="0"/>
              <a:t>Typical </a:t>
            </a:r>
            <a:r>
              <a:rPr lang="en-US" sz="2800" dirty="0"/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57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is your mission?</a:t>
            </a:r>
          </a:p>
          <a:p>
            <a:r>
              <a:rPr lang="en-US" sz="2400" dirty="0"/>
              <a:t>How do you accomplish your mission?</a:t>
            </a:r>
          </a:p>
          <a:p>
            <a:r>
              <a:rPr lang="en-US" sz="2400" dirty="0"/>
              <a:t>What are your goals and how can we contribute?</a:t>
            </a:r>
          </a:p>
          <a:p>
            <a:r>
              <a:rPr lang="en-US" sz="2400" dirty="0"/>
              <a:t>How do you use our services?</a:t>
            </a:r>
          </a:p>
          <a:p>
            <a:r>
              <a:rPr lang="en-US" sz="2400" dirty="0"/>
              <a:t>How can we improve them?</a:t>
            </a:r>
          </a:p>
          <a:p>
            <a:r>
              <a:rPr lang="en-US" sz="2400" dirty="0"/>
              <a:t>What types of decisions do you have to make?</a:t>
            </a:r>
          </a:p>
          <a:p>
            <a:r>
              <a:rPr lang="en-US" sz="2400" dirty="0"/>
              <a:t>What would help you make better decisions?</a:t>
            </a:r>
          </a:p>
          <a:p>
            <a:r>
              <a:rPr lang="en-US" sz="2400" dirty="0"/>
              <a:t>How do you measure success?</a:t>
            </a:r>
          </a:p>
        </p:txBody>
      </p:sp>
      <p:pic>
        <p:nvPicPr>
          <p:cNvPr id="3074" name="Picture 2" descr="Image result for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49" y="1717480"/>
            <a:ext cx="3767079" cy="25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Moving </a:t>
            </a:r>
            <a:r>
              <a:rPr lang="en-US" sz="3200" b="1" dirty="0"/>
              <a:t>towards a more service-oriented </a:t>
            </a:r>
            <a:r>
              <a:rPr lang="en-US" sz="3200" b="1" dirty="0" smtClean="0"/>
              <a:t>culture: </a:t>
            </a:r>
            <a:r>
              <a:rPr lang="en-US" sz="3200" dirty="0" smtClean="0"/>
              <a:t>the </a:t>
            </a:r>
            <a:r>
              <a:rPr lang="en-US" sz="3200" dirty="0"/>
              <a:t>six elements necessary </a:t>
            </a:r>
            <a:r>
              <a:rPr lang="en-US" sz="3200" dirty="0" smtClean="0"/>
              <a:t>for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21887" r="15804" b="42336"/>
          <a:stretch/>
        </p:blipFill>
        <p:spPr bwMode="auto">
          <a:xfrm>
            <a:off x="390525" y="2057400"/>
            <a:ext cx="854373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6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Implementation Plan for the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0776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Provides </a:t>
            </a:r>
            <a:r>
              <a:rPr lang="en-US" sz="2400" dirty="0"/>
              <a:t>a flexible methodology to </a:t>
            </a:r>
            <a:r>
              <a:rPr lang="en-US" sz="2400" dirty="0" smtClean="0"/>
              <a:t>evaluate Members’ current </a:t>
            </a:r>
            <a:r>
              <a:rPr lang="en-US" sz="2400" dirty="0"/>
              <a:t>service delivery practices and </a:t>
            </a:r>
            <a:r>
              <a:rPr lang="en-US" sz="2400" dirty="0" smtClean="0"/>
              <a:t>guidance and </a:t>
            </a:r>
            <a:r>
              <a:rPr lang="en-US" sz="2400" dirty="0"/>
              <a:t>tools for improving their service </a:t>
            </a:r>
            <a:r>
              <a:rPr lang="en-US" sz="2400" dirty="0" smtClean="0"/>
              <a:t>delivery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8" t="10448" r="24896" b="4851"/>
          <a:stretch/>
        </p:blipFill>
        <p:spPr bwMode="auto">
          <a:xfrm>
            <a:off x="4776716" y="1732157"/>
            <a:ext cx="3261815" cy="46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2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Implementation Plan for the </a:t>
            </a:r>
            <a:r>
              <a:rPr lang="en-US" sz="3200" b="1" dirty="0" smtClean="0"/>
              <a:t>Strategy: </a:t>
            </a:r>
            <a:r>
              <a:rPr lang="fr-CH" sz="3200" dirty="0" smtClean="0"/>
              <a:t>the Service Delivery Progress Model (SDPM)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Helps </a:t>
            </a:r>
            <a:r>
              <a:rPr lang="en-US" sz="2600" dirty="0"/>
              <a:t>Members </a:t>
            </a:r>
            <a:r>
              <a:rPr lang="en-US" sz="2600" dirty="0" smtClean="0"/>
              <a:t>assess their SD levels and guides them on </a:t>
            </a:r>
            <a:r>
              <a:rPr lang="en-US" sz="2600" dirty="0"/>
              <a:t>the actions </a:t>
            </a:r>
            <a:r>
              <a:rPr lang="en-US" sz="2600" dirty="0" smtClean="0"/>
              <a:t>required </a:t>
            </a:r>
            <a:r>
              <a:rPr lang="en-US" sz="2600" dirty="0"/>
              <a:t>to progress to higher </a:t>
            </a:r>
            <a:r>
              <a:rPr lang="en-US" sz="2600" dirty="0" smtClean="0"/>
              <a:t>levels</a:t>
            </a:r>
            <a:endParaRPr lang="en-US" sz="2000" dirty="0"/>
          </a:p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endParaRPr lang="fr-CH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0256" y="3023202"/>
            <a:ext cx="8570516" cy="2584346"/>
            <a:chOff x="300256" y="2274257"/>
            <a:chExt cx="8570516" cy="258434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7" t="39366" r="14861" b="3917"/>
            <a:stretch/>
          </p:blipFill>
          <p:spPr bwMode="auto">
            <a:xfrm>
              <a:off x="300256" y="2315201"/>
              <a:ext cx="4230801" cy="254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7" t="26158" r="16092" b="17068"/>
            <a:stretch/>
          </p:blipFill>
          <p:spPr bwMode="auto">
            <a:xfrm>
              <a:off x="4531057" y="2274257"/>
              <a:ext cx="4339715" cy="258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81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200" b="1" dirty="0" err="1" smtClean="0"/>
              <a:t>Implementation</a:t>
            </a:r>
            <a:r>
              <a:rPr lang="fr-CH" sz="3200" b="1" dirty="0" smtClean="0"/>
              <a:t> Plan of the SSD: </a:t>
            </a:r>
            <a:r>
              <a:rPr lang="fr-CH" sz="3200" dirty="0"/>
              <a:t>Service Delivery Survey </a:t>
            </a:r>
            <a:endParaRPr 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9" t="19826" r="41862" b="12627"/>
          <a:stretch/>
        </p:blipFill>
        <p:spPr bwMode="auto">
          <a:xfrm>
            <a:off x="4995078" y="1552023"/>
            <a:ext cx="3855493" cy="49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0251" y="1417638"/>
            <a:ext cx="44082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 smtClean="0"/>
              <a:t>Survey </a:t>
            </a:r>
            <a:r>
              <a:rPr lang="fr-CH" sz="2800" dirty="0" err="1" smtClean="0"/>
              <a:t>based</a:t>
            </a:r>
            <a:r>
              <a:rPr lang="fr-CH" sz="2800" dirty="0" smtClean="0"/>
              <a:t> on the SDPM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 smtClean="0"/>
              <a:t>Survey </a:t>
            </a:r>
            <a:r>
              <a:rPr lang="fr-CH" sz="2800" dirty="0" err="1" smtClean="0"/>
              <a:t>done</a:t>
            </a:r>
            <a:r>
              <a:rPr lang="fr-CH" sz="2800" dirty="0" smtClean="0"/>
              <a:t> in </a:t>
            </a:r>
            <a:r>
              <a:rPr lang="fr-CH" sz="2800" dirty="0"/>
              <a:t>2015. </a:t>
            </a:r>
            <a:r>
              <a:rPr lang="fr-CH" sz="2800" dirty="0" err="1"/>
              <a:t>Results</a:t>
            </a:r>
            <a:r>
              <a:rPr lang="fr-CH" sz="2800" dirty="0"/>
              <a:t> are </a:t>
            </a:r>
            <a:r>
              <a:rPr lang="en-GB" sz="2800" dirty="0" smtClean="0">
                <a:hlinkClick r:id="rId3"/>
              </a:rPr>
              <a:t> available online 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74657"/>
              </p:ext>
            </p:extLst>
          </p:nvPr>
        </p:nvGraphicFramePr>
        <p:xfrm>
          <a:off x="868149" y="4002539"/>
          <a:ext cx="384032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289"/>
                <a:gridCol w="309704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Responses from RA IV received from: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  </a:t>
                      </a:r>
                      <a:r>
                        <a:rPr lang="en-US" sz="1600" u="none" strike="noStrike" dirty="0">
                          <a:effectLst/>
                        </a:rPr>
                        <a:t>Bahamas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 </a:t>
                      </a:r>
                      <a:r>
                        <a:rPr lang="en-US" sz="1600" u="none" strike="noStrike" dirty="0">
                          <a:effectLst/>
                        </a:rPr>
                        <a:t>British Caribbean Territories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 </a:t>
                      </a:r>
                      <a:r>
                        <a:rPr lang="en-US" sz="1600" u="none" strike="noStrike" dirty="0">
                          <a:effectLst/>
                        </a:rPr>
                        <a:t>Canada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 </a:t>
                      </a:r>
                      <a:r>
                        <a:rPr lang="en-US" sz="1600" u="none" strike="noStrike" dirty="0">
                          <a:effectLst/>
                        </a:rPr>
                        <a:t>Costa Rica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 </a:t>
                      </a:r>
                      <a:r>
                        <a:rPr lang="en-US" sz="1600" u="none" strike="noStrike" dirty="0">
                          <a:effectLst/>
                        </a:rPr>
                        <a:t>Dominica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 </a:t>
                      </a:r>
                      <a:r>
                        <a:rPr lang="en-US" sz="1600" u="none" strike="noStrike" dirty="0">
                          <a:effectLst/>
                        </a:rPr>
                        <a:t>Guatemala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 </a:t>
                      </a:r>
                      <a:r>
                        <a:rPr lang="en-US" sz="1600" u="none" strike="noStrike" dirty="0">
                          <a:effectLst/>
                        </a:rPr>
                        <a:t>Trinidad and Tobago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248207"/>
              </p:ext>
            </p:extLst>
          </p:nvPr>
        </p:nvGraphicFramePr>
        <p:xfrm>
          <a:off x="4967784" y="1600200"/>
          <a:ext cx="3719015" cy="288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27552" y="108769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i="1" dirty="0"/>
              <a:t>Q8 How do you integrate user needs into service development and delivery?</a:t>
            </a:r>
            <a:endParaRPr lang="en-US" dirty="0"/>
          </a:p>
          <a:p>
            <a:r>
              <a:rPr lang="en-US" dirty="0"/>
              <a:t> 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/>
              <a:t>Development of services is not based on user requirements.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/>
              <a:t>User requirements are </a:t>
            </a:r>
            <a:r>
              <a:rPr lang="en-US" dirty="0">
                <a:solidFill>
                  <a:srgbClr val="FF0000"/>
                </a:solidFill>
              </a:rPr>
              <a:t>sometimes taken into account </a:t>
            </a:r>
            <a:r>
              <a:rPr lang="en-US" dirty="0"/>
              <a:t>for development of services, but on an </a:t>
            </a:r>
            <a:r>
              <a:rPr lang="en-US" dirty="0">
                <a:solidFill>
                  <a:srgbClr val="FF0000"/>
                </a:solidFill>
              </a:rPr>
              <a:t>ad hoc basis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/>
              <a:t>We have a documented process for integrating user requirements, but they are applied inconsistently.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/>
              <a:t>User requirements are the main input for product and service development. Meetings are regularly held to ensure that requirements are current and that product and service development responds to them. </a:t>
            </a:r>
          </a:p>
        </p:txBody>
      </p:sp>
    </p:spTree>
    <p:extLst>
      <p:ext uri="{BB962C8B-B14F-4D97-AF65-F5344CB8AC3E}">
        <p14:creationId xmlns:p14="http://schemas.microsoft.com/office/powerpoint/2010/main" val="29545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62575" y="1238251"/>
            <a:ext cx="3533776" cy="5514974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Survey </a:t>
            </a:r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123951"/>
            <a:ext cx="5229225" cy="5172074"/>
          </a:xfrm>
        </p:spPr>
        <p:txBody>
          <a:bodyPr>
            <a:noAutofit/>
          </a:bodyPr>
          <a:lstStyle/>
          <a:p>
            <a:r>
              <a:rPr lang="en-GB" sz="2400" dirty="0"/>
              <a:t>SSD </a:t>
            </a:r>
            <a:r>
              <a:rPr lang="en-GB" sz="2400" dirty="0" smtClean="0"/>
              <a:t>Survey </a:t>
            </a:r>
            <a:r>
              <a:rPr lang="en-GB" sz="2400" dirty="0"/>
              <a:t>part of Implementation Plan</a:t>
            </a:r>
          </a:p>
          <a:p>
            <a:r>
              <a:rPr lang="en-GB" sz="2400" dirty="0" smtClean="0"/>
              <a:t>85 </a:t>
            </a:r>
            <a:r>
              <a:rPr lang="en-GB" sz="2400" dirty="0"/>
              <a:t>NMHSs responded </a:t>
            </a:r>
          </a:p>
          <a:p>
            <a:r>
              <a:rPr lang="en-GB" sz="2400" dirty="0" smtClean="0"/>
              <a:t>Showed that a majority </a:t>
            </a:r>
            <a:r>
              <a:rPr lang="en-GB" sz="2400" dirty="0"/>
              <a:t>of NMHSs need assistance on strengthening and sustaining improved levels of service delivery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Example: In </a:t>
            </a:r>
            <a:r>
              <a:rPr lang="en-US" sz="2400" dirty="0"/>
              <a:t>different aspects of service delivery 5 - 10% of NMHSs have “undeveloped” service delivery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For 15 - </a:t>
            </a:r>
            <a:r>
              <a:rPr lang="en-US" sz="2400" dirty="0" smtClean="0"/>
              <a:t>43 </a:t>
            </a:r>
            <a:r>
              <a:rPr lang="en-US" sz="2400" dirty="0"/>
              <a:t>% of NMHSs, service delivery has just been “initiated but not developed”. </a:t>
            </a: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573" t="47202" r="35896" b="20000"/>
          <a:stretch/>
        </p:blipFill>
        <p:spPr bwMode="auto">
          <a:xfrm>
            <a:off x="5467351" y="1417638"/>
            <a:ext cx="3324224" cy="2466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6875" y="4071461"/>
            <a:ext cx="3676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a - </a:t>
            </a:r>
            <a:r>
              <a:rPr lang="fr-CH" sz="1600" dirty="0" err="1" smtClean="0"/>
              <a:t>undeveloped</a:t>
            </a:r>
            <a:endParaRPr lang="fr-CH" sz="1600" dirty="0" smtClean="0"/>
          </a:p>
          <a:p>
            <a:r>
              <a:rPr lang="fr-CH" sz="1600" dirty="0" smtClean="0"/>
              <a:t>b - </a:t>
            </a:r>
            <a:r>
              <a:rPr lang="fr-CH" sz="1600" dirty="0" err="1" smtClean="0"/>
              <a:t>just</a:t>
            </a:r>
            <a:r>
              <a:rPr lang="fr-CH" sz="1600" dirty="0" smtClean="0"/>
              <a:t> </a:t>
            </a:r>
            <a:r>
              <a:rPr lang="fr-CH" sz="1600" dirty="0" err="1" smtClean="0"/>
              <a:t>initiated</a:t>
            </a:r>
            <a:endParaRPr lang="fr-CH" sz="1600" dirty="0" smtClean="0"/>
          </a:p>
          <a:p>
            <a:r>
              <a:rPr lang="fr-CH" sz="1600" dirty="0"/>
              <a:t>c -</a:t>
            </a:r>
            <a:r>
              <a:rPr lang="fr-CH" sz="1600" dirty="0" smtClean="0"/>
              <a:t> </a:t>
            </a:r>
            <a:r>
              <a:rPr lang="fr-CH" sz="1600" dirty="0" err="1"/>
              <a:t>d</a:t>
            </a:r>
            <a:r>
              <a:rPr lang="fr-CH" sz="1600" dirty="0" err="1" smtClean="0"/>
              <a:t>evelopment</a:t>
            </a:r>
            <a:r>
              <a:rPr lang="fr-CH" sz="1600" dirty="0" smtClean="0"/>
              <a:t> in </a:t>
            </a:r>
            <a:r>
              <a:rPr lang="fr-CH" sz="1600" dirty="0" err="1" smtClean="0"/>
              <a:t>progress</a:t>
            </a:r>
            <a:endParaRPr lang="fr-CH" sz="1600" dirty="0" smtClean="0"/>
          </a:p>
          <a:p>
            <a:r>
              <a:rPr lang="fr-CH" sz="1600" dirty="0" smtClean="0"/>
              <a:t>d - </a:t>
            </a:r>
            <a:r>
              <a:rPr lang="fr-CH" sz="1600" dirty="0" err="1" smtClean="0"/>
              <a:t>developed</a:t>
            </a:r>
            <a:endParaRPr lang="fr-CH" sz="1600" dirty="0" smtClean="0"/>
          </a:p>
          <a:p>
            <a:r>
              <a:rPr lang="fr-CH" sz="1600" dirty="0" smtClean="0"/>
              <a:t>e - </a:t>
            </a:r>
            <a:r>
              <a:rPr lang="fr-CH" sz="1600" dirty="0" err="1" smtClean="0"/>
              <a:t>advanced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73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83" y="1237232"/>
            <a:ext cx="3511317" cy="289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7" t="7764" r="34064" b="25293"/>
          <a:stretch/>
        </p:blipFill>
        <p:spPr bwMode="auto">
          <a:xfrm>
            <a:off x="245659" y="0"/>
            <a:ext cx="6054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9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Service-level </a:t>
            </a:r>
            <a:r>
              <a:rPr lang="en-US" dirty="0"/>
              <a:t>agreement (SLA)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7" t="11902" r="22443" b="3770"/>
          <a:stretch/>
        </p:blipFill>
        <p:spPr bwMode="auto">
          <a:xfrm>
            <a:off x="4653888" y="1568453"/>
            <a:ext cx="4271748" cy="49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778" y="2392108"/>
            <a:ext cx="43741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Agreed upon by </a:t>
            </a:r>
            <a:r>
              <a:rPr lang="en-US" sz="2800" dirty="0"/>
              <a:t>the provider of a product or </a:t>
            </a:r>
            <a:r>
              <a:rPr lang="en-US" sz="2800" dirty="0" smtClean="0"/>
              <a:t>service and </a:t>
            </a:r>
            <a:r>
              <a:rPr lang="en-US" sz="2800" dirty="0"/>
              <a:t>the customer, defining exactly what </a:t>
            </a:r>
            <a:r>
              <a:rPr lang="en-US" sz="2800" dirty="0" smtClean="0"/>
              <a:t>is required </a:t>
            </a:r>
            <a:r>
              <a:rPr lang="en-US" sz="2800" dirty="0"/>
              <a:t>from both parties.</a:t>
            </a:r>
          </a:p>
        </p:txBody>
      </p:sp>
    </p:spTree>
    <p:extLst>
      <p:ext uri="{BB962C8B-B14F-4D97-AF65-F5344CB8AC3E}">
        <p14:creationId xmlns:p14="http://schemas.microsoft.com/office/powerpoint/2010/main" val="14432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228725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Introduction to the PWSD Programme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WMO </a:t>
            </a:r>
            <a:r>
              <a:rPr lang="en-US" sz="2400" dirty="0"/>
              <a:t>Strategy for Service delivery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Social Economic Benefits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Impact-Based forecasting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Common Alerting Protocol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International Exchange of Forecasts and </a:t>
            </a:r>
            <a:r>
              <a:rPr lang="en-US" sz="2400" dirty="0" smtClean="0"/>
              <a:t>Warnings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Projects and Training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Publications by PWSD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8725" y="6356350"/>
            <a:ext cx="3648075" cy="365125"/>
          </a:xfrm>
        </p:spPr>
        <p:txBody>
          <a:bodyPr/>
          <a:lstStyle/>
          <a:p>
            <a:r>
              <a:rPr lang="en-US" dirty="0" smtClean="0"/>
              <a:t>The Public Weather Services </a:t>
            </a:r>
            <a:r>
              <a:rPr lang="en-US" dirty="0"/>
              <a:t>P</a:t>
            </a:r>
            <a:r>
              <a:rPr lang="en-US" dirty="0" smtClean="0"/>
              <a:t>rogramme  (PWSDP)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err="1" smtClean="0"/>
              <a:t>Development</a:t>
            </a:r>
            <a:r>
              <a:rPr lang="fr-CH" sz="3200" dirty="0" smtClean="0"/>
              <a:t> of action plan for SD </a:t>
            </a:r>
            <a:r>
              <a:rPr lang="fr-CH" sz="3200" dirty="0" err="1" smtClean="0"/>
              <a:t>improvement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Medium term: </a:t>
            </a:r>
            <a:r>
              <a:rPr lang="en-US" dirty="0" smtClean="0"/>
              <a:t>helps Members </a:t>
            </a:r>
            <a:r>
              <a:rPr lang="en-US" dirty="0"/>
              <a:t>gain at least one level in their service delivery development and to document the </a:t>
            </a:r>
            <a:r>
              <a:rPr lang="en-US" dirty="0" smtClean="0"/>
              <a:t>process</a:t>
            </a:r>
          </a:p>
          <a:p>
            <a:r>
              <a:rPr lang="en-US" b="1" dirty="0"/>
              <a:t>L</a:t>
            </a:r>
            <a:r>
              <a:rPr lang="en-US" b="1" dirty="0" smtClean="0"/>
              <a:t>ong term: </a:t>
            </a:r>
            <a:r>
              <a:rPr lang="en-US" dirty="0" smtClean="0"/>
              <a:t>develops </a:t>
            </a:r>
            <a:r>
              <a:rPr lang="en-US" dirty="0"/>
              <a:t>or </a:t>
            </a:r>
            <a:r>
              <a:rPr lang="en-US" dirty="0" smtClean="0"/>
              <a:t>strengthens </a:t>
            </a:r>
            <a:r>
              <a:rPr lang="en-US" dirty="0"/>
              <a:t>a service culture and </a:t>
            </a:r>
            <a:r>
              <a:rPr lang="en-US" dirty="0" smtClean="0"/>
              <a:t>mainstreaming </a:t>
            </a:r>
            <a:r>
              <a:rPr lang="en-US" dirty="0"/>
              <a:t>of service delivery in the programmes and activities of Members’ service </a:t>
            </a:r>
            <a:r>
              <a:rPr lang="en-US" dirty="0" smtClean="0"/>
              <a:t>providers</a:t>
            </a:r>
          </a:p>
          <a:p>
            <a:r>
              <a:rPr lang="en-US" dirty="0" smtClean="0"/>
              <a:t>improvement </a:t>
            </a:r>
            <a:r>
              <a:rPr lang="en-US" dirty="0"/>
              <a:t>in the user’s perception of </a:t>
            </a:r>
            <a:r>
              <a:rPr lang="en-US" dirty="0" smtClean="0"/>
              <a:t>NMHSs’ services</a:t>
            </a:r>
            <a:endParaRPr lang="en-US" dirty="0"/>
          </a:p>
          <a:p>
            <a:endParaRPr lang="fr-C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SSD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Supplement</a:t>
            </a:r>
            <a:r>
              <a:rPr lang="fr-CH" dirty="0" smtClean="0"/>
              <a:t> to WMO QMF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3341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May </a:t>
            </a:r>
            <a:r>
              <a:rPr lang="en-US" sz="2400" dirty="0"/>
              <a:t>be viewed as a supplement to the WMO QMF. Even if NMHSs are not required to apply QMSs, this approach stands out as a useful tool to improve the overall effectiveness of products and </a:t>
            </a:r>
            <a:r>
              <a:rPr lang="en-US" sz="2400" dirty="0" smtClean="0"/>
              <a:t>services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85" y="3101453"/>
            <a:ext cx="3883915" cy="30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6"/>
            <a:ext cx="8229600" cy="1143000"/>
          </a:xfrm>
        </p:spPr>
        <p:txBody>
          <a:bodyPr/>
          <a:lstStyle/>
          <a:p>
            <a:r>
              <a:rPr lang="en-US" dirty="0"/>
              <a:t>Focus on Service delivery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63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Congress (Cg-17) called for focus on the following areas:</a:t>
            </a:r>
          </a:p>
          <a:p>
            <a:r>
              <a:rPr lang="en-US" sz="2400" dirty="0" smtClean="0"/>
              <a:t>Impact-Based </a:t>
            </a:r>
            <a:r>
              <a:rPr lang="en-US" sz="2400" dirty="0"/>
              <a:t>Forecasting and Risk-Based Warning</a:t>
            </a:r>
          </a:p>
          <a:p>
            <a:r>
              <a:rPr lang="en-US" sz="2400" b="1" dirty="0" smtClean="0"/>
              <a:t>Megacities</a:t>
            </a:r>
            <a:r>
              <a:rPr lang="en-US" sz="2400" b="1" dirty="0"/>
              <a:t>: </a:t>
            </a:r>
            <a:r>
              <a:rPr lang="en-US" sz="2400" dirty="0"/>
              <a:t>need for climate, weather and environmental services in order for megacities to be resilient in withstanding environmental hazards</a:t>
            </a:r>
          </a:p>
          <a:p>
            <a:r>
              <a:rPr lang="en-US" sz="2400" b="1" dirty="0" smtClean="0"/>
              <a:t>Health</a:t>
            </a:r>
            <a:r>
              <a:rPr lang="en-US" sz="2400" b="1" dirty="0"/>
              <a:t>: </a:t>
            </a:r>
            <a:r>
              <a:rPr lang="en-US" sz="2400" dirty="0"/>
              <a:t>weather and climate are inextricably linked to determinants of health: air, water, food, shelter and disease</a:t>
            </a:r>
          </a:p>
          <a:p>
            <a:r>
              <a:rPr lang="en-US" sz="2400" b="1" dirty="0" smtClean="0"/>
              <a:t>Energy</a:t>
            </a:r>
            <a:r>
              <a:rPr lang="en-US" sz="2400" b="1" dirty="0"/>
              <a:t>: </a:t>
            </a:r>
            <a:r>
              <a:rPr lang="en-US" sz="2400" dirty="0"/>
              <a:t>for the efficient operation of utility companies, as well as for the generation of renewable energies such as hydro-power, wind and solar power</a:t>
            </a:r>
          </a:p>
          <a:p>
            <a:r>
              <a:rPr lang="en-US" sz="2400" b="1" dirty="0" smtClean="0"/>
              <a:t>Land </a:t>
            </a:r>
            <a:r>
              <a:rPr lang="en-US" sz="2400" b="1" dirty="0"/>
              <a:t>Transportation</a:t>
            </a:r>
            <a:r>
              <a:rPr lang="en-US" sz="2400" dirty="0"/>
              <a:t>: fit-for-purpose services for road and rail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09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8725" y="6356350"/>
            <a:ext cx="3648075" cy="365125"/>
          </a:xfrm>
        </p:spPr>
        <p:txBody>
          <a:bodyPr/>
          <a:lstStyle/>
          <a:p>
            <a:r>
              <a:rPr lang="en-US" dirty="0" smtClean="0"/>
              <a:t>The Public Weather Services </a:t>
            </a:r>
            <a:r>
              <a:rPr lang="en-US" dirty="0"/>
              <a:t>P</a:t>
            </a:r>
            <a:r>
              <a:rPr lang="en-US" dirty="0" smtClean="0"/>
              <a:t>rogramme  (PWSDP)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287" y="3288016"/>
            <a:ext cx="447675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Introduction to the Public Weather </a:t>
            </a:r>
            <a:r>
              <a:rPr lang="en-US" sz="4000" dirty="0" err="1" smtClean="0"/>
              <a:t>Sercvices</a:t>
            </a:r>
            <a:r>
              <a:rPr lang="en-US" sz="4000" dirty="0" smtClean="0"/>
              <a:t> Delivery (PWSD) Programme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050" name="Picture 2" descr="Public Weather Services Progra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2" y="2129089"/>
            <a:ext cx="3927474" cy="23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Purpose</a:t>
            </a:r>
            <a:r>
              <a:rPr lang="fr-CH" dirty="0" smtClean="0"/>
              <a:t> of PWSD Programme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</a:t>
            </a:r>
            <a:r>
              <a:rPr lang="en-US" sz="2400" b="1" dirty="0" smtClean="0"/>
              <a:t>PWSD </a:t>
            </a:r>
            <a:r>
              <a:rPr lang="en-US" sz="2400" b="1" dirty="0"/>
              <a:t>Programme </a:t>
            </a:r>
            <a:r>
              <a:rPr lang="en-US" sz="2400" dirty="0"/>
              <a:t>assists National Meteorological and Hydrological Services (NMHSs) </a:t>
            </a:r>
            <a:r>
              <a:rPr lang="en-US" sz="2400" dirty="0" smtClean="0"/>
              <a:t>develop capacities to deliver </a:t>
            </a:r>
            <a:r>
              <a:rPr lang="en-US" sz="2400" dirty="0"/>
              <a:t>improved </a:t>
            </a:r>
            <a:r>
              <a:rPr lang="en-US" sz="2400" dirty="0" smtClean="0"/>
              <a:t>weather forecast and warning services to </a:t>
            </a:r>
            <a:r>
              <a:rPr lang="en-US" sz="2400" dirty="0"/>
              <a:t>the public and specialized users for sound decision-making on public safety, quality of life and social and economic activities</a:t>
            </a:r>
          </a:p>
          <a:p>
            <a:endParaRPr lang="en-US" sz="2400" dirty="0"/>
          </a:p>
          <a:p>
            <a:r>
              <a:rPr lang="en-US" sz="2400" dirty="0" smtClean="0"/>
              <a:t>Since 1998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1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PWSD Programme in WMO Structure</a:t>
            </a:r>
            <a:r>
              <a:rPr lang="en-US" sz="3600" dirty="0"/>
              <a:t>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748" y="1218405"/>
            <a:ext cx="8475874" cy="5029205"/>
            <a:chOff x="539748" y="1218405"/>
            <a:chExt cx="8475874" cy="5029205"/>
          </a:xfrm>
        </p:grpSpPr>
        <p:sp>
          <p:nvSpPr>
            <p:cNvPr id="29" name="Flowchart: Process 28"/>
            <p:cNvSpPr/>
            <p:nvPr/>
          </p:nvSpPr>
          <p:spPr>
            <a:xfrm>
              <a:off x="4077627" y="5271825"/>
              <a:ext cx="132477" cy="81601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1398734" y="5271827"/>
              <a:ext cx="132477" cy="81601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6631724" y="3548974"/>
              <a:ext cx="132477" cy="81601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4853199" y="3545004"/>
              <a:ext cx="132477" cy="81601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3024029" y="3545005"/>
              <a:ext cx="132477" cy="81601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1332496" y="3545006"/>
              <a:ext cx="132477" cy="81601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36" name="Flowchart: Process 35"/>
            <p:cNvSpPr/>
            <p:nvPr/>
          </p:nvSpPr>
          <p:spPr>
            <a:xfrm flipV="1">
              <a:off x="6664414" y="4985572"/>
              <a:ext cx="1249215" cy="124715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1398735" y="5271827"/>
              <a:ext cx="5372506" cy="14117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6664414" y="4276662"/>
              <a:ext cx="132477" cy="1542536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4220449" y="1626351"/>
              <a:ext cx="116126" cy="198924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3850" y="2442368"/>
              <a:ext cx="1619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17211" y="1218405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err="1" smtClean="0"/>
                <a:t>Congress</a:t>
              </a:r>
              <a:endParaRPr lang="en-US" sz="20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49305" y="2038070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err="1" smtClean="0"/>
                <a:t>Executive</a:t>
              </a:r>
              <a:r>
                <a:rPr lang="fr-CH" sz="2000" b="1" dirty="0" smtClean="0"/>
                <a:t> Council</a:t>
              </a:r>
              <a:endParaRPr lang="en-US" sz="20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59043" y="2874405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smtClean="0"/>
                <a:t>CBS</a:t>
              </a:r>
              <a:endParaRPr lang="en-US" sz="20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8799" y="3872942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smtClean="0"/>
                <a:t>IOS</a:t>
              </a:r>
              <a:endParaRPr lang="en-US" sz="20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78975" y="3872942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smtClean="0"/>
                <a:t>DPFS</a:t>
              </a:r>
              <a:endParaRPr lang="en-US" sz="2000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65943" y="3872942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smtClean="0"/>
                <a:t>ISS</a:t>
              </a:r>
              <a:endParaRPr lang="en-US" sz="20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905497" y="3872942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smtClean="0">
                  <a:solidFill>
                    <a:schemeClr val="bg1"/>
                  </a:solidFill>
                </a:rPr>
                <a:t>PWSD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460559" y="4753448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err="1" smtClean="0"/>
                <a:t>Secretarial</a:t>
              </a:r>
              <a:r>
                <a:rPr lang="fr-CH" sz="2000" b="1" dirty="0" smtClean="0"/>
                <a:t> Staff</a:t>
              </a:r>
              <a:endParaRPr lang="en-US" sz="20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993710" y="5658646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smtClean="0"/>
                <a:t>ET/SPII</a:t>
              </a:r>
              <a:endParaRPr lang="en-US" sz="20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88412" y="5654193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smtClean="0"/>
                <a:t>ET/IMPACT</a:t>
              </a:r>
              <a:endParaRPr lang="en-US" sz="20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9748" y="5658646"/>
              <a:ext cx="1555063" cy="5889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smtClean="0"/>
                <a:t>ICT/PWSD</a:t>
              </a:r>
              <a:endParaRPr lang="en-US" sz="2000" b="1" dirty="0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1333713" y="3545006"/>
              <a:ext cx="5437528" cy="14117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7" name="Oval 6"/>
            <p:cNvSpPr/>
            <p:nvPr/>
          </p:nvSpPr>
          <p:spPr>
            <a:xfrm>
              <a:off x="5753100" y="3686177"/>
              <a:ext cx="1962149" cy="971548"/>
            </a:xfrm>
            <a:prstGeom prst="ellipse">
              <a:avLst/>
            </a:prstGeom>
            <a:solidFill>
              <a:srgbClr val="FF0000">
                <a:alpha val="22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</p:grp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8725" y="6356350"/>
            <a:ext cx="3648075" cy="365125"/>
          </a:xfrm>
        </p:spPr>
        <p:txBody>
          <a:bodyPr/>
          <a:lstStyle/>
          <a:p>
            <a:r>
              <a:rPr lang="en-US" dirty="0" smtClean="0"/>
              <a:t>The Public Weather Services </a:t>
            </a:r>
            <a:r>
              <a:rPr lang="en-US" dirty="0"/>
              <a:t>P</a:t>
            </a:r>
            <a:r>
              <a:rPr lang="en-US" dirty="0" smtClean="0"/>
              <a:t>rogramme  (PWSDP)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/>
              <a:t>Competency</a:t>
            </a:r>
            <a:r>
              <a:rPr lang="fr-CH" dirty="0"/>
              <a:t> Framework for </a:t>
            </a:r>
            <a:r>
              <a:rPr lang="fr-CH" dirty="0" smtClean="0"/>
              <a:t>PWSD </a:t>
            </a:r>
            <a:r>
              <a:rPr lang="fr-CH" dirty="0" err="1"/>
              <a:t>Forecasters</a:t>
            </a:r>
            <a:r>
              <a:rPr lang="fr-CH" dirty="0"/>
              <a:t> and  </a:t>
            </a:r>
            <a:r>
              <a:rPr lang="fr-CH" dirty="0" err="1"/>
              <a:t>Advisors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H" sz="2400" dirty="0" smtClean="0"/>
              <a:t>Cg-17 </a:t>
            </a:r>
            <a:r>
              <a:rPr lang="fr-CH" sz="2400" dirty="0" err="1"/>
              <a:t>a</a:t>
            </a:r>
            <a:r>
              <a:rPr lang="fr-CH" sz="2400" dirty="0" err="1" smtClean="0"/>
              <a:t>pproved</a:t>
            </a:r>
            <a:r>
              <a:rPr lang="fr-CH" sz="2400" dirty="0" smtClean="0"/>
              <a:t> the «</a:t>
            </a:r>
            <a:r>
              <a:rPr lang="fr-CH" sz="2400" dirty="0" err="1" smtClean="0"/>
              <a:t>Competency</a:t>
            </a:r>
            <a:r>
              <a:rPr lang="fr-CH" sz="2400" dirty="0" smtClean="0"/>
              <a:t> Framework for PWSD </a:t>
            </a:r>
            <a:r>
              <a:rPr lang="fr-CH" sz="2400" dirty="0" err="1" smtClean="0"/>
              <a:t>Forecasters</a:t>
            </a:r>
            <a:r>
              <a:rPr lang="fr-CH" sz="2400" dirty="0" smtClean="0"/>
              <a:t> and  </a:t>
            </a:r>
            <a:r>
              <a:rPr lang="fr-CH" sz="2400" dirty="0" err="1" smtClean="0"/>
              <a:t>Advisors</a:t>
            </a:r>
            <a:r>
              <a:rPr lang="fr-CH" sz="2400" dirty="0" smtClean="0"/>
              <a:t>» and </a:t>
            </a:r>
            <a:r>
              <a:rPr lang="fr-CH" sz="2400" dirty="0" err="1" smtClean="0"/>
              <a:t>defined</a:t>
            </a:r>
            <a:r>
              <a:rPr lang="fr-CH" sz="2400" dirty="0" smtClean="0"/>
              <a:t> 5 </a:t>
            </a:r>
            <a:r>
              <a:rPr lang="fr-CH" sz="2400" dirty="0" err="1" smtClean="0"/>
              <a:t>broad</a:t>
            </a:r>
            <a:r>
              <a:rPr lang="fr-CH" sz="2400" dirty="0" smtClean="0"/>
              <a:t> </a:t>
            </a:r>
            <a:r>
              <a:rPr lang="fr-CH" sz="2400" dirty="0" err="1" smtClean="0"/>
              <a:t>competecies</a:t>
            </a:r>
            <a:r>
              <a:rPr lang="fr-CH" sz="24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Analyse</a:t>
            </a:r>
            <a:r>
              <a:rPr lang="en-US" sz="2400" dirty="0" smtClean="0"/>
              <a:t> </a:t>
            </a:r>
            <a:r>
              <a:rPr lang="en-US" sz="2400" dirty="0"/>
              <a:t>and monitor continually the evolving meteorological </a:t>
            </a:r>
            <a:r>
              <a:rPr lang="en-US" sz="2400" dirty="0" smtClean="0"/>
              <a:t>and/or hydrological </a:t>
            </a:r>
            <a:r>
              <a:rPr lang="en-US" sz="2400" dirty="0"/>
              <a:t>situation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Forecast meteorological and hydrological phenomena and parameters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Warn of hazardous phenomena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Ensure the quality of meteorological and hydrological information </a:t>
            </a:r>
            <a:r>
              <a:rPr lang="en-US" sz="2400" dirty="0" smtClean="0"/>
              <a:t>and services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Communicate meteorological and hydrological information to internal and external users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20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925" y="2799207"/>
            <a:ext cx="447675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/>
              <a:t>WMO Strategy for Service Delivery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8725" y="6356350"/>
            <a:ext cx="3648075" cy="365125"/>
          </a:xfrm>
        </p:spPr>
        <p:txBody>
          <a:bodyPr/>
          <a:lstStyle/>
          <a:p>
            <a:r>
              <a:rPr lang="en-US" dirty="0" smtClean="0"/>
              <a:t>The Public Weather Services </a:t>
            </a:r>
            <a:r>
              <a:rPr lang="en-US" dirty="0"/>
              <a:t>P</a:t>
            </a:r>
            <a:r>
              <a:rPr lang="en-US" dirty="0" smtClean="0"/>
              <a:t>rogramme  (PWSDP)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t="13032" r="33379" b="7370"/>
          <a:stretch/>
        </p:blipFill>
        <p:spPr bwMode="auto">
          <a:xfrm>
            <a:off x="5219700" y="1000134"/>
            <a:ext cx="3695699" cy="53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The WMO </a:t>
            </a:r>
            <a:r>
              <a:rPr lang="fr-CH" dirty="0" err="1" smtClean="0"/>
              <a:t>Strategy</a:t>
            </a:r>
            <a:r>
              <a:rPr lang="fr-CH" dirty="0" smtClean="0"/>
              <a:t> for Service </a:t>
            </a:r>
            <a:r>
              <a:rPr lang="fr-CH" dirty="0" err="1" smtClean="0"/>
              <a:t>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Sixteenth session of Congress </a:t>
            </a:r>
            <a:r>
              <a:rPr lang="en-US" sz="2800" dirty="0"/>
              <a:t>(</a:t>
            </a:r>
            <a:r>
              <a:rPr lang="en-US" sz="2800" dirty="0" smtClean="0"/>
              <a:t>Cg-16) </a:t>
            </a:r>
            <a:r>
              <a:rPr lang="en-US" sz="2800" dirty="0"/>
              <a:t>approved </a:t>
            </a:r>
            <a:r>
              <a:rPr lang="en-US" sz="2800" dirty="0" smtClean="0"/>
              <a:t>WMO Strategy for </a:t>
            </a:r>
            <a:r>
              <a:rPr lang="en-US" sz="2800" dirty="0"/>
              <a:t>Service </a:t>
            </a:r>
            <a:r>
              <a:rPr lang="en-US" sz="2800" dirty="0" smtClean="0"/>
              <a:t>Delivery </a:t>
            </a:r>
          </a:p>
          <a:p>
            <a:endParaRPr lang="en-US" sz="2800" dirty="0" smtClean="0"/>
          </a:p>
          <a:p>
            <a:r>
              <a:rPr lang="en-US" sz="2800" dirty="0" smtClean="0"/>
              <a:t>“WMO Strategy </a:t>
            </a:r>
            <a:r>
              <a:rPr lang="en-US" sz="2800" dirty="0"/>
              <a:t>for Service Delivery and its Implementation Plan” </a:t>
            </a:r>
            <a:r>
              <a:rPr lang="en-US" sz="2800" dirty="0" smtClean="0"/>
              <a:t>published in 2014 </a:t>
            </a:r>
            <a:r>
              <a:rPr lang="en-US" sz="2800" dirty="0"/>
              <a:t>(</a:t>
            </a:r>
            <a:r>
              <a:rPr lang="en-US" sz="2800" dirty="0">
                <a:hlinkClick r:id="rId2"/>
              </a:rPr>
              <a:t>WMO-No. 1129</a:t>
            </a:r>
            <a:r>
              <a:rPr lang="en-US" sz="2800" dirty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It is cross-cutting </a:t>
            </a:r>
            <a:r>
              <a:rPr lang="en-US" sz="2800" dirty="0"/>
              <a:t>and </a:t>
            </a:r>
            <a:r>
              <a:rPr lang="en-US" sz="2800" dirty="0" smtClean="0"/>
              <a:t>applicable in development </a:t>
            </a:r>
            <a:r>
              <a:rPr lang="en-US" sz="2800" dirty="0"/>
              <a:t>of weather and warning services, climate and hydrological services</a:t>
            </a:r>
          </a:p>
          <a:p>
            <a:endParaRPr lang="en-US" sz="28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8725" y="6356350"/>
            <a:ext cx="3648075" cy="365125"/>
          </a:xfrm>
        </p:spPr>
        <p:txBody>
          <a:bodyPr/>
          <a:lstStyle/>
          <a:p>
            <a:r>
              <a:rPr lang="en-US" dirty="0" smtClean="0"/>
              <a:t>The Public Weather Services </a:t>
            </a:r>
            <a:r>
              <a:rPr lang="en-US" dirty="0"/>
              <a:t>P</a:t>
            </a:r>
            <a:r>
              <a:rPr lang="en-US" dirty="0" smtClean="0"/>
              <a:t>rogramme  (PWSDP)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The WMO </a:t>
            </a:r>
            <a:r>
              <a:rPr lang="fr-CH" dirty="0" err="1" smtClean="0"/>
              <a:t>Strategy</a:t>
            </a:r>
            <a:r>
              <a:rPr lang="fr-CH" dirty="0" smtClean="0"/>
              <a:t> for Service Delivery (SSD)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Provides a structured </a:t>
            </a:r>
            <a:r>
              <a:rPr lang="en-US" sz="2400" dirty="0"/>
              <a:t>approach for </a:t>
            </a:r>
            <a:r>
              <a:rPr lang="en-US" sz="2400" dirty="0" smtClean="0"/>
              <a:t>Members </a:t>
            </a:r>
            <a:r>
              <a:rPr lang="en-US" sz="2400" dirty="0"/>
              <a:t>on service development and </a:t>
            </a:r>
            <a:r>
              <a:rPr lang="en-US" sz="2400" dirty="0" smtClean="0"/>
              <a:t>delivery</a:t>
            </a:r>
          </a:p>
          <a:p>
            <a:r>
              <a:rPr lang="en-US" sz="2400" dirty="0" smtClean="0"/>
              <a:t>Is adaptable </a:t>
            </a:r>
            <a:r>
              <a:rPr lang="en-US" sz="2400" dirty="0"/>
              <a:t>to the </a:t>
            </a:r>
            <a:r>
              <a:rPr lang="en-US" sz="2400" dirty="0" smtClean="0"/>
              <a:t>unique needs </a:t>
            </a:r>
            <a:r>
              <a:rPr lang="en-US" sz="2400" dirty="0"/>
              <a:t>of Members both developed and developing regardless of who the users are </a:t>
            </a:r>
            <a:endParaRPr lang="en-US" sz="2400" dirty="0" smtClean="0"/>
          </a:p>
          <a:p>
            <a:r>
              <a:rPr lang="en-US" sz="2400" dirty="0" smtClean="0"/>
              <a:t>Has an Implementation Plan to enable NMHSs assess their service delivery levels and to develop a plan for improvement</a:t>
            </a:r>
          </a:p>
          <a:p>
            <a:r>
              <a:rPr lang="en-US" sz="2400" dirty="0"/>
              <a:t>The Service Delivery Progress Model (SDPM) is a practical tool of the </a:t>
            </a:r>
            <a:r>
              <a:rPr lang="en-US" sz="2400" dirty="0" smtClean="0"/>
              <a:t>Implementation Plan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8725" y="6356350"/>
            <a:ext cx="3648075" cy="365125"/>
          </a:xfrm>
        </p:spPr>
        <p:txBody>
          <a:bodyPr/>
          <a:lstStyle/>
          <a:p>
            <a:r>
              <a:rPr lang="en-US" dirty="0" smtClean="0"/>
              <a:t>The Public Weather Services </a:t>
            </a:r>
            <a:r>
              <a:rPr lang="en-US" dirty="0"/>
              <a:t>P</a:t>
            </a:r>
            <a:r>
              <a:rPr lang="en-US" dirty="0" smtClean="0"/>
              <a:t>rogramme  (PWSDP)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</TotalTime>
  <Words>908</Words>
  <Application>Microsoft Office PowerPoint</Application>
  <PresentationFormat>On-screen Show (4:3)</PresentationFormat>
  <Paragraphs>135</Paragraphs>
  <Slides>23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4</vt:i4>
      </vt:variant>
    </vt:vector>
  </HeadingPairs>
  <TitlesOfParts>
    <vt:vector size="28" baseType="lpstr">
      <vt:lpstr>WMO_BLUE_Powerpoint_en_fr</vt:lpstr>
      <vt:lpstr>PowerPoint Presentation</vt:lpstr>
      <vt:lpstr>Content</vt:lpstr>
      <vt:lpstr> Introduction to the Public Weather Sercvices Delivery (PWSD) Programme   </vt:lpstr>
      <vt:lpstr>Purpose of PWSD Programme</vt:lpstr>
      <vt:lpstr>The PWSD Programme in WMO Structure </vt:lpstr>
      <vt:lpstr>Competency Framework for PWSD Forecasters and  Advisors</vt:lpstr>
      <vt:lpstr> The WMO Strategy for Service Delivery </vt:lpstr>
      <vt:lpstr>The WMO Strategy for Service delivery</vt:lpstr>
      <vt:lpstr>The WMO Strategy for Service Delivery (SSD)</vt:lpstr>
      <vt:lpstr>The four stages of a continuous, cyclic process for developing and delivering services</vt:lpstr>
      <vt:lpstr>Example: User Engagement - Typical questions to ask</vt:lpstr>
      <vt:lpstr>Moving towards a more service-oriented culture: the six elements necessary for</vt:lpstr>
      <vt:lpstr>Implementation Plan for the Strategy</vt:lpstr>
      <vt:lpstr>Implementation Plan for the Strategy: the Service Delivery Progress Model (SDPM)</vt:lpstr>
      <vt:lpstr>Implementation Plan of the SSD: Service Delivery Survey </vt:lpstr>
      <vt:lpstr>Example</vt:lpstr>
      <vt:lpstr>SSD Survey results</vt:lpstr>
      <vt:lpstr>PowerPoint Presentation</vt:lpstr>
      <vt:lpstr>Example: Service-level agreement (SLA)</vt:lpstr>
      <vt:lpstr>Development of action plan for SD improvement</vt:lpstr>
      <vt:lpstr>SSD is a Supplement to WMO QMF</vt:lpstr>
      <vt:lpstr>Focus on Service delivery </vt:lpstr>
      <vt:lpstr>PowerPoint Presentation</vt:lpstr>
      <vt:lpstr>Custom Show 1</vt:lpstr>
      <vt:lpstr>Custom Show 2</vt:lpstr>
      <vt:lpstr>Custom Show 3</vt:lpstr>
      <vt:lpstr>Service Delivery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Samuel Muchemi</cp:lastModifiedBy>
  <cp:revision>407</cp:revision>
  <cp:lastPrinted>2016-07-19T12:38:02Z</cp:lastPrinted>
  <dcterms:created xsi:type="dcterms:W3CDTF">2016-06-29T10:08:11Z</dcterms:created>
  <dcterms:modified xsi:type="dcterms:W3CDTF">2018-03-30T03:23:04Z</dcterms:modified>
</cp:coreProperties>
</file>