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5" r:id="rId3"/>
    <p:sldId id="357" r:id="rId4"/>
    <p:sldId id="350" r:id="rId5"/>
    <p:sldId id="351" r:id="rId6"/>
    <p:sldId id="286" r:id="rId7"/>
    <p:sldId id="352" r:id="rId8"/>
    <p:sldId id="353" r:id="rId9"/>
    <p:sldId id="354" r:id="rId10"/>
    <p:sldId id="289" r:id="rId11"/>
    <p:sldId id="288" r:id="rId12"/>
    <p:sldId id="355" r:id="rId13"/>
    <p:sldId id="356" r:id="rId14"/>
    <p:sldId id="358" r:id="rId15"/>
    <p:sldId id="359" r:id="rId16"/>
    <p:sldId id="360" r:id="rId17"/>
    <p:sldId id="361" r:id="rId18"/>
    <p:sldId id="362" r:id="rId19"/>
    <p:sldId id="332" r:id="rId20"/>
    <p:sldId id="258" r:id="rId21"/>
  </p:sldIdLst>
  <p:sldSz cx="9144000" cy="6858000" type="screen4x3"/>
  <p:notesSz cx="6797675" cy="9926638"/>
  <p:custShowLst>
    <p:custShow name="Custom Show 1" id="0">
      <p:sldLst>
        <p:sld r:id="rId2"/>
      </p:sldLst>
    </p:custShow>
    <p:custShow name="Custom Show 2" id="1">
      <p:sldLst/>
    </p:custShow>
    <p:custShow name="Custom Show 3" id="2">
      <p:sldLst/>
    </p:custShow>
    <p:custShow name="Service Delivery" id="3">
      <p:sldLst>
        <p:sld r:id="rId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840" y="75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51736-1633-46D4-A29D-5FA7610A26B3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E082-52E7-42A8-A94B-D37EEC15C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5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6B5E-3ADE-45EE-B7D1-A4C36B296DCE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79B53-D833-43BC-8169-AC1C1C50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9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o.ncep.noaa.gov/sib/verification/s1_scores/s1_scores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05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9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2.1</a:t>
            </a:r>
            <a:r>
              <a:rPr lang="en-US" dirty="0"/>
              <a:t> Forecast verification for 36- and 72-hour forecasts for the Global Forecast System (GFS) model. NOTES: The skill (S1) is based on the mean error of the 500 </a:t>
            </a:r>
            <a:r>
              <a:rPr lang="en-US" dirty="0" err="1"/>
              <a:t>mb</a:t>
            </a:r>
            <a:r>
              <a:rPr lang="en-US" dirty="0"/>
              <a:t> heights in the forecasts relative to radiosonde measurements over North America. This quantity is shown as 100*(1-S1/70). A perfect forecast is 100. Dates of computer hardware upgrades are shown with arrows along the x-axis. SOURCE: National Center for Environmental Prediction, </a:t>
            </a:r>
            <a:r>
              <a:rPr lang="en-US" dirty="0">
                <a:hlinkClick r:id="rId3"/>
              </a:rPr>
              <a:t>http://www.nco.ncep.noaa.gov/sib/verification/s1_scores/s1_scores.pdf</a:t>
            </a:r>
            <a:r>
              <a:rPr lang="en-US" dirty="0"/>
              <a:t>, accessed July 20, 2015.</a:t>
            </a:r>
          </a:p>
        </p:txBody>
      </p:sp>
    </p:spTree>
    <p:extLst>
      <p:ext uri="{BB962C8B-B14F-4D97-AF65-F5344CB8AC3E}">
        <p14:creationId xmlns:p14="http://schemas.microsoft.com/office/powerpoint/2010/main" val="6314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0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3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0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ariable_(research)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wmo.int/pmb_ged/wmo_1150_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23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150" y="1697570"/>
            <a:ext cx="8723850" cy="248390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dirty="0" smtClean="0">
                <a:solidFill>
                  <a:schemeClr val="bg1"/>
                </a:solidFill>
              </a:rPr>
              <a:t>THE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PWSD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PROGRAMME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t="27149" r="15801" b="8664"/>
          <a:stretch/>
        </p:blipFill>
        <p:spPr bwMode="auto">
          <a:xfrm>
            <a:off x="600075" y="1417638"/>
            <a:ext cx="7597718" cy="436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an Impact Warning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Relays </a:t>
            </a:r>
            <a:r>
              <a:rPr lang="en-US" sz="2400" dirty="0"/>
              <a:t>a message </a:t>
            </a:r>
            <a:r>
              <a:rPr lang="en-US" sz="2400" dirty="0" smtClean="0"/>
              <a:t>to </a:t>
            </a:r>
            <a:r>
              <a:rPr lang="en-US" sz="2400" dirty="0"/>
              <a:t>enable those at risk to take appropriate actions </a:t>
            </a:r>
            <a:endParaRPr lang="en-US" sz="2400" dirty="0" smtClean="0"/>
          </a:p>
          <a:p>
            <a:r>
              <a:rPr lang="en-US" sz="2400" dirty="0" smtClean="0"/>
              <a:t>Improved </a:t>
            </a:r>
            <a:r>
              <a:rPr lang="en-US" sz="2400" dirty="0"/>
              <a:t>planning for different scenarios based on different </a:t>
            </a:r>
            <a:r>
              <a:rPr lang="en-US" sz="2400" dirty="0" smtClean="0"/>
              <a:t>impacts</a:t>
            </a:r>
          </a:p>
          <a:p>
            <a:r>
              <a:rPr lang="en-US" sz="2400" dirty="0" smtClean="0"/>
              <a:t>Contains information </a:t>
            </a:r>
            <a:r>
              <a:rPr lang="en-US" sz="2400" dirty="0"/>
              <a:t>about level of confidence in the forecast </a:t>
            </a:r>
            <a:r>
              <a:rPr lang="en-US" sz="2400" dirty="0" smtClean="0"/>
              <a:t>for </a:t>
            </a:r>
            <a:r>
              <a:rPr lang="en-US" sz="2400" dirty="0"/>
              <a:t>better </a:t>
            </a:r>
            <a:r>
              <a:rPr lang="en-US" sz="2400" dirty="0" smtClean="0"/>
              <a:t>decision-making</a:t>
            </a:r>
          </a:p>
          <a:p>
            <a:r>
              <a:rPr lang="en-US" sz="2400" dirty="0" smtClean="0"/>
              <a:t>Provides </a:t>
            </a:r>
            <a:r>
              <a:rPr lang="en-US" sz="2400" dirty="0"/>
              <a:t>basis for post-event analysis of </a:t>
            </a:r>
            <a:r>
              <a:rPr lang="en-US" sz="2400" dirty="0" smtClean="0"/>
              <a:t>multi-hazard </a:t>
            </a:r>
            <a:r>
              <a:rPr lang="en-US" sz="2400" dirty="0"/>
              <a:t>impacts to assist in planning, response and mitigation of </a:t>
            </a:r>
            <a:r>
              <a:rPr lang="en-US" sz="2400" dirty="0" smtClean="0"/>
              <a:t>impacts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comprehensive and coordinated process to address disaster response and </a:t>
            </a:r>
            <a:r>
              <a:rPr lang="en-US" sz="2400" dirty="0" smtClean="0"/>
              <a:t>preparedness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ommon </a:t>
            </a:r>
            <a:r>
              <a:rPr lang="en-US" sz="2400" dirty="0"/>
              <a:t>situational </a:t>
            </a:r>
            <a:r>
              <a:rPr lang="en-US" sz="2400" dirty="0" smtClean="0"/>
              <a:t>awareness (i.e. </a:t>
            </a:r>
            <a:r>
              <a:rPr lang="en-US" sz="1800" i="1" dirty="0" smtClean="0"/>
              <a:t>the</a:t>
            </a:r>
            <a:r>
              <a:rPr lang="en-US" sz="1800" i="1" dirty="0"/>
              <a:t> </a:t>
            </a:r>
            <a:r>
              <a:rPr lang="en-US" sz="1800" i="1" u="sng" dirty="0"/>
              <a:t>perception</a:t>
            </a:r>
            <a:r>
              <a:rPr lang="en-US" sz="1800" i="1" dirty="0"/>
              <a:t> of environmental elements and events with respect to time or space, the comprehension of their meaning, and the projection of their status after some </a:t>
            </a:r>
            <a:r>
              <a:rPr lang="en-US" sz="1800" i="1" dirty="0">
                <a:hlinkClick r:id="rId3" tooltip="Variable (research)"/>
              </a:rPr>
              <a:t>variable</a:t>
            </a:r>
            <a:r>
              <a:rPr lang="en-US" sz="1800" i="1" dirty="0"/>
              <a:t> has </a:t>
            </a:r>
            <a:r>
              <a:rPr lang="en-US" sz="1800" i="1" dirty="0" smtClean="0"/>
              <a:t>changed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4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183"/>
          </a:xfrm>
        </p:spPr>
        <p:txBody>
          <a:bodyPr>
            <a:noAutofit/>
          </a:bodyPr>
          <a:lstStyle/>
          <a:p>
            <a:r>
              <a:rPr lang="fr-CH" sz="3200" b="1" dirty="0" err="1" smtClean="0"/>
              <a:t>Development</a:t>
            </a:r>
            <a:r>
              <a:rPr lang="fr-CH" sz="3200" b="1" dirty="0" smtClean="0"/>
              <a:t> of IBF and warning services: </a:t>
            </a:r>
            <a:r>
              <a:rPr lang="fr-CH" sz="3200" dirty="0" err="1" smtClean="0"/>
              <a:t>Partnership</a:t>
            </a:r>
            <a:r>
              <a:rPr lang="fr-CH" sz="3200" dirty="0" smtClean="0"/>
              <a:t> building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901"/>
            <a:ext cx="8229600" cy="5513695"/>
          </a:xfrm>
        </p:spPr>
        <p:txBody>
          <a:bodyPr>
            <a:normAutofit fontScale="92500" lnSpcReduction="20000"/>
          </a:bodyPr>
          <a:lstStyle/>
          <a:p>
            <a:r>
              <a:rPr lang="fr-CH" dirty="0" err="1" smtClean="0"/>
              <a:t>Partnership</a:t>
            </a:r>
            <a:r>
              <a:rPr lang="fr-CH" dirty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DRCPAs</a:t>
            </a:r>
            <a:r>
              <a:rPr lang="fr-CH" dirty="0" smtClean="0"/>
              <a:t> </a:t>
            </a:r>
            <a:r>
              <a:rPr lang="fr-CH" dirty="0" err="1" smtClean="0"/>
              <a:t>issential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While</a:t>
            </a:r>
            <a:r>
              <a:rPr lang="fr-CH" dirty="0" smtClean="0"/>
              <a:t> </a:t>
            </a:r>
            <a:r>
              <a:rPr lang="fr-CH" dirty="0" err="1" smtClean="0"/>
              <a:t>forming</a:t>
            </a:r>
            <a:r>
              <a:rPr lang="fr-CH" dirty="0" smtClean="0"/>
              <a:t> </a:t>
            </a:r>
            <a:r>
              <a:rPr lang="fr-CH" dirty="0" err="1" smtClean="0"/>
              <a:t>partnerships</a:t>
            </a:r>
            <a:r>
              <a:rPr lang="fr-CH" dirty="0" smtClean="0"/>
              <a:t> </a:t>
            </a:r>
            <a:r>
              <a:rPr lang="fr-CH" dirty="0" err="1" smtClean="0"/>
              <a:t>consider</a:t>
            </a:r>
            <a:r>
              <a:rPr lang="fr-CH" dirty="0" smtClean="0"/>
              <a:t>:</a:t>
            </a:r>
          </a:p>
          <a:p>
            <a:pPr lvl="1"/>
            <a:r>
              <a:rPr lang="en-US" dirty="0" smtClean="0"/>
              <a:t>entities that support </a:t>
            </a:r>
            <a:r>
              <a:rPr lang="en-US" dirty="0"/>
              <a:t>the need for impact forecasting;</a:t>
            </a:r>
          </a:p>
          <a:p>
            <a:pPr lvl="1"/>
            <a:r>
              <a:rPr lang="en-US" dirty="0" smtClean="0"/>
              <a:t>Define </a:t>
            </a:r>
            <a:r>
              <a:rPr lang="en-US" dirty="0"/>
              <a:t>clear governance between </a:t>
            </a:r>
            <a:r>
              <a:rPr lang="en-US" dirty="0" smtClean="0"/>
              <a:t>parties - steering </a:t>
            </a:r>
            <a:r>
              <a:rPr lang="en-US" dirty="0"/>
              <a:t>committees and </a:t>
            </a:r>
            <a:r>
              <a:rPr lang="en-US" dirty="0" smtClean="0"/>
              <a:t>advisory groups</a:t>
            </a:r>
            <a:r>
              <a:rPr lang="en-US" dirty="0"/>
              <a:t>;</a:t>
            </a:r>
          </a:p>
          <a:p>
            <a:pPr lvl="1"/>
            <a:r>
              <a:rPr lang="en-US" dirty="0" smtClean="0"/>
              <a:t>Agree on a </a:t>
            </a:r>
            <a:r>
              <a:rPr lang="en-US" dirty="0"/>
              <a:t>legal framework </a:t>
            </a:r>
            <a:endParaRPr lang="en-US" dirty="0" smtClean="0"/>
          </a:p>
          <a:p>
            <a:pPr lvl="1"/>
            <a:r>
              <a:rPr lang="en-US" dirty="0" smtClean="0"/>
              <a:t>sharing </a:t>
            </a:r>
            <a:r>
              <a:rPr lang="en-US" dirty="0"/>
              <a:t>and exchange of good practice;</a:t>
            </a:r>
          </a:p>
          <a:p>
            <a:pPr lvl="1"/>
            <a:r>
              <a:rPr lang="en-US" dirty="0" smtClean="0"/>
              <a:t>roles </a:t>
            </a:r>
            <a:r>
              <a:rPr lang="en-US" dirty="0"/>
              <a:t>and responsibilities for development</a:t>
            </a:r>
            <a:r>
              <a:rPr lang="en-US" dirty="0" smtClean="0"/>
              <a:t>, implementation</a:t>
            </a:r>
            <a:r>
              <a:rPr lang="en-US" dirty="0"/>
              <a:t>, delivery and verification of impact-based products and services;</a:t>
            </a:r>
          </a:p>
          <a:p>
            <a:pPr lvl="1"/>
            <a:r>
              <a:rPr lang="en-US" dirty="0" smtClean="0"/>
              <a:t>Communications </a:t>
            </a:r>
            <a:r>
              <a:rPr lang="en-US" dirty="0"/>
              <a:t>strategy </a:t>
            </a:r>
            <a:r>
              <a:rPr lang="en-US" dirty="0" smtClean="0"/>
              <a:t>- expected </a:t>
            </a:r>
            <a:r>
              <a:rPr lang="en-US" dirty="0"/>
              <a:t>services, </a:t>
            </a:r>
            <a:r>
              <a:rPr lang="en-US" dirty="0" smtClean="0"/>
              <a:t>respective </a:t>
            </a:r>
            <a:r>
              <a:rPr lang="en-US" dirty="0"/>
              <a:t>role(s) </a:t>
            </a:r>
            <a:r>
              <a:rPr lang="en-US" dirty="0" smtClean="0"/>
              <a:t>of parties;</a:t>
            </a:r>
            <a:endParaRPr lang="en-US" dirty="0"/>
          </a:p>
          <a:p>
            <a:pPr lvl="1"/>
            <a:r>
              <a:rPr lang="en-US" dirty="0" smtClean="0"/>
              <a:t>Strategy </a:t>
            </a:r>
            <a:r>
              <a:rPr lang="en-US" dirty="0"/>
              <a:t>to verify, evaluate and provide a quality management </a:t>
            </a:r>
            <a:r>
              <a:rPr lang="en-US" dirty="0" smtClean="0"/>
              <a:t>system;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United Kingdom Natural Hazards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t="24068" r="29722" b="11567"/>
          <a:stretch/>
        </p:blipFill>
        <p:spPr bwMode="auto">
          <a:xfrm>
            <a:off x="2156346" y="1600200"/>
            <a:ext cx="5049672" cy="470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7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200" b="1" dirty="0" err="1"/>
              <a:t>Development</a:t>
            </a:r>
            <a:r>
              <a:rPr lang="fr-CH" sz="3200" b="1" dirty="0"/>
              <a:t> of IBF and warning services: </a:t>
            </a:r>
            <a:r>
              <a:rPr lang="fr-CH" sz="3200" dirty="0" smtClean="0"/>
              <a:t>Information services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leverage partnerships to jointly develop an impact-focused framework: relate historical </a:t>
            </a:r>
            <a:r>
              <a:rPr lang="en-US" sz="2800" dirty="0" err="1" smtClean="0"/>
              <a:t>hydrometeorological</a:t>
            </a:r>
            <a:r>
              <a:rPr lang="en-US" sz="2800" dirty="0" smtClean="0"/>
              <a:t> hazards with vulnerability and exposure information, </a:t>
            </a:r>
            <a:r>
              <a:rPr lang="en-US" sz="2800" dirty="0"/>
              <a:t>and recorded </a:t>
            </a:r>
            <a:r>
              <a:rPr lang="en-US" sz="2800" dirty="0" smtClean="0"/>
              <a:t>impacts</a:t>
            </a:r>
          </a:p>
          <a:p>
            <a:r>
              <a:rPr lang="fr-CH" sz="2800" dirty="0" err="1" smtClean="0"/>
              <a:t>Make</a:t>
            </a:r>
            <a:r>
              <a:rPr lang="fr-CH" sz="2800" dirty="0" smtClean="0"/>
              <a:t> data </a:t>
            </a:r>
            <a:r>
              <a:rPr lang="fr-CH" sz="2800" dirty="0" err="1" smtClean="0"/>
              <a:t>access</a:t>
            </a:r>
            <a:r>
              <a:rPr lang="fr-CH" sz="2800" dirty="0" smtClean="0"/>
              <a:t> for all </a:t>
            </a:r>
            <a:r>
              <a:rPr lang="fr-CH" sz="2800" dirty="0" err="1" smtClean="0"/>
              <a:t>partners</a:t>
            </a:r>
            <a:r>
              <a:rPr lang="fr-CH" sz="2800" dirty="0" smtClean="0"/>
              <a:t> and </a:t>
            </a:r>
            <a:r>
              <a:rPr lang="fr-CH" sz="2800" dirty="0" err="1" smtClean="0"/>
              <a:t>define</a:t>
            </a:r>
            <a:r>
              <a:rPr lang="fr-CH" sz="2800" dirty="0" smtClean="0"/>
              <a:t> sharing, formats </a:t>
            </a:r>
            <a:r>
              <a:rPr lang="fr-CH" sz="2800" dirty="0" err="1" smtClean="0"/>
              <a:t>etc</a:t>
            </a:r>
            <a:endParaRPr lang="fr-CH" sz="2800" dirty="0" smtClean="0"/>
          </a:p>
          <a:p>
            <a:r>
              <a:rPr lang="fr-CH" sz="2800" dirty="0" smtClean="0"/>
              <a:t>Design and </a:t>
            </a:r>
            <a:r>
              <a:rPr lang="fr-CH" sz="2800" dirty="0" err="1" smtClean="0"/>
              <a:t>develop</a:t>
            </a:r>
            <a:r>
              <a:rPr lang="fr-CH" sz="2800" dirty="0" smtClean="0"/>
              <a:t> services to </a:t>
            </a:r>
            <a:r>
              <a:rPr lang="fr-CH" sz="2800" dirty="0" err="1" smtClean="0"/>
              <a:t>meet</a:t>
            </a:r>
            <a:r>
              <a:rPr lang="fr-CH" sz="2800" dirty="0" smtClean="0"/>
              <a:t> user </a:t>
            </a:r>
            <a:r>
              <a:rPr lang="fr-CH" sz="2800" dirty="0" err="1" smtClean="0"/>
              <a:t>requirements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08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err="1"/>
              <a:t>Development</a:t>
            </a:r>
            <a:r>
              <a:rPr lang="fr-CH" b="1" dirty="0"/>
              <a:t> of IBF and warning services: </a:t>
            </a:r>
            <a:r>
              <a:rPr lang="fr-CH" dirty="0" err="1" smtClean="0"/>
              <a:t>Functional</a:t>
            </a:r>
            <a:r>
              <a:rPr lang="fr-CH" dirty="0" smtClean="0"/>
              <a:t> </a:t>
            </a:r>
            <a:r>
              <a:rPr lang="fr-CH" dirty="0" err="1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Technical features to be considered </a:t>
            </a:r>
            <a:r>
              <a:rPr lang="en-US" dirty="0" smtClean="0"/>
              <a:t>e.g.:</a:t>
            </a:r>
            <a:endParaRPr lang="en-US" dirty="0"/>
          </a:p>
          <a:p>
            <a:pPr lvl="1"/>
            <a:r>
              <a:rPr lang="en-US" dirty="0" smtClean="0"/>
              <a:t>Data </a:t>
            </a:r>
            <a:r>
              <a:rPr lang="en-US" dirty="0"/>
              <a:t>and metadata management including acquisition, harmonization, interoperability </a:t>
            </a:r>
            <a:r>
              <a:rPr lang="en-US" dirty="0" smtClean="0"/>
              <a:t>and sharing </a:t>
            </a:r>
            <a:r>
              <a:rPr lang="en-US" dirty="0"/>
              <a:t>strategies;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/>
              <a:t>of relevant technical tools (databases, models, information</a:t>
            </a:r>
            <a:r>
              <a:rPr lang="en-US" dirty="0" smtClean="0"/>
              <a:t>);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Operating features </a:t>
            </a:r>
            <a:r>
              <a:rPr lang="en-US" dirty="0" smtClean="0"/>
              <a:t>e.g.:</a:t>
            </a:r>
            <a:endParaRPr lang="en-US" dirty="0"/>
          </a:p>
          <a:p>
            <a:pPr lvl="1"/>
            <a:r>
              <a:rPr lang="en-US" dirty="0" smtClean="0"/>
              <a:t>Operational </a:t>
            </a:r>
            <a:r>
              <a:rPr lang="en-US" dirty="0"/>
              <a:t>workflow between partners;</a:t>
            </a:r>
          </a:p>
          <a:p>
            <a:pPr lvl="1"/>
            <a:r>
              <a:rPr lang="en-US" dirty="0" smtClean="0"/>
              <a:t>Dissemination </a:t>
            </a:r>
            <a:r>
              <a:rPr lang="en-US" dirty="0"/>
              <a:t>processes, communication and interaction with media</a:t>
            </a:r>
            <a:r>
              <a:rPr lang="en-US" dirty="0" smtClean="0"/>
              <a:t>;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err="1"/>
              <a:t>Development</a:t>
            </a:r>
            <a:r>
              <a:rPr lang="fr-CH" b="1" dirty="0"/>
              <a:t> of IBF and warning services: </a:t>
            </a:r>
            <a:r>
              <a:rPr lang="fr-CH" dirty="0" err="1" smtClean="0"/>
              <a:t>Capacity</a:t>
            </a:r>
            <a:r>
              <a:rPr lang="fr-CH" dirty="0" smtClean="0"/>
              <a:t> of staff &amp; </a:t>
            </a:r>
            <a:r>
              <a:rPr lang="fr-CH" dirty="0" err="1" smtClean="0"/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towards </a:t>
            </a:r>
            <a:r>
              <a:rPr lang="en-US" dirty="0"/>
              <a:t>impact-based and impact forecasting </a:t>
            </a:r>
            <a:r>
              <a:rPr lang="en-US" dirty="0" smtClean="0"/>
              <a:t>requires </a:t>
            </a:r>
            <a:r>
              <a:rPr lang="en-US" dirty="0"/>
              <a:t>change in </a:t>
            </a:r>
            <a:r>
              <a:rPr lang="en-US" dirty="0" smtClean="0"/>
              <a:t>culture, hence it’s  necessary to develop </a:t>
            </a:r>
            <a:r>
              <a:rPr lang="en-US" dirty="0"/>
              <a:t>the required </a:t>
            </a:r>
            <a:r>
              <a:rPr lang="en-US" dirty="0" smtClean="0"/>
              <a:t>skills </a:t>
            </a:r>
            <a:r>
              <a:rPr lang="en-US" dirty="0"/>
              <a:t>and </a:t>
            </a:r>
            <a:r>
              <a:rPr lang="en-US" dirty="0" smtClean="0"/>
              <a:t>competencies</a:t>
            </a:r>
          </a:p>
          <a:p>
            <a:pPr lvl="1"/>
            <a:r>
              <a:rPr lang="en-US" dirty="0"/>
              <a:t>Identifying required competencies and skills</a:t>
            </a:r>
          </a:p>
          <a:p>
            <a:pPr lvl="1"/>
            <a:r>
              <a:rPr lang="en-US" dirty="0"/>
              <a:t>Cross-training on specific requirements and procedures</a:t>
            </a:r>
          </a:p>
          <a:p>
            <a:pPr lvl="1"/>
            <a:r>
              <a:rPr lang="en-US" dirty="0"/>
              <a:t>Educating users on how to use impact forecast information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err="1"/>
              <a:t>Development</a:t>
            </a:r>
            <a:r>
              <a:rPr lang="fr-CH" b="1" dirty="0"/>
              <a:t> of IBF and warning services: </a:t>
            </a:r>
            <a:r>
              <a:rPr lang="fr-CH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43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Involves assessing total </a:t>
            </a:r>
            <a:r>
              <a:rPr lang="en-US" dirty="0"/>
              <a:t>performance of </a:t>
            </a:r>
            <a:r>
              <a:rPr lang="en-US" dirty="0" smtClean="0"/>
              <a:t>the system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Recommended actions:</a:t>
            </a:r>
            <a:endParaRPr lang="en-US" b="1" dirty="0"/>
          </a:p>
          <a:p>
            <a:r>
              <a:rPr lang="en-US" dirty="0" smtClean="0"/>
              <a:t>monitoring tools to </a:t>
            </a:r>
            <a:r>
              <a:rPr lang="en-US" dirty="0"/>
              <a:t>verify impact-based </a:t>
            </a:r>
            <a:r>
              <a:rPr lang="en-US" dirty="0" smtClean="0"/>
              <a:t>forecasts and </a:t>
            </a:r>
            <a:r>
              <a:rPr lang="en-US" dirty="0"/>
              <a:t>warnings be developed;</a:t>
            </a:r>
          </a:p>
          <a:p>
            <a:r>
              <a:rPr lang="en-US" dirty="0" smtClean="0"/>
              <a:t>Systematic evaluation of significant </a:t>
            </a:r>
            <a:r>
              <a:rPr lang="en-US" dirty="0"/>
              <a:t>events (to be defined and </a:t>
            </a:r>
            <a:r>
              <a:rPr lang="en-US" dirty="0" smtClean="0"/>
              <a:t>agreed upon;</a:t>
            </a:r>
            <a:endParaRPr lang="en-US" dirty="0"/>
          </a:p>
          <a:p>
            <a:r>
              <a:rPr lang="en-US" dirty="0" smtClean="0"/>
              <a:t>All involved </a:t>
            </a:r>
            <a:r>
              <a:rPr lang="en-US" dirty="0"/>
              <a:t>during </a:t>
            </a:r>
            <a:r>
              <a:rPr lang="en-US" dirty="0" smtClean="0"/>
              <a:t>event to participate </a:t>
            </a:r>
            <a:r>
              <a:rPr lang="en-US" dirty="0"/>
              <a:t>in </a:t>
            </a:r>
            <a:r>
              <a:rPr lang="en-US" dirty="0" smtClean="0"/>
              <a:t>evaluation;</a:t>
            </a:r>
            <a:endParaRPr lang="en-US" dirty="0"/>
          </a:p>
          <a:p>
            <a:r>
              <a:rPr lang="en-US" dirty="0" smtClean="0"/>
              <a:t>Regular &amp; comprehensive </a:t>
            </a:r>
            <a:r>
              <a:rPr lang="en-US" dirty="0"/>
              <a:t>analysis of </a:t>
            </a:r>
            <a:r>
              <a:rPr lang="en-US" dirty="0" smtClean="0"/>
              <a:t>events - warning </a:t>
            </a:r>
            <a:r>
              <a:rPr lang="en-US" dirty="0"/>
              <a:t>to actions </a:t>
            </a:r>
            <a:r>
              <a:rPr lang="en-US" dirty="0" smtClean="0"/>
              <a:t>taken</a:t>
            </a:r>
            <a:r>
              <a:rPr lang="en-US" dirty="0"/>
              <a:t> </a:t>
            </a:r>
            <a:r>
              <a:rPr lang="en-US" dirty="0" smtClean="0"/>
              <a:t>&amp; consequences </a:t>
            </a:r>
            <a:r>
              <a:rPr lang="en-US" dirty="0"/>
              <a:t>from the </a:t>
            </a:r>
            <a:r>
              <a:rPr lang="en-US" dirty="0" smtClean="0"/>
              <a:t>user </a:t>
            </a:r>
            <a:r>
              <a:rPr lang="en-US" dirty="0"/>
              <a:t>point </a:t>
            </a:r>
            <a:r>
              <a:rPr lang="en-US" dirty="0" smtClean="0"/>
              <a:t>of view</a:t>
            </a:r>
            <a:r>
              <a:rPr lang="en-US" dirty="0"/>
              <a:t>;</a:t>
            </a:r>
          </a:p>
          <a:p>
            <a:r>
              <a:rPr lang="en-US" dirty="0" smtClean="0"/>
              <a:t>Improvement </a:t>
            </a:r>
            <a:r>
              <a:rPr lang="en-US" dirty="0"/>
              <a:t>be planned, </a:t>
            </a:r>
            <a:r>
              <a:rPr lang="en-US" dirty="0" err="1"/>
              <a:t>trialled</a:t>
            </a:r>
            <a:r>
              <a:rPr lang="en-US" dirty="0"/>
              <a:t> and operationalized </a:t>
            </a:r>
            <a:r>
              <a:rPr lang="en-US" dirty="0" smtClean="0"/>
              <a:t>- use feedback </a:t>
            </a:r>
            <a:r>
              <a:rPr lang="en-US" dirty="0"/>
              <a:t>by the users;</a:t>
            </a:r>
          </a:p>
          <a:p>
            <a:r>
              <a:rPr lang="en-US" dirty="0" smtClean="0"/>
              <a:t>Success </a:t>
            </a:r>
            <a:r>
              <a:rPr lang="en-US" dirty="0"/>
              <a:t>stories be used as good practice</a:t>
            </a:r>
          </a:p>
        </p:txBody>
      </p:sp>
    </p:spTree>
    <p:extLst>
      <p:ext uri="{BB962C8B-B14F-4D97-AF65-F5344CB8AC3E}">
        <p14:creationId xmlns:p14="http://schemas.microsoft.com/office/powerpoint/2010/main" val="18055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Overarching</a:t>
            </a:r>
            <a:r>
              <a:rPr lang="fr-CH" dirty="0" smtClean="0"/>
              <a:t> Management </a:t>
            </a:r>
            <a:r>
              <a:rPr lang="fr-CH" dirty="0" err="1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74" y="1717888"/>
            <a:ext cx="2926071" cy="4014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dopt </a:t>
            </a:r>
            <a:r>
              <a:rPr lang="en-US" sz="2400" dirty="0"/>
              <a:t>a change management framework policy that enables a smooth transition from </a:t>
            </a:r>
            <a:r>
              <a:rPr lang="en-US" sz="2400" dirty="0" smtClean="0"/>
              <a:t>weather forecasting </a:t>
            </a:r>
            <a:r>
              <a:rPr lang="en-US" sz="2400" dirty="0"/>
              <a:t>to impact forecasting.</a:t>
            </a:r>
          </a:p>
        </p:txBody>
      </p:sp>
      <p:pic>
        <p:nvPicPr>
          <p:cNvPr id="17410" name="Picture 2" descr="Image result for change management process adk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99" y="1417637"/>
            <a:ext cx="5324001" cy="52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Assistance to </a:t>
            </a:r>
            <a:r>
              <a:rPr lang="fr-CH" dirty="0" err="1" smtClean="0"/>
              <a:t>Members</a:t>
            </a:r>
            <a:r>
              <a:rPr lang="fr-CH" dirty="0" smtClean="0"/>
              <a:t> on IBF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H" dirty="0" smtClean="0"/>
              <a:t>RA IV IBF workshop: 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funding</a:t>
            </a:r>
            <a:r>
              <a:rPr lang="fr-CH" dirty="0" smtClean="0"/>
              <a:t> </a:t>
            </a:r>
            <a:r>
              <a:rPr lang="fr-CH" dirty="0" err="1" smtClean="0"/>
              <a:t>available</a:t>
            </a:r>
            <a:r>
              <a:rPr lang="fr-CH" dirty="0" smtClean="0"/>
              <a:t> for 2018 – </a:t>
            </a:r>
            <a:r>
              <a:rPr lang="fr-CH" dirty="0" err="1" smtClean="0"/>
              <a:t>need</a:t>
            </a:r>
            <a:r>
              <a:rPr lang="fr-CH" dirty="0" smtClean="0"/>
              <a:t> to plan</a:t>
            </a:r>
            <a:endParaRPr lang="en-US" dirty="0" smtClean="0"/>
          </a:p>
          <a:p>
            <a:r>
              <a:rPr lang="en-US" dirty="0" smtClean="0"/>
              <a:t>RA </a:t>
            </a:r>
            <a:r>
              <a:rPr lang="en-US" dirty="0"/>
              <a:t>II </a:t>
            </a:r>
            <a:r>
              <a:rPr lang="en-US" dirty="0" smtClean="0"/>
              <a:t>IBF Workshop: 7-9 November 2017</a:t>
            </a:r>
            <a:endParaRPr lang="en-US" dirty="0"/>
          </a:p>
          <a:p>
            <a:r>
              <a:rPr lang="en-US" dirty="0"/>
              <a:t>RA </a:t>
            </a:r>
            <a:r>
              <a:rPr lang="en-US" dirty="0" smtClean="0"/>
              <a:t>III IBF : Q2, 2018</a:t>
            </a:r>
            <a:endParaRPr lang="en-US" dirty="0"/>
          </a:p>
          <a:p>
            <a:r>
              <a:rPr lang="fr-CH" dirty="0" smtClean="0"/>
              <a:t>In-country IBF </a:t>
            </a:r>
            <a:r>
              <a:rPr lang="fr-CH" dirty="0" err="1" smtClean="0"/>
              <a:t>stakeholder</a:t>
            </a:r>
            <a:r>
              <a:rPr lang="fr-CH" dirty="0" smtClean="0"/>
              <a:t> </a:t>
            </a:r>
            <a:r>
              <a:rPr lang="fr-CH" dirty="0"/>
              <a:t>training </a:t>
            </a:r>
            <a:r>
              <a:rPr lang="fr-CH" dirty="0" smtClean="0"/>
              <a:t>workshops in 2016:</a:t>
            </a:r>
          </a:p>
          <a:p>
            <a:pPr lvl="1"/>
            <a:r>
              <a:rPr lang="en-US" dirty="0" smtClean="0"/>
              <a:t>Maldives</a:t>
            </a:r>
            <a:endParaRPr lang="en-US" dirty="0"/>
          </a:p>
          <a:p>
            <a:pPr lvl="1"/>
            <a:r>
              <a:rPr lang="en-US" dirty="0"/>
              <a:t>Curacao</a:t>
            </a:r>
          </a:p>
          <a:p>
            <a:pPr lvl="1"/>
            <a:r>
              <a:rPr lang="en-US" dirty="0" smtClean="0"/>
              <a:t>Myanmar</a:t>
            </a:r>
            <a:endParaRPr lang="en-US" dirty="0"/>
          </a:p>
          <a:p>
            <a:pPr lvl="1"/>
            <a:r>
              <a:rPr lang="en-US" dirty="0"/>
              <a:t>Mauritius</a:t>
            </a:r>
          </a:p>
          <a:p>
            <a:pPr lvl="1"/>
            <a:r>
              <a:rPr lang="en-US" dirty="0"/>
              <a:t>Mozambique</a:t>
            </a:r>
          </a:p>
          <a:p>
            <a:pPr lvl="1"/>
            <a:r>
              <a:rPr lang="en-US" dirty="0"/>
              <a:t>SWFDP</a:t>
            </a:r>
          </a:p>
        </p:txBody>
      </p:sp>
    </p:spTree>
    <p:extLst>
      <p:ext uri="{BB962C8B-B14F-4D97-AF65-F5344CB8AC3E}">
        <p14:creationId xmlns:p14="http://schemas.microsoft.com/office/powerpoint/2010/main" val="22581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9675"/>
            <a:ext cx="418147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Impact-Based Forecast </a:t>
            </a:r>
          </a:p>
          <a:p>
            <a:pPr marL="0" indent="0" algn="ctr">
              <a:buNone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and </a:t>
            </a:r>
          </a:p>
          <a:p>
            <a:pPr marL="0" indent="0" algn="ctr">
              <a:buNone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Warning Services</a:t>
            </a:r>
            <a:endParaRPr lang="en-US" sz="4000" dirty="0">
              <a:latin typeface="+mj-lt"/>
              <a:ea typeface="+mj-ea"/>
              <a:cs typeface="+mj-cs"/>
            </a:endParaRPr>
          </a:p>
          <a:p>
            <a:endParaRPr lang="en-GB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20555" t="23556" r="53889" b="23778"/>
          <a:stretch/>
        </p:blipFill>
        <p:spPr bwMode="auto">
          <a:xfrm>
            <a:off x="4552950" y="267652"/>
            <a:ext cx="4227196" cy="5828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27546" t="40629" r="53224" b="38457"/>
          <a:stretch/>
        </p:blipFill>
        <p:spPr bwMode="auto">
          <a:xfrm>
            <a:off x="6143625" y="4171950"/>
            <a:ext cx="2876550" cy="2152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86275" y="6440269"/>
            <a:ext cx="4657725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Aftermath </a:t>
            </a:r>
            <a:r>
              <a:rPr lang="en-US" i="1" dirty="0">
                <a:solidFill>
                  <a:schemeClr val="bg1"/>
                </a:solidFill>
              </a:rPr>
              <a:t>of typhoon </a:t>
            </a:r>
            <a:r>
              <a:rPr lang="en-US" i="1" dirty="0" smtClean="0">
                <a:solidFill>
                  <a:schemeClr val="bg1"/>
                </a:solidFill>
              </a:rPr>
              <a:t>Haiyan, Philippines, 2013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600" dirty="0" smtClean="0"/>
              <a:t>«WMO </a:t>
            </a:r>
            <a:r>
              <a:rPr lang="fr-CH" sz="3600" dirty="0"/>
              <a:t>Guidelines </a:t>
            </a:r>
            <a:r>
              <a:rPr lang="fr-CH" sz="3600" dirty="0" smtClean="0"/>
              <a:t>on Multi-</a:t>
            </a:r>
            <a:r>
              <a:rPr lang="fr-CH" sz="3600" dirty="0" err="1" smtClean="0"/>
              <a:t>hazard</a:t>
            </a:r>
            <a:r>
              <a:rPr lang="fr-CH" sz="3600" dirty="0" smtClean="0"/>
              <a:t> Impact-</a:t>
            </a:r>
            <a:r>
              <a:rPr lang="fr-CH" sz="3600" dirty="0" err="1" smtClean="0"/>
              <a:t>Based</a:t>
            </a:r>
            <a:r>
              <a:rPr lang="fr-CH" sz="3600" dirty="0" smtClean="0"/>
              <a:t> </a:t>
            </a:r>
            <a:r>
              <a:rPr lang="fr-CH" sz="3600" dirty="0" err="1" smtClean="0"/>
              <a:t>Forecast</a:t>
            </a:r>
            <a:r>
              <a:rPr lang="fr-CH" sz="3600" dirty="0" smtClean="0"/>
              <a:t> and Warning Services»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endParaRPr lang="fr-CH" sz="2400" dirty="0" smtClean="0"/>
          </a:p>
          <a:p>
            <a:r>
              <a:rPr lang="fr-CH" sz="2400" dirty="0" smtClean="0"/>
              <a:t>PWSD Programme </a:t>
            </a:r>
            <a:r>
              <a:rPr lang="fr-CH" sz="2400" dirty="0" err="1" smtClean="0"/>
              <a:t>coordinated</a:t>
            </a:r>
            <a:r>
              <a:rPr lang="fr-CH" sz="2400" dirty="0" smtClean="0"/>
              <a:t> effort to </a:t>
            </a:r>
            <a:r>
              <a:rPr lang="fr-CH" sz="2400" dirty="0" err="1" smtClean="0"/>
              <a:t>produce</a:t>
            </a:r>
            <a:r>
              <a:rPr lang="fr-CH" sz="2400" dirty="0" smtClean="0"/>
              <a:t> the publication: </a:t>
            </a:r>
            <a:r>
              <a:rPr lang="fr-CH" sz="2400" dirty="0" smtClean="0">
                <a:solidFill>
                  <a:srgbClr val="FF0000"/>
                </a:solidFill>
              </a:rPr>
              <a:t>WMO No. 1150</a:t>
            </a:r>
            <a:r>
              <a:rPr lang="fr-CH" sz="2400" dirty="0" smtClean="0"/>
              <a:t> (</a:t>
            </a:r>
            <a:r>
              <a:rPr lang="fr-CH" sz="2400" dirty="0" err="1" smtClean="0">
                <a:hlinkClick r:id="rId3"/>
              </a:rPr>
              <a:t>view</a:t>
            </a:r>
            <a:r>
              <a:rPr lang="fr-CH" sz="2400" dirty="0" smtClean="0">
                <a:hlinkClick r:id="rId3"/>
              </a:rPr>
              <a:t> </a:t>
            </a:r>
            <a:r>
              <a:rPr lang="fr-CH" sz="2400" dirty="0" err="1" smtClean="0">
                <a:hlinkClick r:id="rId3"/>
              </a:rPr>
              <a:t>it</a:t>
            </a:r>
            <a:r>
              <a:rPr lang="fr-CH" sz="2400" dirty="0" smtClean="0">
                <a:hlinkClick r:id="rId3"/>
              </a:rPr>
              <a:t> </a:t>
            </a:r>
            <a:r>
              <a:rPr lang="fr-CH" sz="2400" dirty="0" err="1" smtClean="0">
                <a:hlinkClick r:id="rId3"/>
              </a:rPr>
              <a:t>here</a:t>
            </a:r>
            <a:r>
              <a:rPr lang="fr-CH" sz="2400" dirty="0" smtClean="0"/>
              <a:t>)</a:t>
            </a:r>
          </a:p>
          <a:p>
            <a:r>
              <a:rPr lang="fr-CH" sz="2400" dirty="0" smtClean="0"/>
              <a:t>It </a:t>
            </a:r>
            <a:r>
              <a:rPr lang="fr-CH" sz="2400" dirty="0" err="1" smtClean="0"/>
              <a:t>provides</a:t>
            </a:r>
            <a:r>
              <a:rPr lang="fr-CH" sz="2400" dirty="0" smtClean="0"/>
              <a:t> a road </a:t>
            </a:r>
            <a:r>
              <a:rPr lang="fr-CH" sz="2400" dirty="0" err="1" smtClean="0"/>
              <a:t>map</a:t>
            </a:r>
            <a:r>
              <a:rPr lang="fr-CH" sz="2400" dirty="0" smtClean="0"/>
              <a:t> to </a:t>
            </a:r>
            <a:r>
              <a:rPr lang="fr-CH" sz="2400" dirty="0" err="1" smtClean="0"/>
              <a:t>assist</a:t>
            </a:r>
            <a:r>
              <a:rPr lang="fr-CH" sz="2400" dirty="0" smtClean="0"/>
              <a:t> </a:t>
            </a:r>
            <a:r>
              <a:rPr lang="fr-CH" sz="2400" dirty="0" err="1" smtClean="0"/>
              <a:t>members</a:t>
            </a:r>
            <a:r>
              <a:rPr lang="fr-CH" sz="2400" dirty="0" smtClean="0"/>
              <a:t> </a:t>
            </a:r>
            <a:r>
              <a:rPr lang="fr-CH" sz="2400" dirty="0" err="1" smtClean="0"/>
              <a:t>develop</a:t>
            </a:r>
            <a:r>
              <a:rPr lang="fr-CH" sz="2400" dirty="0" smtClean="0"/>
              <a:t> impact-</a:t>
            </a:r>
            <a:r>
              <a:rPr lang="fr-CH" sz="2400" dirty="0" err="1" smtClean="0"/>
              <a:t>based</a:t>
            </a:r>
            <a:r>
              <a:rPr lang="fr-CH" sz="2400" dirty="0" smtClean="0"/>
              <a:t> warning services</a:t>
            </a:r>
          </a:p>
          <a:p>
            <a:r>
              <a:rPr lang="fr-CH" sz="2400" dirty="0" err="1" smtClean="0"/>
              <a:t>Defines</a:t>
            </a:r>
            <a:r>
              <a:rPr lang="fr-CH" sz="2400" dirty="0" smtClean="0"/>
              <a:t> the </a:t>
            </a:r>
            <a:r>
              <a:rPr lang="fr-CH" sz="2400" dirty="0" err="1" smtClean="0"/>
              <a:t>necessary</a:t>
            </a:r>
            <a:r>
              <a:rPr lang="fr-CH" sz="2400" dirty="0" smtClean="0"/>
              <a:t> </a:t>
            </a:r>
            <a:r>
              <a:rPr lang="fr-CH" sz="2400" dirty="0" err="1" smtClean="0"/>
              <a:t>steps</a:t>
            </a:r>
            <a:r>
              <a:rPr lang="fr-CH" sz="2400" dirty="0" smtClean="0"/>
              <a:t> and </a:t>
            </a:r>
            <a:r>
              <a:rPr lang="fr-CH" sz="2400" dirty="0" err="1" smtClean="0"/>
              <a:t>explains</a:t>
            </a:r>
            <a:r>
              <a:rPr lang="fr-CH" sz="2400" dirty="0" smtClean="0"/>
              <a:t> </a:t>
            </a:r>
            <a:r>
              <a:rPr lang="fr-CH" sz="2400" dirty="0" err="1" smtClean="0"/>
              <a:t>likely</a:t>
            </a:r>
            <a:r>
              <a:rPr lang="fr-CH" sz="2400" dirty="0" smtClean="0"/>
              <a:t> </a:t>
            </a:r>
            <a:r>
              <a:rPr lang="fr-CH" sz="2400" dirty="0" err="1" smtClean="0"/>
              <a:t>levels</a:t>
            </a:r>
            <a:r>
              <a:rPr lang="fr-CH" sz="2400" dirty="0" smtClean="0"/>
              <a:t> of </a:t>
            </a:r>
            <a:r>
              <a:rPr lang="fr-CH" sz="2400" dirty="0" err="1" smtClean="0"/>
              <a:t>complexity</a:t>
            </a:r>
            <a:endParaRPr lang="fr-CH" sz="2400" dirty="0" smtClean="0"/>
          </a:p>
          <a:p>
            <a:r>
              <a:rPr lang="fr-CH" sz="2400" dirty="0" smtClean="0"/>
              <a:t>Publication </a:t>
            </a:r>
            <a:r>
              <a:rPr lang="fr-CH" sz="2400" dirty="0" err="1" smtClean="0"/>
              <a:t>highly</a:t>
            </a:r>
            <a:r>
              <a:rPr lang="fr-CH" sz="2400" dirty="0" smtClean="0"/>
              <a:t> </a:t>
            </a:r>
            <a:r>
              <a:rPr lang="fr-CH" sz="2400" dirty="0" err="1" smtClean="0"/>
              <a:t>recommended</a:t>
            </a:r>
            <a:r>
              <a:rPr lang="fr-CH" sz="2400" dirty="0" smtClean="0"/>
              <a:t> for use by </a:t>
            </a:r>
            <a:r>
              <a:rPr lang="fr-CH" sz="2400" dirty="0" err="1" smtClean="0"/>
              <a:t>Members</a:t>
            </a:r>
            <a:r>
              <a:rPr lang="fr-CH" sz="2400" dirty="0" smtClean="0"/>
              <a:t> </a:t>
            </a:r>
          </a:p>
          <a:p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12" y="1724025"/>
            <a:ext cx="3100088" cy="476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3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558752"/>
            <a:ext cx="4244716" cy="1143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Warnings </a:t>
            </a:r>
            <a:r>
              <a:rPr lang="fr-CH" sz="2400" dirty="0" err="1" smtClean="0"/>
              <a:t>accuracy</a:t>
            </a:r>
            <a:r>
              <a:rPr lang="fr-CH" sz="2400" dirty="0" smtClean="0"/>
              <a:t> </a:t>
            </a:r>
            <a:r>
              <a:rPr lang="fr-CH" sz="2400" dirty="0" err="1" smtClean="0"/>
              <a:t>increased</a:t>
            </a:r>
            <a:r>
              <a:rPr lang="fr-CH" sz="2400" dirty="0" smtClean="0"/>
              <a:t> but people </a:t>
            </a:r>
            <a:r>
              <a:rPr lang="fr-CH" sz="2400" dirty="0" err="1" smtClean="0"/>
              <a:t>still</a:t>
            </a:r>
            <a:r>
              <a:rPr lang="fr-CH" sz="2400" dirty="0" smtClean="0"/>
              <a:t> </a:t>
            </a:r>
            <a:r>
              <a:rPr lang="fr-CH" sz="2400" dirty="0" err="1" smtClean="0"/>
              <a:t>losing</a:t>
            </a:r>
            <a:r>
              <a:rPr lang="fr-CH" sz="2400" dirty="0" smtClean="0"/>
              <a:t> </a:t>
            </a:r>
            <a:r>
              <a:rPr lang="fr-CH" sz="2400" dirty="0" err="1" smtClean="0"/>
              <a:t>lives</a:t>
            </a:r>
            <a:endParaRPr lang="en-US" sz="2400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68" y="2000700"/>
            <a:ext cx="5848065" cy="45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6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good forecasts result in a poor response?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 NMHSs issue accurate hazard warnings yet populations suffer many casualties and damage because of lack of knowledge of likely impacts of the hazard</a:t>
            </a:r>
          </a:p>
          <a:p>
            <a:r>
              <a:rPr lang="en-US" dirty="0" smtClean="0"/>
              <a:t> </a:t>
            </a:r>
            <a:r>
              <a:rPr lang="en-US" dirty="0"/>
              <a:t>Super-typhoon Haiyan (Yolanda): Philippines-&gt; 6000 fatalities, &gt;</a:t>
            </a:r>
            <a:r>
              <a:rPr lang="en-US" dirty="0" smtClean="0"/>
              <a:t> </a:t>
            </a:r>
            <a:r>
              <a:rPr lang="en-US" dirty="0"/>
              <a:t>28000 injured</a:t>
            </a:r>
            <a:r>
              <a:rPr lang="en-US" dirty="0" smtClean="0"/>
              <a:t>, &gt; </a:t>
            </a:r>
            <a:r>
              <a:rPr lang="en-US" dirty="0"/>
              <a:t>1700 missing, 1.6 million affected and&gt; US $ Step 827 million damage to agriculture and infrastructure </a:t>
            </a:r>
            <a:endParaRPr lang="en-US" dirty="0" smtClean="0"/>
          </a:p>
          <a:p>
            <a:r>
              <a:rPr lang="en-US" dirty="0" smtClean="0"/>
              <a:t>Yet accurate warning of storm surge issued </a:t>
            </a:r>
            <a:endParaRPr lang="en-US" dirty="0"/>
          </a:p>
          <a:p>
            <a:r>
              <a:rPr lang="fr-CH" dirty="0" smtClean="0"/>
              <a:t>Not </a:t>
            </a:r>
            <a:r>
              <a:rPr lang="fr-CH" dirty="0" err="1" smtClean="0"/>
              <a:t>enough</a:t>
            </a:r>
            <a:r>
              <a:rPr lang="fr-CH" dirty="0" smtClean="0"/>
              <a:t> </a:t>
            </a:r>
            <a:r>
              <a:rPr lang="fr-CH" dirty="0" err="1" smtClean="0"/>
              <a:t>knowledge</a:t>
            </a:r>
            <a:r>
              <a:rPr lang="fr-CH" dirty="0" smtClean="0"/>
              <a:t> of impacts of the </a:t>
            </a:r>
            <a:r>
              <a:rPr lang="fr-CH" dirty="0" err="1" smtClean="0"/>
              <a:t>storm</a:t>
            </a:r>
            <a:r>
              <a:rPr lang="fr-CH" dirty="0" smtClean="0"/>
              <a:t> </a:t>
            </a:r>
            <a:r>
              <a:rPr lang="fr-CH" dirty="0" err="1" smtClean="0"/>
              <a:t>surge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Impact-Based Forecast </a:t>
            </a:r>
            <a:r>
              <a:rPr lang="en-US" dirty="0" smtClean="0"/>
              <a:t>and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Warning </a:t>
            </a:r>
            <a:r>
              <a:rPr lang="en-US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 is a realization of what the weather might </a:t>
            </a:r>
            <a:r>
              <a:rPr lang="en-US" sz="2400" dirty="0">
                <a:solidFill>
                  <a:srgbClr val="FF0000"/>
                </a:solidFill>
              </a:rPr>
              <a:t>be</a:t>
            </a:r>
            <a:r>
              <a:rPr lang="en-US" sz="2400" dirty="0"/>
              <a:t>, </a:t>
            </a:r>
            <a:r>
              <a:rPr lang="en-US" sz="2400" dirty="0" smtClean="0"/>
              <a:t>but frequently a lack </a:t>
            </a:r>
            <a:r>
              <a:rPr lang="en-US" sz="2400" dirty="0"/>
              <a:t>of understanding of what the weather might </a:t>
            </a:r>
            <a:r>
              <a:rPr lang="en-US" sz="2400" dirty="0" smtClean="0">
                <a:solidFill>
                  <a:srgbClr val="FF0000"/>
                </a:solidFill>
              </a:rPr>
              <a:t>do </a:t>
            </a:r>
            <a:r>
              <a:rPr lang="en-US" sz="2400" dirty="0" smtClean="0"/>
              <a:t>by both NMHSs and DRCPAs</a:t>
            </a:r>
          </a:p>
          <a:p>
            <a:r>
              <a:rPr lang="en-US" sz="2400" dirty="0" smtClean="0"/>
              <a:t>Impact-based warnings provide information of how hazards may impact warning recipients</a:t>
            </a:r>
          </a:p>
          <a:p>
            <a:r>
              <a:rPr lang="en-US" sz="2400" dirty="0"/>
              <a:t>Tackling this problem will require a multidisciplinary and </a:t>
            </a:r>
            <a:r>
              <a:rPr lang="en-US" sz="2400" dirty="0" smtClean="0"/>
              <a:t>highly integrated </a:t>
            </a:r>
            <a:r>
              <a:rPr lang="en-US" sz="2400" dirty="0"/>
              <a:t>and focused </a:t>
            </a:r>
            <a:r>
              <a:rPr lang="en-US" sz="2400" dirty="0" smtClean="0"/>
              <a:t>undertaking</a:t>
            </a:r>
          </a:p>
          <a:p>
            <a:r>
              <a:rPr lang="en-US" sz="2400" dirty="0"/>
              <a:t>Progressing from weather forecasts and warnings to multi-hazard impact-based forecast </a:t>
            </a:r>
            <a:r>
              <a:rPr lang="en-US" sz="2400" dirty="0" smtClean="0"/>
              <a:t>and warning </a:t>
            </a:r>
            <a:r>
              <a:rPr lang="en-US" sz="2400" dirty="0"/>
              <a:t>services represents a paradigm shift in service delivery for many NMHSs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97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Impact-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H" dirty="0" smtClean="0"/>
              <a:t>Hazard + </a:t>
            </a:r>
            <a:r>
              <a:rPr lang="fr-CH" dirty="0" err="1" smtClean="0"/>
              <a:t>Vulnerability</a:t>
            </a:r>
            <a:r>
              <a:rPr lang="fr-CH" dirty="0" smtClean="0"/>
              <a:t> = Impact-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forecast</a:t>
            </a:r>
            <a:r>
              <a:rPr lang="fr-CH" dirty="0" smtClean="0"/>
              <a:t> and warning</a:t>
            </a:r>
          </a:p>
          <a:p>
            <a:r>
              <a:rPr lang="fr-CH" dirty="0" err="1" smtClean="0"/>
              <a:t>Likely</a:t>
            </a:r>
            <a:r>
              <a:rPr lang="fr-CH" dirty="0" smtClean="0"/>
              <a:t> to cause action</a:t>
            </a:r>
          </a:p>
          <a:p>
            <a:r>
              <a:rPr lang="en-US" dirty="0" smtClean="0"/>
              <a:t>IBF requires NMHSs to collaborate </a:t>
            </a:r>
            <a:r>
              <a:rPr lang="en-US" dirty="0"/>
              <a:t>with others </a:t>
            </a:r>
            <a:r>
              <a:rPr lang="en-US" dirty="0" smtClean="0"/>
              <a:t>for expertise</a:t>
            </a:r>
            <a:r>
              <a:rPr lang="en-US" dirty="0"/>
              <a:t>, resources and knowledge (such as demographic data, </a:t>
            </a:r>
            <a:r>
              <a:rPr lang="en-US" dirty="0" smtClean="0"/>
              <a:t>crowd-sourcing techniques</a:t>
            </a:r>
            <a:r>
              <a:rPr lang="en-US" dirty="0"/>
              <a:t>, geographical information systems (GISs), interoperability, and third-party </a:t>
            </a:r>
            <a:r>
              <a:rPr lang="en-US" dirty="0" smtClean="0"/>
              <a:t>data integration </a:t>
            </a:r>
            <a:r>
              <a:rPr lang="en-US" dirty="0"/>
              <a:t>and usage) to deliver impact </a:t>
            </a:r>
            <a:r>
              <a:rPr lang="en-US" dirty="0" smtClean="0"/>
              <a:t>services</a:t>
            </a:r>
          </a:p>
          <a:p>
            <a:r>
              <a:rPr lang="fr-CH" b="1" dirty="0" err="1" smtClean="0"/>
              <a:t>Example</a:t>
            </a:r>
            <a:r>
              <a:rPr lang="fr-CH" b="1" dirty="0" smtClean="0"/>
              <a:t>: </a:t>
            </a:r>
            <a:r>
              <a:rPr lang="fr-CH" i="1" dirty="0" err="1" smtClean="0"/>
              <a:t>Severe</a:t>
            </a:r>
            <a:r>
              <a:rPr lang="fr-CH" i="1" dirty="0" smtClean="0"/>
              <a:t> </a:t>
            </a:r>
            <a:r>
              <a:rPr lang="fr-CH" i="1" dirty="0" err="1" smtClean="0"/>
              <a:t>thunderstorms</a:t>
            </a:r>
            <a:r>
              <a:rPr lang="fr-CH" i="1" dirty="0" smtClean="0"/>
              <a:t> </a:t>
            </a:r>
            <a:r>
              <a:rPr lang="fr-CH" i="1" dirty="0" err="1" smtClean="0"/>
              <a:t>with</a:t>
            </a:r>
            <a:r>
              <a:rPr lang="fr-CH" i="1" dirty="0" smtClean="0"/>
              <a:t> </a:t>
            </a:r>
            <a:r>
              <a:rPr lang="fr-CH" i="1" dirty="0" err="1" smtClean="0"/>
              <a:t>gusts</a:t>
            </a:r>
            <a:r>
              <a:rPr lang="fr-CH" i="1" dirty="0" smtClean="0"/>
              <a:t> over 60 </a:t>
            </a:r>
            <a:r>
              <a:rPr lang="fr-CH" i="1" dirty="0" err="1" smtClean="0"/>
              <a:t>mph</a:t>
            </a:r>
            <a:r>
              <a:rPr lang="fr-CH" i="1" dirty="0" smtClean="0"/>
              <a:t> </a:t>
            </a:r>
            <a:r>
              <a:rPr lang="fr-CH" i="1" dirty="0" err="1" smtClean="0"/>
              <a:t>will</a:t>
            </a:r>
            <a:r>
              <a:rPr lang="fr-CH" i="1" dirty="0" smtClean="0"/>
              <a:t> </a:t>
            </a:r>
            <a:r>
              <a:rPr lang="fr-CH" i="1" dirty="0" err="1" smtClean="0"/>
              <a:t>result</a:t>
            </a:r>
            <a:r>
              <a:rPr lang="fr-CH" i="1" dirty="0" smtClean="0"/>
              <a:t> in damage to </a:t>
            </a:r>
            <a:r>
              <a:rPr lang="fr-CH" i="1" dirty="0" err="1" smtClean="0"/>
              <a:t>trees</a:t>
            </a:r>
            <a:r>
              <a:rPr lang="fr-CH" i="1" dirty="0" smtClean="0"/>
              <a:t> and power </a:t>
            </a:r>
            <a:r>
              <a:rPr lang="fr-CH" i="1" dirty="0" err="1" smtClean="0"/>
              <a:t>lines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26467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Impact </a:t>
            </a:r>
            <a:r>
              <a:rPr lang="fr-CH" dirty="0" err="1" smtClean="0"/>
              <a:t>forecasts</a:t>
            </a:r>
            <a:r>
              <a:rPr lang="fr-CH" dirty="0" smtClean="0"/>
              <a:t> and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H" dirty="0" smtClean="0"/>
              <a:t>Hazard + </a:t>
            </a:r>
            <a:r>
              <a:rPr lang="fr-CH" dirty="0" err="1" smtClean="0"/>
              <a:t>vulnerability</a:t>
            </a:r>
            <a:r>
              <a:rPr lang="fr-CH" dirty="0" smtClean="0"/>
              <a:t> + </a:t>
            </a:r>
            <a:r>
              <a:rPr lang="fr-CH" dirty="0" err="1" smtClean="0"/>
              <a:t>exposure</a:t>
            </a:r>
            <a:r>
              <a:rPr lang="fr-CH" dirty="0" smtClean="0"/>
              <a:t> = Impact </a:t>
            </a:r>
            <a:r>
              <a:rPr lang="fr-CH" dirty="0" err="1" smtClean="0"/>
              <a:t>forecast</a:t>
            </a:r>
            <a:r>
              <a:rPr lang="fr-CH" dirty="0" smtClean="0"/>
              <a:t> and warning</a:t>
            </a:r>
          </a:p>
          <a:p>
            <a:r>
              <a:rPr lang="fr-CH" dirty="0" err="1" smtClean="0"/>
              <a:t>Provides</a:t>
            </a:r>
            <a:r>
              <a:rPr lang="fr-CH" dirty="0" smtClean="0"/>
              <a:t> more </a:t>
            </a:r>
            <a:r>
              <a:rPr lang="fr-CH" dirty="0" err="1" smtClean="0"/>
              <a:t>detailed</a:t>
            </a:r>
            <a:r>
              <a:rPr lang="fr-CH" dirty="0" smtClean="0"/>
              <a:t> information </a:t>
            </a:r>
            <a:r>
              <a:rPr lang="fr-CH" dirty="0" err="1" smtClean="0"/>
              <a:t>than</a:t>
            </a:r>
            <a:r>
              <a:rPr lang="fr-CH" dirty="0" smtClean="0"/>
              <a:t> do impact-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forecasts</a:t>
            </a:r>
            <a:endParaRPr lang="fr-CH" dirty="0" smtClean="0"/>
          </a:p>
          <a:p>
            <a:r>
              <a:rPr lang="en-US" dirty="0"/>
              <a:t>could be done in a subjective way working alongside a user, or in an objective way through developing an impact model using vulnerability and exposure datasets as well as meteorological </a:t>
            </a:r>
            <a:r>
              <a:rPr lang="en-US" dirty="0" smtClean="0"/>
              <a:t>information</a:t>
            </a:r>
          </a:p>
          <a:p>
            <a:r>
              <a:rPr lang="fr-CH" dirty="0" err="1" smtClean="0"/>
              <a:t>Example</a:t>
            </a:r>
            <a:r>
              <a:rPr lang="fr-CH" dirty="0" smtClean="0"/>
              <a:t>:</a:t>
            </a:r>
            <a:r>
              <a:rPr lang="en-US" dirty="0"/>
              <a:t>“</a:t>
            </a:r>
            <a:r>
              <a:rPr lang="en-US" i="1" dirty="0"/>
              <a:t>Extensive traffic delays in Kensington may occur due to the risk of large trees </a:t>
            </a:r>
            <a:r>
              <a:rPr lang="en-US" i="1" dirty="0" smtClean="0"/>
              <a:t>downing power </a:t>
            </a:r>
            <a:r>
              <a:rPr lang="en-US" i="1" dirty="0"/>
              <a:t>lines and blocking roads as a result of severe thunderstorms.”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82" y="1983809"/>
            <a:ext cx="3582537" cy="3846986"/>
          </a:xfrm>
        </p:spPr>
        <p:txBody>
          <a:bodyPr>
            <a:normAutofit/>
          </a:bodyPr>
          <a:lstStyle/>
          <a:p>
            <a:pPr algn="l"/>
            <a:r>
              <a:rPr lang="fr-CH" sz="2000" b="1" dirty="0" smtClean="0">
                <a:solidFill>
                  <a:schemeClr val="accent2"/>
                </a:solidFill>
              </a:rPr>
              <a:t>Solid </a:t>
            </a:r>
            <a:r>
              <a:rPr lang="fr-CH" sz="2000" b="1" dirty="0" err="1" smtClean="0">
                <a:solidFill>
                  <a:schemeClr val="accent2"/>
                </a:solidFill>
              </a:rPr>
              <a:t>Arrows</a:t>
            </a:r>
            <a:r>
              <a:rPr lang="fr-CH" sz="2000" b="1" dirty="0" smtClean="0"/>
              <a:t>: </a:t>
            </a:r>
            <a:r>
              <a:rPr lang="fr-CH" sz="2000" dirty="0" err="1" smtClean="0"/>
              <a:t>Modelling</a:t>
            </a:r>
            <a:r>
              <a:rPr lang="fr-CH" sz="2000" dirty="0" smtClean="0"/>
              <a:t> </a:t>
            </a:r>
            <a:r>
              <a:rPr lang="fr-CH" sz="2000" dirty="0" err="1" smtClean="0"/>
              <a:t>approach</a:t>
            </a: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b="1" dirty="0" err="1" smtClean="0">
                <a:solidFill>
                  <a:schemeClr val="accent6">
                    <a:lumMod val="75000"/>
                  </a:schemeClr>
                </a:solidFill>
              </a:rPr>
              <a:t>Dotted</a:t>
            </a:r>
            <a:r>
              <a:rPr lang="fr-CH" sz="2000" b="1" dirty="0" smtClean="0">
                <a:solidFill>
                  <a:schemeClr val="accent6">
                    <a:lumMod val="75000"/>
                  </a:schemeClr>
                </a:solidFill>
              </a:rPr>
              <a:t> orange: </a:t>
            </a:r>
            <a:r>
              <a:rPr lang="fr-CH" sz="2000" dirty="0"/>
              <a:t>S</a:t>
            </a:r>
            <a:r>
              <a:rPr lang="fr-CH" sz="2000" dirty="0" smtClean="0"/>
              <a:t>ubjective </a:t>
            </a:r>
            <a:r>
              <a:rPr lang="fr-CH" sz="2000" dirty="0" err="1" smtClean="0"/>
              <a:t>approach</a:t>
            </a: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b="1" dirty="0" err="1" smtClean="0">
                <a:solidFill>
                  <a:schemeClr val="accent2"/>
                </a:solidFill>
              </a:rPr>
              <a:t>Dotted</a:t>
            </a:r>
            <a:r>
              <a:rPr lang="fr-CH" sz="2000" b="1" dirty="0" smtClean="0">
                <a:solidFill>
                  <a:schemeClr val="accent2"/>
                </a:solidFill>
              </a:rPr>
              <a:t> </a:t>
            </a:r>
            <a:r>
              <a:rPr lang="fr-CH" sz="2000" b="1" dirty="0" err="1" smtClean="0">
                <a:solidFill>
                  <a:schemeClr val="accent2"/>
                </a:solidFill>
              </a:rPr>
              <a:t>red</a:t>
            </a:r>
            <a:r>
              <a:rPr lang="fr-CH" sz="2000" b="1" dirty="0" smtClean="0"/>
              <a:t>: </a:t>
            </a:r>
            <a:r>
              <a:rPr lang="fr-CH" sz="2000" b="1" dirty="0" err="1" smtClean="0"/>
              <a:t>T</a:t>
            </a:r>
            <a:r>
              <a:rPr lang="fr-CH" sz="2000" dirty="0" err="1" smtClean="0"/>
              <a:t>raditional</a:t>
            </a:r>
            <a:r>
              <a:rPr lang="fr-CH" sz="2000" dirty="0" smtClean="0"/>
              <a:t> </a:t>
            </a:r>
            <a:r>
              <a:rPr lang="fr-CH" sz="2000" dirty="0" err="1" smtClean="0"/>
              <a:t>approach</a:t>
            </a:r>
            <a:r>
              <a:rPr lang="fr-CH" sz="2000" dirty="0" smtClean="0"/>
              <a:t> i.e. magnitude of impact </a:t>
            </a:r>
            <a:r>
              <a:rPr lang="fr-CH" sz="2000" dirty="0" err="1" smtClean="0"/>
              <a:t>related</a:t>
            </a:r>
            <a:r>
              <a:rPr lang="fr-CH" sz="2000" dirty="0" smtClean="0"/>
              <a:t> </a:t>
            </a:r>
            <a:r>
              <a:rPr lang="fr-CH" sz="2000" dirty="0" err="1" smtClean="0"/>
              <a:t>directly</a:t>
            </a:r>
            <a:r>
              <a:rPr lang="fr-CH" sz="2000" dirty="0" smtClean="0"/>
              <a:t> to magnitude of </a:t>
            </a:r>
            <a:r>
              <a:rPr lang="fr-CH" sz="2000" dirty="0" err="1" smtClean="0"/>
              <a:t>hazard</a:t>
            </a:r>
            <a:r>
              <a:rPr lang="fr-CH" sz="2000" dirty="0" smtClean="0"/>
              <a:t> </a:t>
            </a:r>
            <a:endParaRPr lang="en-US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7" t="19525" r="17958" b="5692"/>
          <a:stretch/>
        </p:blipFill>
        <p:spPr bwMode="auto">
          <a:xfrm>
            <a:off x="3548418" y="2117085"/>
            <a:ext cx="5595582" cy="41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482" y="518615"/>
            <a:ext cx="850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 err="1" smtClean="0"/>
              <a:t>Relationships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among</a:t>
            </a:r>
            <a:r>
              <a:rPr lang="fr-CH" sz="3200" b="1" dirty="0" smtClean="0"/>
              <a:t> the key </a:t>
            </a:r>
            <a:r>
              <a:rPr lang="fr-CH" sz="3200" b="1" dirty="0" err="1" smtClean="0"/>
              <a:t>elements</a:t>
            </a:r>
            <a:r>
              <a:rPr lang="fr-CH" sz="3200" b="1" dirty="0" smtClean="0"/>
              <a:t> of an impact </a:t>
            </a:r>
            <a:r>
              <a:rPr lang="fr-CH" sz="3200" b="1" dirty="0" err="1" smtClean="0"/>
              <a:t>forecast</a:t>
            </a:r>
            <a:r>
              <a:rPr lang="fr-CH" sz="3200" b="1" dirty="0" smtClean="0"/>
              <a:t> system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882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3824</TotalTime>
  <Words>846</Words>
  <Application>Microsoft Office PowerPoint</Application>
  <PresentationFormat>On-screen Show (4:3)</PresentationFormat>
  <Paragraphs>100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4</vt:i4>
      </vt:variant>
    </vt:vector>
  </HeadingPairs>
  <TitlesOfParts>
    <vt:vector size="25" baseType="lpstr">
      <vt:lpstr>WMO_BLUE_Powerpoint_en_fr</vt:lpstr>
      <vt:lpstr>PowerPoint Presentation</vt:lpstr>
      <vt:lpstr>PowerPoint Presentation</vt:lpstr>
      <vt:lpstr>«WMO Guidelines on Multi-hazard Impact-Based Forecast and Warning Services» </vt:lpstr>
      <vt:lpstr>Warnings accuracy increased but people still losing lives</vt:lpstr>
      <vt:lpstr>Why good forecasts result in a poor response? </vt:lpstr>
      <vt:lpstr>Impact-Based Forecast and  Warning Services</vt:lpstr>
      <vt:lpstr>Impact-Based Forecasting</vt:lpstr>
      <vt:lpstr>Impact forecasts and warnings</vt:lpstr>
      <vt:lpstr>Solid Arrows: Modelling approach  Dotted orange: Subjective approach  Dotted red: Traditional approach i.e. magnitude of impact related directly to magnitude of hazard </vt:lpstr>
      <vt:lpstr>Example</vt:lpstr>
      <vt:lpstr>Benefits of an Impact Warning Service</vt:lpstr>
      <vt:lpstr>Development of IBF and warning services: Partnership building </vt:lpstr>
      <vt:lpstr>United Kingdom Natural Hazards Partnership</vt:lpstr>
      <vt:lpstr>Development of IBF and warning services: Information services</vt:lpstr>
      <vt:lpstr>Development of IBF and warning services: Functional requirements</vt:lpstr>
      <vt:lpstr>Development of IBF and warning services: Capacity of staff &amp; partners</vt:lpstr>
      <vt:lpstr>Development of IBF and warning services: Validation</vt:lpstr>
      <vt:lpstr>Overarching Management Approach</vt:lpstr>
      <vt:lpstr>Assistance to Members on IBF</vt:lpstr>
      <vt:lpstr>PowerPoint Presentation</vt:lpstr>
      <vt:lpstr>Custom Show 1</vt:lpstr>
      <vt:lpstr>Custom Show 2</vt:lpstr>
      <vt:lpstr>Custom Show 3</vt:lpstr>
      <vt:lpstr>Service Delivery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Muchemi</dc:creator>
  <cp:lastModifiedBy>Samuel Muchemi</cp:lastModifiedBy>
  <cp:revision>407</cp:revision>
  <cp:lastPrinted>2016-07-19T12:38:02Z</cp:lastPrinted>
  <dcterms:created xsi:type="dcterms:W3CDTF">2016-06-29T10:08:11Z</dcterms:created>
  <dcterms:modified xsi:type="dcterms:W3CDTF">2018-03-30T03:24:14Z</dcterms:modified>
</cp:coreProperties>
</file>