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72" r:id="rId2"/>
    <p:sldId id="688" r:id="rId3"/>
    <p:sldId id="679" r:id="rId4"/>
    <p:sldId id="686" r:id="rId5"/>
    <p:sldId id="689" r:id="rId6"/>
    <p:sldId id="719" r:id="rId7"/>
    <p:sldId id="685" r:id="rId8"/>
    <p:sldId id="720" r:id="rId9"/>
    <p:sldId id="721" r:id="rId10"/>
    <p:sldId id="722" r:id="rId11"/>
    <p:sldId id="693" r:id="rId12"/>
    <p:sldId id="707" r:id="rId13"/>
    <p:sldId id="708" r:id="rId14"/>
    <p:sldId id="723" r:id="rId15"/>
    <p:sldId id="724" r:id="rId16"/>
    <p:sldId id="725" r:id="rId17"/>
    <p:sldId id="709" r:id="rId18"/>
    <p:sldId id="694" r:id="rId19"/>
    <p:sldId id="726" r:id="rId20"/>
    <p:sldId id="727" r:id="rId21"/>
  </p:sldIdLst>
  <p:sldSz cx="9906000" cy="6858000" type="A4"/>
  <p:notesSz cx="6858000" cy="9296400"/>
  <p:embeddedFontLst>
    <p:embeddedFont>
      <p:font typeface="MS PGothic" panose="020B0600070205080204" pitchFamily="3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imes" panose="02020603050405020304" pitchFamily="18" charset="0"/>
      <p:regular r:id="rId29"/>
      <p:bold r:id="rId30"/>
      <p:italic r:id="rId31"/>
      <p:boldItalic r:id="rId32"/>
    </p:embeddedFont>
    <p:embeddedFont>
      <p:font typeface="Gill Sans MT" panose="020B0502020104020203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l Smith" initials="JBS" lastIdx="9" clrIdx="0"/>
  <p:cmAuthor id="1" name="Aaron Ray" initials="A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666666"/>
    <a:srgbClr val="002A6C"/>
    <a:srgbClr val="003366"/>
    <a:srgbClr val="1E4ABD"/>
    <a:srgbClr val="FFFF66"/>
    <a:srgbClr val="FF6600"/>
    <a:srgbClr val="CCECF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1" autoAdjust="0"/>
    <p:restoredTop sz="91617" autoAdjust="0"/>
  </p:normalViewPr>
  <p:slideViewPr>
    <p:cSldViewPr>
      <p:cViewPr varScale="1">
        <p:scale>
          <a:sx n="92" d="100"/>
          <a:sy n="92" d="100"/>
        </p:scale>
        <p:origin x="108" y="4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985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-1098" y="50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2388" y="0"/>
            <a:ext cx="29702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297021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2388" y="8815388"/>
            <a:ext cx="29702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AB8D4A7-8BBA-4136-AC78-012B2FBDD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75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2388" y="0"/>
            <a:ext cx="29702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684213"/>
            <a:ext cx="5048250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2175" y="4406900"/>
            <a:ext cx="5049838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5388"/>
            <a:ext cx="297021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2388" y="8815388"/>
            <a:ext cx="29702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4F3AAB6-11B2-4923-B916-2C4832B59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2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58" indent="-285715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58" indent="-228572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01" indent="-228572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45" indent="-228572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288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31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574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17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C90278-46FC-419C-9004-1695503FAF9A}" type="slidenum">
              <a:rPr lang="en-US" sz="1200">
                <a:latin typeface="Times" pitchFamily="18" charset="0"/>
              </a:rPr>
              <a:pPr/>
              <a:t>1</a:t>
            </a:fld>
            <a:endParaRPr lang="en-US" sz="1200">
              <a:latin typeface="Times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1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165100" y="1752600"/>
            <a:ext cx="9740900" cy="5105400"/>
          </a:xfrm>
          <a:prstGeom prst="rect">
            <a:avLst/>
          </a:prstGeom>
          <a:solidFill>
            <a:srgbClr val="DDDDDD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1752600"/>
            <a:ext cx="9906000" cy="152400"/>
          </a:xfrm>
          <a:prstGeom prst="rect">
            <a:avLst/>
          </a:prstGeom>
          <a:solidFill>
            <a:srgbClr val="C2113A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905000"/>
            <a:ext cx="165100" cy="4953000"/>
          </a:xfrm>
          <a:prstGeom prst="rect">
            <a:avLst/>
          </a:prstGeom>
          <a:solidFill>
            <a:srgbClr val="002A6C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2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3713" y="455613"/>
            <a:ext cx="3255962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5500" y="2362200"/>
            <a:ext cx="8420100" cy="11430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7338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F0704-2008-45AE-8FB5-201E58EB7D77}" type="slidenum">
              <a:rPr lang="en-US"/>
              <a:pPr>
                <a:defRPr/>
              </a:pPr>
              <a:t>‹#›</a:t>
            </a:fld>
            <a:r>
              <a:rPr lang="en-US"/>
              <a:t>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C1416-3E8B-4ABA-9293-8F9F8CB85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1447800"/>
            <a:ext cx="2105025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1447800"/>
            <a:ext cx="6149975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B9911-477C-4991-AB33-1326A22E3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447800"/>
            <a:ext cx="84201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2209800"/>
            <a:ext cx="84201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F27B-4760-4975-B45A-A47E22B53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2950" y="1447800"/>
            <a:ext cx="84201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DEA79-9913-4494-A0E4-E083B91AD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447800"/>
            <a:ext cx="84201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2209800"/>
            <a:ext cx="41275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2209800"/>
            <a:ext cx="41275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94F7-C2DC-4B16-9E2C-BFEDC3941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25672-2A50-445D-8782-1D260536A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47DAA-D690-4202-853C-E706E9EED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2209800"/>
            <a:ext cx="4127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2209800"/>
            <a:ext cx="4127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F4D4B-751B-49FC-8510-DDB64A62E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75763-8AA8-475D-9AA3-D40404790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3422E-61DF-4B5D-BB7B-9E9A6BE1D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BB0F1-2007-4E08-A6CD-19017CC1D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6801C-7C32-4E2B-9A3C-F64CD6433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6410A-1B2E-4D4A-95B1-4FBEE024B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152400"/>
            <a:ext cx="8420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524000"/>
            <a:ext cx="8420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7DB214-9B08-4E3B-9E94-4873E4E30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0" y="1066800"/>
            <a:ext cx="9906000" cy="152400"/>
          </a:xfrm>
          <a:prstGeom prst="rect">
            <a:avLst/>
          </a:prstGeom>
          <a:solidFill>
            <a:srgbClr val="C2113A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0" y="1219200"/>
            <a:ext cx="165100" cy="5638800"/>
          </a:xfrm>
          <a:prstGeom prst="rect">
            <a:avLst/>
          </a:prstGeom>
          <a:solidFill>
            <a:srgbClr val="002A6C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002A6C"/>
              </a:solidFill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073150" y="2590800"/>
            <a:ext cx="7924800" cy="1143000"/>
          </a:xfrm>
        </p:spPr>
        <p:txBody>
          <a:bodyPr/>
          <a:lstStyle/>
          <a:p>
            <a:r>
              <a:rPr lang="en-US" sz="2800" dirty="0" smtClean="0"/>
              <a:t>Benefit Cost Analysis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4114800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ill Sans MT" pitchFamily="34" charset="0"/>
              </a:rPr>
              <a:t>Jeffrey K .Lazo, PhD</a:t>
            </a:r>
          </a:p>
          <a:p>
            <a:pPr algn="ctr"/>
            <a:r>
              <a:rPr lang="en-US" sz="2400" b="1" dirty="0">
                <a:latin typeface="Gill Sans MT" pitchFamily="34" charset="0"/>
              </a:rPr>
              <a:t>Director – Societal Impacts Program</a:t>
            </a:r>
          </a:p>
          <a:p>
            <a:pPr algn="ctr"/>
            <a:r>
              <a:rPr lang="en-US" sz="2400" b="1" dirty="0">
                <a:latin typeface="Gill Sans MT" pitchFamily="34" charset="0"/>
              </a:rPr>
              <a:t>National Center for Atmospheric Research</a:t>
            </a:r>
            <a:endParaRPr lang="en-US" sz="2400" dirty="0">
              <a:latin typeface="Gill Sans MT" pitchFamily="34" charset="0"/>
            </a:endParaRPr>
          </a:p>
          <a:p>
            <a:pPr algn="ctr"/>
            <a:endParaRPr lang="en-US" sz="2400" dirty="0">
              <a:latin typeface="Gill Sans MT" pitchFamily="34" charset="0"/>
            </a:endParaRPr>
          </a:p>
          <a:p>
            <a:pPr algn="ctr"/>
            <a:r>
              <a:rPr lang="en-US" sz="2400" dirty="0">
                <a:latin typeface="Gill Sans MT" pitchFamily="34" charset="0"/>
              </a:rPr>
              <a:t>Zagreb, Croatia</a:t>
            </a:r>
            <a:endParaRPr lang="en-US" sz="2400" dirty="0">
              <a:latin typeface="Gill Sans MT" pitchFamily="34" charset="0"/>
            </a:endParaRPr>
          </a:p>
          <a:p>
            <a:pPr algn="ctr"/>
            <a:r>
              <a:rPr lang="en-US" sz="2400" dirty="0">
                <a:latin typeface="Gill Sans MT" pitchFamily="34" charset="0"/>
              </a:rPr>
              <a:t>Wednesday, 1 July 2015</a:t>
            </a:r>
            <a:endParaRPr lang="en-US" sz="2400" dirty="0">
              <a:latin typeface="Gill Sans MT" pitchFamily="34" charset="0"/>
            </a:endParaRPr>
          </a:p>
          <a:p>
            <a:pPr algn="ctr"/>
            <a:r>
              <a:rPr lang="en-US" sz="2400" b="1" dirty="0">
                <a:latin typeface="Gill Sans MT" pitchFamily="34" charset="0"/>
              </a:rPr>
              <a:t>1400-1430</a:t>
            </a:r>
            <a:endParaRPr lang="en-US" sz="2400" b="1" dirty="0">
              <a:latin typeface="Gill Sans MT" pitchFamily="34" charset="0"/>
            </a:endParaRPr>
          </a:p>
        </p:txBody>
      </p:sp>
      <p:pic>
        <p:nvPicPr>
          <p:cNvPr id="5" name="Picture 2" descr="C:\Documents and Settings\ganderson\My Documents\CCRD\Project\Climate Services\ICCS 2\CSP_transparenc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783877"/>
            <a:ext cx="2867025" cy="92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9981"/>
            <a:ext cx="3886200" cy="12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95301" y="1371597"/>
          <a:ext cx="8915396" cy="4648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628"/>
                <a:gridCol w="1273628"/>
                <a:gridCol w="1273628"/>
                <a:gridCol w="1273628"/>
                <a:gridCol w="1273628"/>
                <a:gridCol w="1273628"/>
                <a:gridCol w="1273628"/>
              </a:tblGrid>
              <a:tr h="4333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Discount rate= 0.0%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Discount rate = 3.0%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Discount rate= 7.0%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479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Year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Costs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Costs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Costs</a:t>
                      </a:r>
                      <a:endParaRPr lang="en-US" b="1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24.27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48.54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22.68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45.37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47.13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9.43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41.16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8.23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45.76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9.15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37.35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7.47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44.42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8.88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33.89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6.78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43.13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8.63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30.75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6.15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PV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204.71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184.63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165.84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174.00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NPV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35.00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20.08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-8.16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8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524000"/>
            <a:ext cx="8420100" cy="5105400"/>
          </a:xfrm>
        </p:spPr>
        <p:txBody>
          <a:bodyPr/>
          <a:lstStyle/>
          <a:p>
            <a:r>
              <a:rPr lang="en-A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Introduction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A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BCA concepts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A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BCA decision criteria – net societal benefit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AU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Selecting the discount rate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AU" dirty="0" smtClean="0"/>
              <a:t>Step 7: Summarize and compare all benefits and costs</a:t>
            </a:r>
            <a:endParaRPr lang="en-US" dirty="0" smtClean="0"/>
          </a:p>
          <a:p>
            <a:pPr lvl="1"/>
            <a:r>
              <a:rPr lang="en-AU" dirty="0" smtClean="0"/>
              <a:t>Net present value and project decision criteria</a:t>
            </a:r>
            <a:endParaRPr lang="en-US" dirty="0" smtClean="0"/>
          </a:p>
          <a:p>
            <a:pPr lvl="1"/>
            <a:r>
              <a:rPr lang="en-AU" dirty="0" smtClean="0"/>
              <a:t>Reporting qualitative benefit and cost information</a:t>
            </a:r>
            <a:endParaRPr lang="en-US" dirty="0" smtClean="0"/>
          </a:p>
          <a:p>
            <a:pPr lvl="1"/>
            <a:r>
              <a:rPr lang="en-AU" dirty="0" smtClean="0"/>
              <a:t>Distributional issues</a:t>
            </a:r>
            <a:endParaRPr lang="en-US" dirty="0" smtClean="0"/>
          </a:p>
          <a:p>
            <a:r>
              <a:rPr lang="en-AU" dirty="0" smtClean="0"/>
              <a:t>Step 8: List all omissions, biases and uncertainties </a:t>
            </a:r>
            <a:endParaRPr lang="en-US" dirty="0" smtClean="0"/>
          </a:p>
          <a:p>
            <a:r>
              <a:rPr lang="en-AU" dirty="0" smtClean="0"/>
              <a:t>Step 9: Conduct sensitivity analyses on key variable values </a:t>
            </a:r>
            <a:endParaRPr lang="en-US" dirty="0" smtClean="0"/>
          </a:p>
          <a:p>
            <a:r>
              <a:rPr lang="en-AU" dirty="0" smtClean="0"/>
              <a:t>Conclusion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448800" cy="990600"/>
          </a:xfrm>
        </p:spPr>
        <p:txBody>
          <a:bodyPr>
            <a:noAutofit/>
          </a:bodyPr>
          <a:lstStyle/>
          <a:p>
            <a:r>
              <a: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7: Summarize and Compare All Benefits and Costs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9220200" cy="4572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If possible, discount quantitative benefit or cost projections over time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(from Step 6) to PV at an appropriate discount rate.</a:t>
            </a:r>
          </a:p>
          <a:p>
            <a:r>
              <a:rPr lang="en-US" sz="2400" b="1" dirty="0" smtClean="0"/>
              <a:t>Summarize net monetized benefits and costs (either annual or present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value) in one location, along with the listing and ranking of those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benefits that can be described only qualitatively (from Step 6).</a:t>
            </a:r>
          </a:p>
          <a:p>
            <a:r>
              <a:rPr lang="en-US" sz="2400" b="1" dirty="0" smtClean="0"/>
              <a:t>Summary table must include:</a:t>
            </a:r>
          </a:p>
          <a:p>
            <a:pPr lvl="1"/>
            <a:r>
              <a:rPr lang="en-US" sz="2400" b="1" dirty="0" smtClean="0"/>
              <a:t>the monetized benefits and costs</a:t>
            </a:r>
          </a:p>
          <a:p>
            <a:pPr lvl="1"/>
            <a:r>
              <a:rPr lang="en-US" sz="2400" b="1" dirty="0" smtClean="0"/>
              <a:t>a listing and qualitative assessment of the non-quantified benefits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and costs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02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328150" cy="914400"/>
          </a:xfrm>
        </p:spPr>
        <p:txBody>
          <a:bodyPr>
            <a:noAutofit/>
          </a:bodyPr>
          <a:lstStyle/>
          <a:p>
            <a:r>
              <a: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8: List All Omissions, Biases, and Uncertainties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Explicitly document all omissions, biases, and uncertainties associated with the estimated benefits and costs.</a:t>
            </a:r>
          </a:p>
          <a:p>
            <a:r>
              <a:rPr lang="en-US" sz="28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The impact that these may have on the final outcome of the analysis should be noted.</a:t>
            </a:r>
          </a:p>
          <a:p>
            <a:pPr lvl="1"/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e.g., in terms of their likelihood of increasing or decreasing net benefits, or an uncertain direction of change in net benefits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30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Distributional Issues</a:t>
            </a:r>
            <a:endParaRPr lang="en-US" sz="3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92" y="1445653"/>
            <a:ext cx="6728399" cy="5183747"/>
          </a:xfrm>
          <a:prstGeom prst="rect">
            <a:avLst/>
          </a:prstGeom>
        </p:spPr>
      </p:pic>
      <p:pic>
        <p:nvPicPr>
          <p:cNvPr id="2050" name="Picture 2" descr="http://t2.gstatic.com/images?q=tbn:ANd9GcSG0zIBE7nv3RoAkskYRThNEhbaNjuXEQAFaEm9FNeVV_V97JoHU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1678" y="5334000"/>
            <a:ext cx="655922" cy="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71" y="330897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10" y="3262462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07" y="3713342"/>
            <a:ext cx="325384" cy="2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21" y="367486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09" y="3262462"/>
            <a:ext cx="257595" cy="3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27" y="3772815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71" y="354830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21" y="3348893"/>
            <a:ext cx="4183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54" y="4067709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01" y="406668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63" y="3825543"/>
            <a:ext cx="325384" cy="4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6" y="3811914"/>
            <a:ext cx="217890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71" y="4067709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2892" y="6064239"/>
            <a:ext cx="112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36911" y="6117548"/>
            <a:ext cx="158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Distribution between:</a:t>
            </a:r>
          </a:p>
          <a:p>
            <a:r>
              <a:rPr lang="en-US" b="1" dirty="0" smtClean="0"/>
              <a:t>Different groups or individuals </a:t>
            </a:r>
          </a:p>
          <a:p>
            <a:pPr lvl="1"/>
            <a:r>
              <a:rPr lang="en-US" b="1" dirty="0" smtClean="0"/>
              <a:t>one versus many</a:t>
            </a:r>
          </a:p>
          <a:p>
            <a:r>
              <a:rPr lang="en-US" b="1" dirty="0" smtClean="0"/>
              <a:t>Different geographic areas</a:t>
            </a:r>
          </a:p>
          <a:p>
            <a:pPr lvl="1"/>
            <a:r>
              <a:rPr lang="en-US" b="1" dirty="0" smtClean="0"/>
              <a:t>countries</a:t>
            </a:r>
          </a:p>
          <a:p>
            <a:pPr lvl="1"/>
            <a:r>
              <a:rPr lang="en-US" b="1" dirty="0" smtClean="0"/>
              <a:t>regions / states</a:t>
            </a:r>
          </a:p>
          <a:p>
            <a:r>
              <a:rPr lang="en-US" b="1" dirty="0" smtClean="0"/>
              <a:t>Gender</a:t>
            </a:r>
          </a:p>
          <a:p>
            <a:r>
              <a:rPr lang="en-US" b="1" dirty="0" smtClean="0"/>
              <a:t>Ethnicity</a:t>
            </a:r>
          </a:p>
          <a:p>
            <a:r>
              <a:rPr lang="en-US" b="1" dirty="0" smtClean="0"/>
              <a:t>Age groups</a:t>
            </a:r>
          </a:p>
          <a:p>
            <a:r>
              <a:rPr lang="en-US" b="1" dirty="0" smtClean="0"/>
              <a:t>Income groups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420100" cy="6096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Distributional Issues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0810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991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How does benefit cost analysis deal with distributional issues?</a:t>
            </a:r>
          </a:p>
          <a:p>
            <a:r>
              <a:rPr lang="en-US" b="1" dirty="0" smtClean="0"/>
              <a:t>Pareto principle: project is worthwhile if it makes one person off while making no-one else worse off</a:t>
            </a:r>
          </a:p>
          <a:p>
            <a:r>
              <a:rPr lang="en-US" b="1" dirty="0" smtClean="0"/>
              <a:t>Potential Pareto principle (</a:t>
            </a:r>
            <a:r>
              <a:rPr lang="en-US" b="1" dirty="0" err="1" smtClean="0"/>
              <a:t>Kaldor</a:t>
            </a:r>
            <a:r>
              <a:rPr lang="en-US" b="1" dirty="0" smtClean="0"/>
              <a:t>-Hicks Principle): </a:t>
            </a:r>
            <a:r>
              <a:rPr lang="en-US" b="1" i="1" dirty="0" smtClean="0"/>
              <a:t>could</a:t>
            </a:r>
            <a:r>
              <a:rPr lang="en-US" b="1" dirty="0" smtClean="0"/>
              <a:t> arrange sufficient compensation from those that are made better off to those that are made worse off so that all would end up no worse off than before.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How to do this “right” – be transparent and specific about distributional issues?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Distributional Issues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8541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932"/>
            <a:ext cx="9372600" cy="973667"/>
          </a:xfrm>
        </p:spPr>
        <p:txBody>
          <a:bodyPr>
            <a:noAutofit/>
          </a:bodyPr>
          <a:lstStyle/>
          <a:p>
            <a:r>
              <a: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9: Conduct Sensitivity Analyses on Key Variable Values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76400"/>
            <a:ext cx="9080500" cy="4572000"/>
          </a:xfrm>
        </p:spPr>
        <p:txBody>
          <a:bodyPr>
            <a:noAutofit/>
          </a:bodyPr>
          <a:lstStyle/>
          <a:p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Conduct sensitivity analyses on key variables or benefit and cost estimates</a:t>
            </a:r>
          </a:p>
          <a:p>
            <a:pPr lvl="1"/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with the aim of exploring and communicating the impact of assumptions, uncertainties, or natural variability.</a:t>
            </a:r>
          </a:p>
          <a:p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Sensitivity analyses is used to identify which assumptions or uncertainties have the largest impact on the outcome of the analysis</a:t>
            </a:r>
          </a:p>
          <a:p>
            <a:pPr lvl="1"/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to identify which assumptions might change the net benefits of an option from positive to negative or to alter the ranking of options in terms of their relative net benefits.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23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524000"/>
            <a:ext cx="8420100" cy="5105400"/>
          </a:xfrm>
        </p:spPr>
        <p:txBody>
          <a:bodyPr/>
          <a:lstStyle/>
          <a:p>
            <a:r>
              <a:rPr lang="en-AU" b="1" dirty="0" smtClean="0"/>
              <a:t>BCA </a:t>
            </a:r>
            <a:r>
              <a:rPr lang="en-AU" b="1" dirty="0"/>
              <a:t>concepts</a:t>
            </a:r>
            <a:endParaRPr lang="en-US" b="1" dirty="0"/>
          </a:p>
          <a:p>
            <a:pPr lvl="1"/>
            <a:r>
              <a:rPr lang="en-AU" b="1" dirty="0"/>
              <a:t>BCA decision criteria – net societal benefit</a:t>
            </a:r>
            <a:endParaRPr lang="en-US" b="1" dirty="0"/>
          </a:p>
          <a:p>
            <a:pPr lvl="1"/>
            <a:r>
              <a:rPr lang="en-AU" b="1" dirty="0" smtClean="0"/>
              <a:t>Selecting the discount rate</a:t>
            </a:r>
            <a:endParaRPr lang="en-US" b="1" dirty="0" smtClean="0"/>
          </a:p>
          <a:p>
            <a:r>
              <a:rPr lang="en-AU" b="1" dirty="0" smtClean="0"/>
              <a:t>Step 7: Summarize and compare all benefits and costs</a:t>
            </a:r>
            <a:endParaRPr lang="en-US" b="1" dirty="0" smtClean="0"/>
          </a:p>
          <a:p>
            <a:pPr lvl="1"/>
            <a:r>
              <a:rPr lang="en-AU" b="1" dirty="0" smtClean="0"/>
              <a:t>Net present value and project decision criteria</a:t>
            </a:r>
            <a:endParaRPr lang="en-US" b="1" dirty="0" smtClean="0"/>
          </a:p>
          <a:p>
            <a:pPr lvl="1"/>
            <a:r>
              <a:rPr lang="en-AU" b="1" dirty="0" smtClean="0"/>
              <a:t>Reporting qualitative benefit and cost information</a:t>
            </a:r>
            <a:endParaRPr lang="en-US" b="1" dirty="0" smtClean="0"/>
          </a:p>
          <a:p>
            <a:pPr lvl="1"/>
            <a:r>
              <a:rPr lang="en-AU" b="1" dirty="0" smtClean="0"/>
              <a:t>Distributional issues</a:t>
            </a:r>
            <a:endParaRPr lang="en-US" b="1" dirty="0" smtClean="0"/>
          </a:p>
          <a:p>
            <a:r>
              <a:rPr lang="en-AU" b="1" dirty="0" smtClean="0"/>
              <a:t>Step 8: List all omissions, biases and uncertainties </a:t>
            </a:r>
            <a:endParaRPr lang="en-US" b="1" dirty="0" smtClean="0"/>
          </a:p>
          <a:p>
            <a:r>
              <a:rPr lang="en-AU" b="1" dirty="0" smtClean="0"/>
              <a:t>Step 9: Conduct sensitivity analyses on key variable values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259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420100" cy="609600"/>
          </a:xfrm>
        </p:spPr>
        <p:txBody>
          <a:bodyPr/>
          <a:lstStyle/>
          <a:p>
            <a:r>
              <a:rPr lang="en-US" dirty="0"/>
              <a:t>Exercise 10:  Benefit-Cost Analysis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12619"/>
              </p:ext>
            </p:extLst>
          </p:nvPr>
        </p:nvGraphicFramePr>
        <p:xfrm>
          <a:off x="685800" y="1524000"/>
          <a:ext cx="8534400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5937"/>
                <a:gridCol w="7288463"/>
              </a:tblGrid>
              <a:tr h="160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Objectives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Understand and apply calculation of net present value is undertaken and understand how to use the results for project evaluation.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Understand and apply key concepts in benefit cost analysis such as discounting, net present value, and benefit cost ratio.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Understand sensitivity analysis.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9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Purpose and Desired Outcome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6781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Purpose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Combine measurement of benefits and costs to evaluate economic viability of a project using benefit-cost analysis (BCA)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r>
              <a:rPr lang="en-US" b="1" dirty="0" smtClean="0"/>
              <a:t>Desired Outcome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Understand the purpose and uses of benefit-cost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Understand </a:t>
            </a:r>
            <a:r>
              <a:rPr lang="en-US" b="1" dirty="0"/>
              <a:t>how to “read” a BCA </a:t>
            </a:r>
            <a:r>
              <a:rPr lang="en-US" b="1" dirty="0" smtClean="0"/>
              <a:t>study</a:t>
            </a:r>
          </a:p>
        </p:txBody>
      </p:sp>
      <p:pic>
        <p:nvPicPr>
          <p:cNvPr id="5" name="Picture 4" descr="Description: Description: Description: Chapter roadmap v5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19200"/>
            <a:ext cx="30226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5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52400"/>
            <a:ext cx="9023350" cy="609600"/>
          </a:xfrm>
        </p:spPr>
        <p:txBody>
          <a:bodyPr/>
          <a:lstStyle/>
          <a:p>
            <a:r>
              <a:rPr lang="en-US" dirty="0" smtClean="0"/>
              <a:t>Example 1: Calculating a Present Value</a:t>
            </a:r>
            <a:endParaRPr lang="en-US" dirty="0"/>
          </a:p>
        </p:txBody>
      </p:sp>
      <p:pic>
        <p:nvPicPr>
          <p:cNvPr id="72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286362"/>
            <a:ext cx="305793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0" name="Rectangle 7239"/>
          <p:cNvSpPr/>
          <p:nvPr/>
        </p:nvSpPr>
        <p:spPr>
          <a:xfrm>
            <a:off x="352425" y="24252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Benefit of $50 (B=$50) that will occur 5 years from now (t=5) using a 3% discount rate (r=.03).</a:t>
            </a:r>
            <a:endParaRPr lang="en-US" b="1" dirty="0"/>
          </a:p>
        </p:txBody>
      </p:sp>
      <p:pic>
        <p:nvPicPr>
          <p:cNvPr id="7241" name="Picture 72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3554521"/>
            <a:ext cx="4312917" cy="990600"/>
          </a:xfrm>
          <a:prstGeom prst="rect">
            <a:avLst/>
          </a:prstGeom>
        </p:spPr>
      </p:pic>
      <p:pic>
        <p:nvPicPr>
          <p:cNvPr id="7242" name="Picture 72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4637224"/>
            <a:ext cx="6848170" cy="1066800"/>
          </a:xfrm>
          <a:prstGeom prst="rect">
            <a:avLst/>
          </a:prstGeom>
        </p:spPr>
      </p:pic>
      <p:pic>
        <p:nvPicPr>
          <p:cNvPr id="7243" name="Picture 72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5713549"/>
            <a:ext cx="9143051" cy="11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6724650" cy="3733801"/>
          </a:xfrm>
        </p:spPr>
        <p:txBody>
          <a:bodyPr/>
          <a:lstStyle/>
          <a:p>
            <a:r>
              <a:rPr lang="en-AU" b="1" dirty="0"/>
              <a:t>Introduction</a:t>
            </a:r>
            <a:endParaRPr lang="en-US" b="1" dirty="0"/>
          </a:p>
          <a:p>
            <a:r>
              <a:rPr lang="en-AU" b="1" dirty="0"/>
              <a:t>BCA concepts</a:t>
            </a:r>
            <a:endParaRPr lang="en-US" b="1" dirty="0"/>
          </a:p>
          <a:p>
            <a:pPr lvl="1"/>
            <a:r>
              <a:rPr lang="en-AU" b="1" dirty="0"/>
              <a:t>BCA decision criteria – net societal benefit</a:t>
            </a:r>
            <a:endParaRPr lang="en-US" b="1" dirty="0"/>
          </a:p>
          <a:p>
            <a:pPr lvl="1"/>
            <a:r>
              <a:rPr lang="en-AU" b="1" dirty="0" smtClean="0"/>
              <a:t>Selecting the discount rate</a:t>
            </a:r>
            <a:endParaRPr lang="en-US" b="1" dirty="0" smtClean="0"/>
          </a:p>
          <a:p>
            <a:r>
              <a:rPr lang="en-AU" b="1" dirty="0" smtClean="0"/>
              <a:t>Step 7: Summarize and compare all benefits and costs</a:t>
            </a:r>
            <a:endParaRPr lang="en-US" b="1" dirty="0" smtClean="0"/>
          </a:p>
          <a:p>
            <a:pPr lvl="1"/>
            <a:r>
              <a:rPr lang="en-AU" b="1" dirty="0" smtClean="0"/>
              <a:t>Net present value and project decision criteria</a:t>
            </a:r>
            <a:endParaRPr lang="en-US" b="1" dirty="0" smtClean="0"/>
          </a:p>
          <a:p>
            <a:pPr lvl="1"/>
            <a:r>
              <a:rPr lang="en-AU" b="1" dirty="0" smtClean="0"/>
              <a:t>Reporting qualitative benefit and cost information</a:t>
            </a:r>
            <a:endParaRPr lang="en-US" b="1" dirty="0" smtClean="0"/>
          </a:p>
          <a:p>
            <a:pPr lvl="1"/>
            <a:r>
              <a:rPr lang="en-AU" b="1" dirty="0" smtClean="0"/>
              <a:t>Distributional issues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7135" y="5267823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Step 8: List all omissions, biases and uncertainties 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Step 9: Conduct sensitivity analyses on key variable values 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Conclusion</a:t>
            </a:r>
            <a:endParaRPr lang="en-US" sz="2400" b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19200"/>
            <a:ext cx="3276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915400" cy="639762"/>
          </a:xfrm>
        </p:spPr>
        <p:txBody>
          <a:bodyPr>
            <a:normAutofit/>
          </a:bodyPr>
          <a:lstStyle/>
          <a:p>
            <a:r>
              <a:rPr lang="en-US" sz="3200" dirty="0"/>
              <a:t>Introduction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9154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kern="1200" dirty="0"/>
              <a:t>Why Benefit-Cost Analysis (BCA)?</a:t>
            </a:r>
            <a:endParaRPr lang="en-US" sz="2800" b="1" dirty="0" smtClean="0"/>
          </a:p>
          <a:p>
            <a:r>
              <a:rPr lang="en-US" b="1" dirty="0" smtClean="0"/>
              <a:t>Can we justify purchasing a new supercomputer for research to improve weather forecasts – with no change in forecast quality until 10 years from now.</a:t>
            </a:r>
          </a:p>
          <a:p>
            <a:r>
              <a:rPr lang="en-US" b="1" dirty="0" smtClean="0"/>
              <a:t>Is it a good idea to build a new observation system?</a:t>
            </a:r>
          </a:p>
          <a:p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Should we broadcast additional weather forecasts?</a:t>
            </a:r>
          </a:p>
          <a:p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Would we be better off spending additional </a:t>
            </a:r>
            <a:r>
              <a:rPr lang="en-US" b="1" dirty="0" smtClean="0"/>
              <a:t>money </a:t>
            </a:r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on modeling for weather forecasting?</a:t>
            </a:r>
          </a:p>
          <a:p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Should we spend the money on weather forecasting or education or crime control or health care?</a:t>
            </a:r>
          </a:p>
          <a:p>
            <a:endParaRPr lang="en-US" b="1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Each of these </a:t>
            </a:r>
            <a:r>
              <a:rPr lang="en-US" b="1" u="sng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should</a:t>
            </a:r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be addressed by doing a proper cost benefit analysis.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10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68362"/>
          </a:xfrm>
        </p:spPr>
        <p:txBody>
          <a:bodyPr/>
          <a:lstStyle/>
          <a:p>
            <a:r>
              <a:rPr lang="en-US" sz="3200" dirty="0"/>
              <a:t>BCA concepts - decision criteria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19" y="2709562"/>
            <a:ext cx="5291780" cy="3538838"/>
          </a:xfrm>
        </p:spPr>
        <p:txBody>
          <a:bodyPr>
            <a:normAutofit/>
          </a:bodyPr>
          <a:lstStyle/>
          <a:p>
            <a:pPr marL="0" indent="0">
              <a:buSzPts val="320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Be</a:t>
            </a:r>
            <a:r>
              <a:rPr lang="en-US" b="1" dirty="0" smtClean="0"/>
              <a:t>nefit-cost ratio: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benefits / costs &gt; 1 → YES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benefits / costs &lt; 1 → NO</a:t>
            </a:r>
          </a:p>
          <a:p>
            <a:pPr marL="0" indent="0">
              <a:buSzPts val="320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Internal rate of return (IRR)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Rate of interest in a net present analysis that makes the benefits equal to or greater than the costs. 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IRR &gt; rate of discount  → YES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IRR &lt; rate of discount  → NO</a:t>
            </a:r>
          </a:p>
        </p:txBody>
      </p:sp>
      <p:pic>
        <p:nvPicPr>
          <p:cNvPr id="4" name="Picture 2" descr="E:\NCAR-WORK\SIP\04_Research\24_Engility-WB-WMO_SBE\WMO Seminars\South Africa 2013_11_11\Presentations\Cap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709562"/>
            <a:ext cx="4287795" cy="39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900" y="1370734"/>
            <a:ext cx="941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ts val="3200"/>
              <a:buNone/>
            </a:pPr>
            <a:r>
              <a:rPr lang="en-US" sz="2400" b="1" dirty="0"/>
              <a:t>Net benefit = benefits minus costs</a:t>
            </a:r>
          </a:p>
          <a:p>
            <a:pPr marL="395288" lvl="1" indent="-284163">
              <a:buSzPts val="3200"/>
              <a:buFont typeface="Arial"/>
              <a:buChar char="•"/>
            </a:pPr>
            <a:r>
              <a:rPr lang="en-US" sz="2400" b="1" dirty="0"/>
              <a:t>If benefits &gt; costs → worth doing the program</a:t>
            </a:r>
          </a:p>
          <a:p>
            <a:pPr marL="395288" lvl="1" indent="-284163">
              <a:buSzPts val="3200"/>
              <a:buFont typeface="Arial"/>
              <a:buChar char="•"/>
            </a:pPr>
            <a:r>
              <a:rPr lang="en-US" sz="2400" b="1" dirty="0"/>
              <a:t>If benefits &lt; costs → not worth doing the program</a:t>
            </a:r>
          </a:p>
        </p:txBody>
      </p:sp>
    </p:spTree>
    <p:extLst>
      <p:ext uri="{BB962C8B-B14F-4D97-AF65-F5344CB8AC3E}">
        <p14:creationId xmlns:p14="http://schemas.microsoft.com/office/powerpoint/2010/main" val="416555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915400" cy="715962"/>
          </a:xfrm>
        </p:spPr>
        <p:txBody>
          <a:bodyPr>
            <a:norm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9029700" cy="5257800"/>
          </a:xfrm>
        </p:spPr>
        <p:txBody>
          <a:bodyPr>
            <a:noAutofit/>
          </a:bodyPr>
          <a:lstStyle/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Projects generate costs and benefits over a period of time, with costs and benefits often occurring in different time periods.</a:t>
            </a:r>
          </a:p>
          <a:p>
            <a:pPr lvl="1"/>
            <a:r>
              <a:rPr lang="en-US" sz="2200" dirty="0" smtClean="0"/>
              <a:t>a</a:t>
            </a:r>
            <a:r>
              <a:rPr lang="en-US" sz="2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dollar of costs or benefits ten years from today not directly comparable to a dollar of costs or benefits today.</a:t>
            </a:r>
          </a:p>
          <a:p>
            <a:pPr lvl="1"/>
            <a:r>
              <a:rPr lang="en-US" sz="2200" dirty="0" smtClean="0"/>
              <a:t>i</a:t>
            </a:r>
            <a:r>
              <a:rPr lang="en-US" sz="2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nvestor prefers to receive a payment of a fixed amount of money today, rather than an equal amount in the future</a:t>
            </a:r>
          </a:p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Discounting is used to express all future costs and benefits in their present value equivalent.</a:t>
            </a:r>
          </a:p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Costs and benefits are discounted in each future time period and summing them to arrive at a present value.</a:t>
            </a:r>
          </a:p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Some costs that occur far into the future may be given too little weight in traditional cost-benefit analysis</a:t>
            </a:r>
          </a:p>
          <a:p>
            <a:pPr lvl="1"/>
            <a:r>
              <a:rPr lang="en-US" sz="2000" dirty="0" smtClean="0"/>
              <a:t>climate change impacts</a:t>
            </a:r>
          </a:p>
          <a:p>
            <a:pPr lvl="1"/>
            <a:r>
              <a:rPr lang="en-US" dirty="0" smtClean="0"/>
              <a:t>extinction of species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33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BCA concepts - </a:t>
            </a:r>
            <a:r>
              <a:rPr lang="en-US" dirty="0" smtClean="0"/>
              <a:t>discount </a:t>
            </a:r>
            <a:r>
              <a:rPr lang="en-US" dirty="0"/>
              <a:t>rate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9525000" cy="5486400"/>
          </a:xfrm>
        </p:spPr>
        <p:txBody>
          <a:bodyPr/>
          <a:lstStyle/>
          <a:p>
            <a:r>
              <a:rPr lang="en-AU" sz="2000" b="1" i="1" dirty="0" smtClean="0"/>
              <a:t>The </a:t>
            </a:r>
            <a:r>
              <a:rPr lang="en-AU" sz="2000" b="1" i="1" dirty="0"/>
              <a:t>Economics of Climate Change: The Stern Review, </a:t>
            </a:r>
            <a:r>
              <a:rPr lang="en-AU" sz="2000" b="1" dirty="0"/>
              <a:t>Nicolas Stern (2007) - discount rate of just 0.1%</a:t>
            </a:r>
            <a:endParaRPr lang="en-US" sz="2000" b="1" dirty="0"/>
          </a:p>
          <a:p>
            <a:r>
              <a:rPr lang="en-US" sz="2000" b="1" dirty="0"/>
              <a:t>Zhuang et al. (2007) surveyed discount rates used for public </a:t>
            </a:r>
            <a:r>
              <a:rPr lang="en-US" sz="2000" b="1" dirty="0" smtClean="0"/>
              <a:t>projects</a:t>
            </a:r>
            <a:endParaRPr lang="en-US" sz="2000" b="1" dirty="0"/>
          </a:p>
          <a:p>
            <a:pPr lvl="1"/>
            <a:r>
              <a:rPr lang="en-US" sz="1800" b="1" dirty="0" smtClean="0"/>
              <a:t>2-3</a:t>
            </a:r>
            <a:r>
              <a:rPr lang="en-US" sz="1800" b="1" dirty="0"/>
              <a:t>% in developed nations such as the United States and Germany</a:t>
            </a:r>
          </a:p>
          <a:p>
            <a:pPr lvl="1"/>
            <a:r>
              <a:rPr lang="en-US" sz="1800" b="1" dirty="0" smtClean="0"/>
              <a:t>12-15</a:t>
            </a:r>
            <a:r>
              <a:rPr lang="en-US" sz="1800" b="1" dirty="0"/>
              <a:t>% in developing countries such as Pakistan and the </a:t>
            </a:r>
            <a:r>
              <a:rPr lang="en-US" sz="1800" b="1" dirty="0" smtClean="0"/>
              <a:t>Philippines</a:t>
            </a:r>
          </a:p>
          <a:p>
            <a:r>
              <a:rPr lang="en-US" sz="2000" b="1" dirty="0"/>
              <a:t>Multilateral development banks (MDBs)</a:t>
            </a:r>
          </a:p>
          <a:p>
            <a:pPr lvl="1"/>
            <a:r>
              <a:rPr lang="en-US" sz="1800" b="1" dirty="0" smtClean="0"/>
              <a:t>The </a:t>
            </a:r>
            <a:r>
              <a:rPr lang="en-US" sz="1800" b="1" dirty="0"/>
              <a:t>World Bank guidance - </a:t>
            </a:r>
            <a:r>
              <a:rPr lang="en-US" sz="1800" b="1" i="1" dirty="0"/>
              <a:t>Handbook on Economic Analysis of Investment Operations </a:t>
            </a:r>
            <a:r>
              <a:rPr lang="en-US" sz="1800" b="1" dirty="0"/>
              <a:t>(Belli et al., 1998</a:t>
            </a:r>
            <a:r>
              <a:rPr lang="en-US" sz="1800" b="1" dirty="0" smtClean="0"/>
              <a:t>) </a:t>
            </a:r>
            <a:endParaRPr lang="en-US" sz="1800" b="1" dirty="0"/>
          </a:p>
          <a:p>
            <a:pPr lvl="2"/>
            <a:r>
              <a:rPr lang="en-US" sz="1600" b="1" dirty="0" smtClean="0"/>
              <a:t>notional </a:t>
            </a:r>
            <a:r>
              <a:rPr lang="en-US" sz="1600" b="1" dirty="0"/>
              <a:t>discount rate of 10-12</a:t>
            </a:r>
            <a:r>
              <a:rPr lang="en-US" sz="1600" b="1" dirty="0" smtClean="0"/>
              <a:t>%</a:t>
            </a:r>
          </a:p>
          <a:p>
            <a:pPr lvl="2"/>
            <a:r>
              <a:rPr lang="en-US" sz="1600" b="1" dirty="0" smtClean="0"/>
              <a:t>task </a:t>
            </a:r>
            <a:r>
              <a:rPr lang="en-US" sz="1600" b="1" dirty="0"/>
              <a:t>managers may use a rate outside this range as long </a:t>
            </a:r>
            <a:r>
              <a:rPr lang="en-US" sz="1600" b="1" dirty="0" smtClean="0"/>
              <a:t>if justified </a:t>
            </a:r>
            <a:r>
              <a:rPr lang="en-US" sz="1600" b="1" dirty="0"/>
              <a:t>in the Country Assistance </a:t>
            </a:r>
            <a:r>
              <a:rPr lang="en-US" sz="1600" b="1" dirty="0" smtClean="0"/>
              <a:t>Strategy</a:t>
            </a:r>
            <a:endParaRPr lang="en-US" sz="1600" b="1" dirty="0"/>
          </a:p>
          <a:p>
            <a:pPr lvl="1"/>
            <a:r>
              <a:rPr lang="en-US" sz="1800" b="1" dirty="0"/>
              <a:t>Asian Development Bank (ADB) specifies discount rate policy - </a:t>
            </a:r>
            <a:r>
              <a:rPr lang="en-US" sz="1800" b="1" i="1" dirty="0"/>
              <a:t>Guidelines for the Economic Analysis of Projects </a:t>
            </a:r>
            <a:r>
              <a:rPr lang="en-US" sz="1800" b="1" dirty="0"/>
              <a:t>(ADB, 1997)</a:t>
            </a:r>
          </a:p>
          <a:p>
            <a:pPr lvl="2"/>
            <a:r>
              <a:rPr lang="en-US" sz="1600" b="1" dirty="0"/>
              <a:t>tend to be 10-12% at minimum</a:t>
            </a:r>
          </a:p>
          <a:p>
            <a:pPr lvl="1"/>
            <a:r>
              <a:rPr lang="en-US" sz="1800" b="1" dirty="0" err="1"/>
              <a:t>InterAmerican</a:t>
            </a:r>
            <a:r>
              <a:rPr lang="en-US" sz="1800" b="1" dirty="0"/>
              <a:t> Development Bank, African Development Bank and European Bank for Reconstruction and </a:t>
            </a:r>
            <a:r>
              <a:rPr lang="en-US" sz="1800" b="1" dirty="0" smtClean="0"/>
              <a:t>Development</a:t>
            </a:r>
          </a:p>
          <a:p>
            <a:pPr lvl="2"/>
            <a:r>
              <a:rPr lang="en-US" sz="1600" b="1" dirty="0" smtClean="0"/>
              <a:t>tend </a:t>
            </a:r>
            <a:r>
              <a:rPr lang="en-US" sz="1600" b="1" dirty="0"/>
              <a:t>to use rates in the range of 10-12%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98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92162"/>
          </a:xfrm>
        </p:spPr>
        <p:txBody>
          <a:bodyPr>
            <a:norm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915400" cy="4525963"/>
          </a:xfrm>
        </p:spPr>
        <p:txBody>
          <a:bodyPr/>
          <a:lstStyle/>
          <a:p>
            <a:r>
              <a:rPr lang="en-US" b="1" dirty="0" smtClean="0"/>
              <a:t>PV Benefits = 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PV Costs =  </a:t>
            </a:r>
          </a:p>
          <a:p>
            <a:endParaRPr lang="en-US" b="1" dirty="0" smtClean="0"/>
          </a:p>
          <a:p>
            <a:r>
              <a:rPr lang="en-US" b="1" dirty="0" smtClean="0"/>
              <a:t>NPV = PV Benefits-PV Costs = </a:t>
            </a:r>
          </a:p>
          <a:p>
            <a:endParaRPr lang="en-US" b="1" dirty="0" smtClean="0"/>
          </a:p>
          <a:p>
            <a:r>
              <a:rPr lang="en-US" b="1" dirty="0" smtClean="0"/>
              <a:t>Total NPV = sum of all PV Benefits-PV Costs = </a:t>
            </a:r>
          </a:p>
          <a:p>
            <a:endParaRPr lang="en-US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200400" y="1447800"/>
          <a:ext cx="1155700" cy="98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Equation" r:id="rId3" imgW="482400" imgH="444240" progId="Equation.DSMT4">
                  <p:embed/>
                </p:oleObj>
              </mc:Choice>
              <mc:Fallback>
                <p:oleObj name="Equation" r:id="rId3" imgW="482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447800"/>
                        <a:ext cx="1155700" cy="982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794000" y="2514600"/>
          <a:ext cx="104298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5" imgW="507960" imgH="444240" progId="Equation.DSMT4">
                  <p:embed/>
                </p:oleObj>
              </mc:Choice>
              <mc:Fallback>
                <p:oleObj name="Equation" r:id="rId5" imgW="5079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0" y="2514600"/>
                        <a:ext cx="1042988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562600" y="3429000"/>
          <a:ext cx="990600" cy="78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7" imgW="520560" imgH="444240" progId="Equation.DSMT4">
                  <p:embed/>
                </p:oleObj>
              </mc:Choice>
              <mc:Fallback>
                <p:oleObj name="Equation" r:id="rId7" imgW="5205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429000"/>
                        <a:ext cx="990600" cy="7805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/>
          </p:nvPr>
        </p:nvGraphicFramePr>
        <p:xfrm>
          <a:off x="7772400" y="4191000"/>
          <a:ext cx="155637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Equation" r:id="rId9" imgW="698400" imgH="444240" progId="Equation.DSMT4">
                  <p:embed/>
                </p:oleObj>
              </mc:Choice>
              <mc:Fallback>
                <p:oleObj name="Equation" r:id="rId9" imgW="698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191000"/>
                        <a:ext cx="155637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8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92162"/>
          </a:xfrm>
        </p:spPr>
        <p:txBody>
          <a:bodyPr>
            <a:norm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876800"/>
            <a:ext cx="8915400" cy="76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PV Benefits =                =                   =                = 47.13 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667000" y="4572000"/>
          <a:ext cx="1155700" cy="98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3" imgW="482400" imgH="444240" progId="Equation.DSMT4">
                  <p:embed/>
                </p:oleObj>
              </mc:Choice>
              <mc:Fallback>
                <p:oleObj name="Equation" r:id="rId3" imgW="482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572000"/>
                        <a:ext cx="1155700" cy="982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2362200"/>
          <a:ext cx="5562600" cy="1821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828800"/>
                <a:gridCol w="1981200"/>
              </a:tblGrid>
              <a:tr h="4333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Discount rate= 0.0%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Discount rate = 3.0%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479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Year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Benefits</a:t>
                      </a:r>
                      <a:endParaRPr lang="en-US" b="1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47.13</a:t>
                      </a:r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221163" y="4598988"/>
          <a:ext cx="14001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Equation" r:id="rId5" imgW="583920" imgH="419040" progId="Equation.DSMT4">
                  <p:embed/>
                </p:oleObj>
              </mc:Choice>
              <mc:Fallback>
                <p:oleObj name="Equation" r:id="rId5" imgW="5839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163" y="4598988"/>
                        <a:ext cx="1400175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019800" y="4648200"/>
          <a:ext cx="115728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Equation" r:id="rId7" imgW="482400" imgH="393480" progId="Equation.DSMT4">
                  <p:embed/>
                </p:oleObj>
              </mc:Choice>
              <mc:Fallback>
                <p:oleObj name="Equation" r:id="rId7" imgW="482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648200"/>
                        <a:ext cx="1157288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1000" y="12954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 - $50 benefit to be received in two years with 3% discount rate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56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3973</TotalTime>
  <Words>1335</Words>
  <Application>Microsoft Office PowerPoint</Application>
  <PresentationFormat>A4 Paper (210x297 mm)</PresentationFormat>
  <Paragraphs>223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MS PGothic</vt:lpstr>
      <vt:lpstr>Times New Roman</vt:lpstr>
      <vt:lpstr>Calibri</vt:lpstr>
      <vt:lpstr>Times</vt:lpstr>
      <vt:lpstr>Arial</vt:lpstr>
      <vt:lpstr>Symbol</vt:lpstr>
      <vt:lpstr>Gill Sans MT</vt:lpstr>
      <vt:lpstr>Blank</vt:lpstr>
      <vt:lpstr>Equation</vt:lpstr>
      <vt:lpstr>Benefit Cost Analysis</vt:lpstr>
      <vt:lpstr>Purpose and Desired Outcome</vt:lpstr>
      <vt:lpstr>Outline</vt:lpstr>
      <vt:lpstr>Introduction</vt:lpstr>
      <vt:lpstr>BCA concepts - decision criteria</vt:lpstr>
      <vt:lpstr>BCA concepts - discount rate</vt:lpstr>
      <vt:lpstr>BCA concepts - discount rate </vt:lpstr>
      <vt:lpstr>BCA concepts - discount rate</vt:lpstr>
      <vt:lpstr>BCA concepts - discount rate</vt:lpstr>
      <vt:lpstr>BCA concepts - discount rate</vt:lpstr>
      <vt:lpstr>Outline</vt:lpstr>
      <vt:lpstr>Step 7: Summarize and Compare All Benefits and Costs</vt:lpstr>
      <vt:lpstr>Step 8: List All Omissions, Biases, and Uncertainties</vt:lpstr>
      <vt:lpstr>Distributional Issues</vt:lpstr>
      <vt:lpstr>Distributional Issues</vt:lpstr>
      <vt:lpstr>Distributional Issues</vt:lpstr>
      <vt:lpstr>Step 9: Conduct Sensitivity Analyses on Key Variable Values</vt:lpstr>
      <vt:lpstr>Conclusion</vt:lpstr>
      <vt:lpstr>Exercise 10:  Benefit-Cost Analysis</vt:lpstr>
      <vt:lpstr>Example 1: Calculating a Present Value</vt:lpstr>
    </vt:vector>
  </TitlesOfParts>
  <Company>JDG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Studio</dc:creator>
  <cp:lastModifiedBy>Jeff Lazo</cp:lastModifiedBy>
  <cp:revision>506</cp:revision>
  <cp:lastPrinted>2012-04-03T19:29:57Z</cp:lastPrinted>
  <dcterms:created xsi:type="dcterms:W3CDTF">2009-06-29T15:49:34Z</dcterms:created>
  <dcterms:modified xsi:type="dcterms:W3CDTF">2015-06-08T22:34:57Z</dcterms:modified>
</cp:coreProperties>
</file>