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2" r:id="rId2"/>
    <p:sldId id="653" r:id="rId3"/>
    <p:sldId id="661" r:id="rId4"/>
    <p:sldId id="657" r:id="rId5"/>
    <p:sldId id="658" r:id="rId6"/>
    <p:sldId id="660" r:id="rId7"/>
    <p:sldId id="659" r:id="rId8"/>
  </p:sldIdLst>
  <p:sldSz cx="9906000" cy="6858000" type="A4"/>
  <p:notesSz cx="7077075" cy="8955088"/>
  <p:embeddedFontLst>
    <p:embeddedFont>
      <p:font typeface="ＭＳ Ｐゴシック" pitchFamily="34" charset="-128"/>
      <p:regular r:id="rId11"/>
    </p:embeddedFont>
    <p:embeddedFont>
      <p:font typeface="Gill Sans MT" pitchFamily="34" charset="0"/>
      <p:regular r:id="rId12"/>
      <p:bold r:id="rId13"/>
      <p:italic r:id="rId14"/>
      <p:boldItalic r:id="rId15"/>
    </p:embeddedFont>
    <p:embeddedFont>
      <p:font typeface="Times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686800" cy="1143000"/>
          </a:xfrm>
        </p:spPr>
        <p:txBody>
          <a:bodyPr/>
          <a:lstStyle/>
          <a:p>
            <a:r>
              <a:rPr lang="en-US" sz="2800" dirty="0" smtClean="0"/>
              <a:t>Defining </a:t>
            </a:r>
            <a:r>
              <a:rPr lang="en-US" sz="2800" smtClean="0"/>
              <a:t>and Measuring Costs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352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Party, CCRD</a:t>
            </a:r>
          </a:p>
          <a:p>
            <a:pPr algn="ctr"/>
            <a:endParaRPr lang="en-US" sz="2000" b="1" dirty="0" smtClean="0">
              <a:latin typeface="Gill Sans MT" pitchFamily="34" charset="0"/>
            </a:endParaRPr>
          </a:p>
          <a:p>
            <a:pPr algn="ctr"/>
            <a:r>
              <a:rPr lang="en-US" sz="2000" dirty="0" smtClean="0">
                <a:latin typeface="Gill Sans MT" pitchFamily="34" charset="0"/>
              </a:rPr>
              <a:t>Zagreb, Croatia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smtClean="0">
                <a:latin typeface="Gill Sans MT" pitchFamily="34" charset="0"/>
              </a:rPr>
              <a:t>July 1,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Cost Definitions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1" dirty="0" smtClean="0"/>
              <a:t>Cost</a:t>
            </a:r>
            <a:r>
              <a:rPr lang="en-AU" dirty="0" smtClean="0"/>
              <a:t> – the value of the inputs needed to produce any good or service, measured in some units or </a:t>
            </a:r>
            <a:r>
              <a:rPr lang="en-AU" dirty="0" err="1" smtClean="0"/>
              <a:t>numeraire</a:t>
            </a:r>
            <a:r>
              <a:rPr lang="en-AU" dirty="0" smtClean="0"/>
              <a:t>, generally money</a:t>
            </a:r>
          </a:p>
          <a:p>
            <a:pPr lvl="1"/>
            <a:r>
              <a:rPr lang="en-AU" dirty="0" err="1" smtClean="0"/>
              <a:t>Labor</a:t>
            </a:r>
            <a:endParaRPr lang="en-AU" dirty="0" smtClean="0"/>
          </a:p>
          <a:p>
            <a:pPr lvl="1"/>
            <a:r>
              <a:rPr lang="en-AU" dirty="0" smtClean="0"/>
              <a:t>Purchased goods and services</a:t>
            </a:r>
          </a:p>
          <a:p>
            <a:pPr lvl="1"/>
            <a:r>
              <a:rPr lang="en-AU" dirty="0" smtClean="0"/>
              <a:t>Use of goods from inventory</a:t>
            </a:r>
          </a:p>
          <a:p>
            <a:pPr lvl="1"/>
            <a:r>
              <a:rPr lang="en-AU" dirty="0" smtClean="0"/>
              <a:t>Capital equipment</a:t>
            </a:r>
          </a:p>
          <a:p>
            <a:r>
              <a:rPr lang="en-GB" b="1" i="1" dirty="0" smtClean="0"/>
              <a:t>Expenditures</a:t>
            </a:r>
            <a:r>
              <a:rPr lang="en-GB" dirty="0" smtClean="0"/>
              <a:t> refer to actual payments made with respect to the production of a good or service during a certain time span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Cost Definitions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/>
              <a:t>Capital costs </a:t>
            </a:r>
            <a:r>
              <a:rPr lang="en-GB" dirty="0" smtClean="0"/>
              <a:t>– expenditures on goods in one year that have a limited lifetime and are depreciated over time</a:t>
            </a:r>
          </a:p>
          <a:p>
            <a:pPr lvl="1"/>
            <a:r>
              <a:rPr lang="en-GB" dirty="0" smtClean="0"/>
              <a:t>If the lifetime of a capital good is 10 years, it is typically represented in cost calculations as depreciation costs where annual depreciation cost is 1/10</a:t>
            </a:r>
            <a:r>
              <a:rPr lang="en-GB" baseline="30000" dirty="0" smtClean="0"/>
              <a:t>th</a:t>
            </a:r>
            <a:r>
              <a:rPr lang="en-GB" dirty="0" smtClean="0"/>
              <a:t> of the cost of the capital good</a:t>
            </a:r>
            <a:endParaRPr lang="en-US" dirty="0" smtClean="0"/>
          </a:p>
          <a:p>
            <a:r>
              <a:rPr lang="en-AU" b="1" i="1" dirty="0" smtClean="0"/>
              <a:t>Losses</a:t>
            </a:r>
            <a:r>
              <a:rPr lang="en-AU" dirty="0" smtClean="0"/>
              <a:t> –</a:t>
            </a:r>
            <a:r>
              <a:rPr lang="en-GB" dirty="0" smtClean="0"/>
              <a:t>unintended costs, e.g., in case of damage to equipment or buildings</a:t>
            </a:r>
          </a:p>
          <a:p>
            <a:pPr lvl="1"/>
            <a:r>
              <a:rPr lang="en-GB" dirty="0" smtClean="0"/>
              <a:t>As we will see when we discuss benefits, met/hydro services often provide benefits in the form of avoided losses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220200" cy="609600"/>
          </a:xfrm>
        </p:spPr>
        <p:txBody>
          <a:bodyPr/>
          <a:lstStyle/>
          <a:p>
            <a:pPr algn="ctr"/>
            <a:r>
              <a:rPr lang="en-AU" sz="2800" dirty="0" smtClean="0"/>
              <a:t>Costs in the context of economic studies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991600" cy="45720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 smtClean="0"/>
              <a:t>Benefit-cost analysis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Determining the social value of met/hydro services compared to the costs to provide them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Net benefits = benefits minus costs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Benefit/cost ratios = benefits divided by costs</a:t>
            </a:r>
          </a:p>
          <a:p>
            <a:pPr lvl="0">
              <a:spcAft>
                <a:spcPts val="1200"/>
              </a:spcAft>
            </a:pPr>
            <a:r>
              <a:rPr lang="en-US" sz="2200" dirty="0" smtClean="0"/>
              <a:t>Cost-effectiveness analysis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Used to compare alternatives for providing a specific product or service, e.g.,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Automated versus manual observation system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Developing remote sensing capacity versus purchasing remote sensing data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Costs Associated with the Value Chain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1066800" y="1295401"/>
            <a:ext cx="7315200" cy="304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4419600"/>
          <a:ext cx="6086475" cy="2243137"/>
        </p:xfrm>
        <a:graphic>
          <a:graphicData uri="http://schemas.openxmlformats.org/presentationml/2006/ole">
            <p:oleObj spid="_x0000_s1026" name="Document" r:id="rId4" imgW="6086467" imgH="224380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20100" cy="609600"/>
          </a:xfrm>
        </p:spPr>
        <p:txBody>
          <a:bodyPr/>
          <a:lstStyle/>
          <a:p>
            <a:pPr algn="ctr"/>
            <a:r>
              <a:rPr lang="en-US" sz="2800" dirty="0" smtClean="0"/>
              <a:t>Annual Cost Statement – Royal Netherlands Meteorological Institute</a:t>
            </a:r>
            <a:endParaRPr lang="en-US" sz="2800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43000" y="1828800"/>
          <a:ext cx="8704678" cy="3657600"/>
        </p:xfrm>
        <a:graphic>
          <a:graphicData uri="http://schemas.openxmlformats.org/presentationml/2006/ole">
            <p:oleObj spid="_x0000_s3077" name="Document" r:id="rId3" imgW="6086467" imgH="255790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8947150" cy="609600"/>
          </a:xfrm>
        </p:spPr>
        <p:txBody>
          <a:bodyPr/>
          <a:lstStyle/>
          <a:p>
            <a:r>
              <a:rPr lang="en-GB" sz="2400" dirty="0" smtClean="0"/>
              <a:t>Preliminary costs to modernize Nepal Department of Hydrology and Meteorology (Millions of Nepalese rupees)</a:t>
            </a:r>
            <a:endParaRPr lang="en-US" sz="2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2673" y="1600200"/>
          <a:ext cx="9333327" cy="4038600"/>
        </p:xfrm>
        <a:graphic>
          <a:graphicData uri="http://schemas.openxmlformats.org/presentationml/2006/ole">
            <p:oleObj spid="_x0000_s2050" name="Document" r:id="rId3" imgW="6086467" imgH="2633999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</TotalTime>
  <Words>265</Words>
  <Application>Microsoft Office PowerPoint</Application>
  <PresentationFormat>A4 Paper (210x297 mm)</PresentationFormat>
  <Paragraphs>30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ＭＳ Ｐゴシック</vt:lpstr>
      <vt:lpstr>Gill Sans MT</vt:lpstr>
      <vt:lpstr>Times</vt:lpstr>
      <vt:lpstr>Blank</vt:lpstr>
      <vt:lpstr>Document</vt:lpstr>
      <vt:lpstr>Defining and Measuring Costs</vt:lpstr>
      <vt:lpstr>Cost Definitions</vt:lpstr>
      <vt:lpstr>Cost Definitions</vt:lpstr>
      <vt:lpstr>Costs in the context of economic studies </vt:lpstr>
      <vt:lpstr>Costs Associated with the Value Chain</vt:lpstr>
      <vt:lpstr>Annual Cost Statement – Royal Netherlands Meteorological Institute</vt:lpstr>
      <vt:lpstr>Preliminary costs to modernize Nepal Department of Hydrology and Meteorology (Millions of Nepalese rupees)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554</cp:revision>
  <cp:lastPrinted>2013-10-09T13:24:10Z</cp:lastPrinted>
  <dcterms:created xsi:type="dcterms:W3CDTF">2009-06-29T15:49:34Z</dcterms:created>
  <dcterms:modified xsi:type="dcterms:W3CDTF">2015-05-31T01:51:55Z</dcterms:modified>
</cp:coreProperties>
</file>