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2" r:id="rId2"/>
    <p:sldId id="659" r:id="rId3"/>
    <p:sldId id="648" r:id="rId4"/>
    <p:sldId id="661" r:id="rId5"/>
    <p:sldId id="660" r:id="rId6"/>
    <p:sldId id="663" r:id="rId7"/>
    <p:sldId id="658" r:id="rId8"/>
    <p:sldId id="654" r:id="rId9"/>
    <p:sldId id="655" r:id="rId10"/>
  </p:sldIdLst>
  <p:sldSz cx="9906000" cy="6858000" type="A4"/>
  <p:notesSz cx="7077075" cy="8955088"/>
  <p:embeddedFontLst>
    <p:embeddedFont>
      <p:font typeface="ＭＳ Ｐゴシック" pitchFamily="34" charset="-128"/>
      <p:regular r:id="rId13"/>
    </p:embeddedFont>
    <p:embeddedFont>
      <p:font typeface="Gill Sans MT" pitchFamily="34" charset="0"/>
      <p:regular r:id="rId14"/>
      <p:bold r:id="rId15"/>
      <p:italic r:id="rId16"/>
      <p:boldItalic r:id="rId17"/>
    </p:embeddedFont>
    <p:embeddedFont>
      <p:font typeface="Times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amp/pwsp/SocioEconomicCaseStudiesInventory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686800" cy="1143000"/>
          </a:xfrm>
        </p:spPr>
        <p:txBody>
          <a:bodyPr/>
          <a:lstStyle/>
          <a:p>
            <a:r>
              <a:rPr lang="en-US" sz="2800" dirty="0" smtClean="0"/>
              <a:t>Socioeconomic Benefit Study Design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352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Party, CCRD</a:t>
            </a:r>
          </a:p>
          <a:p>
            <a:pPr algn="ctr"/>
            <a:r>
              <a:rPr lang="en-US" sz="2000" b="1" dirty="0" smtClean="0">
                <a:latin typeface="Gill Sans MT" pitchFamily="34" charset="0"/>
              </a:rPr>
              <a:t>Jeff Lazo, </a:t>
            </a:r>
            <a:r>
              <a:rPr lang="en-US" sz="2000" dirty="0" smtClean="0">
                <a:latin typeface="Gill Sans MT" pitchFamily="34" charset="0"/>
              </a:rPr>
              <a:t>National Center for Atmospheric Research</a:t>
            </a:r>
          </a:p>
          <a:p>
            <a:pPr algn="ctr"/>
            <a:r>
              <a:rPr lang="en-US" sz="2000" b="1" dirty="0" smtClean="0">
                <a:latin typeface="Gill Sans MT" pitchFamily="34" charset="0"/>
              </a:rPr>
              <a:t>Gerald Fleming</a:t>
            </a:r>
            <a:r>
              <a:rPr lang="en-US" sz="2000" dirty="0" smtClean="0">
                <a:latin typeface="Gill Sans MT" pitchFamily="34" charset="0"/>
              </a:rPr>
              <a:t>, Irish Meteorological Service</a:t>
            </a:r>
          </a:p>
          <a:p>
            <a:pPr algn="ctr"/>
            <a:endParaRPr lang="en-US" sz="2000" b="1" dirty="0" smtClean="0">
              <a:latin typeface="Gill Sans MT" pitchFamily="34" charset="0"/>
            </a:endParaRPr>
          </a:p>
          <a:p>
            <a:pPr algn="ctr"/>
            <a:r>
              <a:rPr lang="en-US" sz="2000" dirty="0" smtClean="0">
                <a:latin typeface="Gill Sans MT" pitchFamily="34" charset="0"/>
              </a:rPr>
              <a:t>Zagreb, Croatia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smtClean="0">
                <a:latin typeface="Gill Sans MT" pitchFamily="34" charset="0"/>
              </a:rPr>
              <a:t>June 29,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Stages in Designing SEB studies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57200" y="1828800"/>
            <a:ext cx="9220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Contents of the Concept Note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267200" cy="3886200"/>
          </a:xfrm>
        </p:spPr>
        <p:txBody>
          <a:bodyPr/>
          <a:lstStyle/>
          <a:p>
            <a:r>
              <a:rPr lang="en-US" sz="2400" dirty="0" smtClean="0"/>
              <a:t>Description of the study</a:t>
            </a:r>
          </a:p>
          <a:p>
            <a:pPr lvl="1"/>
            <a:r>
              <a:rPr lang="en-US" sz="2000" dirty="0" smtClean="0"/>
              <a:t>Purpose of the study</a:t>
            </a:r>
          </a:p>
          <a:p>
            <a:pPr lvl="1"/>
            <a:r>
              <a:rPr lang="en-US" sz="2000" dirty="0" smtClean="0"/>
              <a:t>Met/hydro services to be assessed</a:t>
            </a:r>
          </a:p>
          <a:p>
            <a:pPr lvl="1"/>
            <a:r>
              <a:rPr lang="en-US" sz="2000" dirty="0" smtClean="0"/>
              <a:t>Sectors to be assessed</a:t>
            </a:r>
          </a:p>
          <a:p>
            <a:pPr lvl="1"/>
            <a:r>
              <a:rPr lang="en-US" sz="2000" dirty="0" smtClean="0"/>
              <a:t>Benefit/cost methods</a:t>
            </a:r>
          </a:p>
          <a:p>
            <a:r>
              <a:rPr lang="en-US" sz="2400" dirty="0" smtClean="0"/>
              <a:t>Budget and financing</a:t>
            </a:r>
          </a:p>
          <a:p>
            <a:pPr lvl="1"/>
            <a:r>
              <a:rPr lang="en-US" sz="2000" dirty="0" smtClean="0"/>
              <a:t>Costs of study</a:t>
            </a:r>
          </a:p>
          <a:p>
            <a:pPr lvl="1"/>
            <a:r>
              <a:rPr lang="en-US" sz="2000" dirty="0" smtClean="0"/>
              <a:t>(Potential) sources of financing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737100" cy="3886200"/>
          </a:xfrm>
        </p:spPr>
        <p:txBody>
          <a:bodyPr/>
          <a:lstStyle/>
          <a:p>
            <a:r>
              <a:rPr lang="en-US" sz="2400" dirty="0" smtClean="0"/>
              <a:t>Timeframe</a:t>
            </a:r>
          </a:p>
          <a:p>
            <a:pPr lvl="1"/>
            <a:r>
              <a:rPr lang="en-US" sz="2000" dirty="0" smtClean="0"/>
              <a:t>Design and procurement</a:t>
            </a:r>
          </a:p>
          <a:p>
            <a:pPr lvl="1"/>
            <a:r>
              <a:rPr lang="en-US" sz="2000" dirty="0" smtClean="0"/>
              <a:t>Preparation of the study</a:t>
            </a:r>
          </a:p>
          <a:p>
            <a:r>
              <a:rPr lang="en-US" sz="2400" dirty="0" smtClean="0"/>
              <a:t>Roles</a:t>
            </a:r>
            <a:r>
              <a:rPr lang="en-US" dirty="0" smtClean="0"/>
              <a:t> and responsibilities for:</a:t>
            </a:r>
          </a:p>
          <a:p>
            <a:pPr lvl="1"/>
            <a:r>
              <a:rPr lang="en-US" sz="2000" dirty="0" smtClean="0"/>
              <a:t>Management oversight</a:t>
            </a:r>
          </a:p>
          <a:p>
            <a:pPr lvl="1"/>
            <a:r>
              <a:rPr lang="en-US" sz="2000" dirty="0" smtClean="0"/>
              <a:t>Procurement (if necessary)</a:t>
            </a:r>
          </a:p>
          <a:p>
            <a:pPr lvl="1"/>
            <a:r>
              <a:rPr lang="en-US" sz="2000" dirty="0" smtClean="0"/>
              <a:t>Preparation of the study</a:t>
            </a:r>
          </a:p>
          <a:p>
            <a:pPr lvl="1"/>
            <a:r>
              <a:rPr lang="en-US" sz="2000" dirty="0" smtClean="0"/>
              <a:t>Dissemination of results</a:t>
            </a:r>
          </a:p>
          <a:p>
            <a:pPr marL="0" lvl="0" indent="0" eaLnBrk="1" hangingPunct="1">
              <a:spcBef>
                <a:spcPts val="200"/>
              </a:spcBef>
              <a:spcAft>
                <a:spcPts val="200"/>
              </a:spcAft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Audiences and Stakeholders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267200" cy="3886200"/>
          </a:xfrm>
        </p:spPr>
        <p:txBody>
          <a:bodyPr/>
          <a:lstStyle/>
          <a:p>
            <a:r>
              <a:rPr lang="en-US" sz="2400" dirty="0" smtClean="0"/>
              <a:t> Audiences for the study</a:t>
            </a:r>
          </a:p>
          <a:p>
            <a:pPr lvl="1"/>
            <a:r>
              <a:rPr lang="en-US" sz="2000" dirty="0" smtClean="0"/>
              <a:t>Governing decision-makers (Ministry, Treasury, Boards of Directors)</a:t>
            </a:r>
          </a:p>
          <a:p>
            <a:pPr lvl="1"/>
            <a:r>
              <a:rPr lang="en-US" sz="2000" dirty="0" smtClean="0"/>
              <a:t>NMHS leadership</a:t>
            </a:r>
          </a:p>
          <a:p>
            <a:pPr lvl="1"/>
            <a:r>
              <a:rPr lang="en-US" sz="2000" dirty="0" err="1" smtClean="0"/>
              <a:t>Sectoral</a:t>
            </a:r>
            <a:r>
              <a:rPr lang="en-US" sz="2000" dirty="0" smtClean="0"/>
              <a:t> ministries and partner agencies</a:t>
            </a:r>
          </a:p>
          <a:p>
            <a:pPr lvl="1"/>
            <a:r>
              <a:rPr lang="en-US" sz="2000" dirty="0" smtClean="0"/>
              <a:t>External funding agencies</a:t>
            </a:r>
          </a:p>
          <a:p>
            <a:pPr lvl="1"/>
            <a:r>
              <a:rPr lang="en-US" sz="2000" dirty="0" smtClean="0"/>
              <a:t>User communities</a:t>
            </a:r>
            <a:endParaRPr lang="en-US" sz="4400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737100" cy="3886200"/>
          </a:xfrm>
        </p:spPr>
        <p:txBody>
          <a:bodyPr/>
          <a:lstStyle/>
          <a:p>
            <a:r>
              <a:rPr lang="en-US" sz="2400" dirty="0" smtClean="0"/>
              <a:t>Stakeholder engagement</a:t>
            </a:r>
          </a:p>
          <a:p>
            <a:pPr lvl="1"/>
            <a:r>
              <a:rPr lang="en-US" sz="2000" dirty="0" smtClean="0"/>
              <a:t>Consultations in advance of the concept note, particularly if developing new products or improving service quality</a:t>
            </a:r>
          </a:p>
          <a:p>
            <a:pPr lvl="1"/>
            <a:r>
              <a:rPr lang="en-US" sz="2000" dirty="0" smtClean="0"/>
              <a:t>Public meetings and/or comment period to solicit comments on the study</a:t>
            </a:r>
          </a:p>
          <a:p>
            <a:pPr lvl="1"/>
            <a:r>
              <a:rPr lang="en-US" sz="2000" dirty="0" smtClean="0"/>
              <a:t>Follow-on communications to increase awareness and use of services</a:t>
            </a:r>
          </a:p>
          <a:p>
            <a:pPr marL="0" lvl="0" indent="0" eaLnBrk="1" hangingPunct="1">
              <a:spcBef>
                <a:spcPts val="200"/>
              </a:spcBef>
              <a:spcAft>
                <a:spcPts val="200"/>
              </a:spcAft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Other Issues for Concept Note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the economic analysis with other types of analysis:</a:t>
            </a:r>
          </a:p>
          <a:p>
            <a:pPr lvl="1"/>
            <a:r>
              <a:rPr lang="en-US" dirty="0" smtClean="0"/>
              <a:t>Assessment of service quality and delivery (technical and institutional)</a:t>
            </a:r>
          </a:p>
          <a:p>
            <a:pPr lvl="1"/>
            <a:r>
              <a:rPr lang="en-US" dirty="0" smtClean="0"/>
              <a:t>Customer satisfaction surveys</a:t>
            </a:r>
          </a:p>
          <a:p>
            <a:r>
              <a:rPr lang="en-US" dirty="0" smtClean="0"/>
              <a:t>Embedding the economic analysis in a continuous program of assessment</a:t>
            </a:r>
          </a:p>
          <a:p>
            <a:r>
              <a:rPr lang="en-US" dirty="0" smtClean="0"/>
              <a:t>International experience/results for valuing met/hydro services – see WMO website for case studies</a:t>
            </a:r>
          </a:p>
          <a:p>
            <a:pPr indent="-3175">
              <a:buNone/>
            </a:pPr>
            <a:r>
              <a:rPr lang="en-US" dirty="0" smtClean="0">
                <a:hlinkClick r:id="rId2"/>
              </a:rPr>
              <a:t>http://www.wmo.int/pages/prog/amp/pwsp/SocioEconomicCaseStudiesInventory.htm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Components of the Detailed Scope of Work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Motivation/context for the study (from the concept note)</a:t>
            </a:r>
          </a:p>
          <a:p>
            <a:r>
              <a:rPr lang="en-US" dirty="0" smtClean="0"/>
              <a:t>Roles and responsibilities for management oversight, study preparation and review, and communicating the results</a:t>
            </a:r>
          </a:p>
          <a:p>
            <a:r>
              <a:rPr lang="en-US" dirty="0" smtClean="0"/>
              <a:t>Plan for conducting the study</a:t>
            </a:r>
          </a:p>
          <a:p>
            <a:pPr lvl="1"/>
            <a:r>
              <a:rPr lang="en-US" dirty="0" smtClean="0"/>
              <a:t>If study is to be outsourced, details related to methods could be left to bidders</a:t>
            </a:r>
          </a:p>
          <a:p>
            <a:r>
              <a:rPr lang="en-US" dirty="0" smtClean="0"/>
              <a:t>Budget and timeline</a:t>
            </a:r>
          </a:p>
          <a:p>
            <a:r>
              <a:rPr lang="en-US" dirty="0" smtClean="0"/>
              <a:t>Communications strategy (discussed later in this presentation)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Steps in conducting SEB studies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743200" y="1219200"/>
            <a:ext cx="4648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Commission the SEB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In most cases, SEB studies will be outsourced</a:t>
            </a:r>
          </a:p>
          <a:p>
            <a:pPr lvl="1"/>
            <a:r>
              <a:rPr lang="en-US" dirty="0" smtClean="0"/>
              <a:t>Even if a NMHS has in-house expertise to conduct the study, an independent study may be required by the national funding agency or donor</a:t>
            </a:r>
          </a:p>
          <a:p>
            <a:r>
              <a:rPr lang="en-US" dirty="0" smtClean="0"/>
              <a:t>Depending on the source of funding for the study, national or international procurement rules or guidelines will need to be followed</a:t>
            </a:r>
          </a:p>
          <a:p>
            <a:r>
              <a:rPr lang="en-US" dirty="0" smtClean="0"/>
              <a:t>Announcement of the procurement provides an opportunity to begin reaching out to stakeholders to engage them in public review processes and/or initiate awareness/education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Communicate SEB Study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Communication strategy elements:</a:t>
            </a:r>
          </a:p>
          <a:p>
            <a:pPr lvl="1"/>
            <a:r>
              <a:rPr lang="en-US" dirty="0" smtClean="0"/>
              <a:t>Roles and responsibilities</a:t>
            </a:r>
          </a:p>
          <a:p>
            <a:pPr lvl="1"/>
            <a:r>
              <a:rPr lang="en-US" dirty="0" smtClean="0"/>
              <a:t>Audiences</a:t>
            </a:r>
          </a:p>
          <a:p>
            <a:pPr lvl="1"/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Dissemination methods</a:t>
            </a:r>
          </a:p>
          <a:p>
            <a:pPr lvl="1"/>
            <a:r>
              <a:rPr lang="en-US" dirty="0" smtClean="0"/>
              <a:t>M&amp;E and adaptive management</a:t>
            </a:r>
          </a:p>
          <a:p>
            <a:r>
              <a:rPr lang="en-US" dirty="0" smtClean="0"/>
              <a:t>Good practice – integrate SEB study communications into NMHS education/outreach program on sustainable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415</Words>
  <Application>Microsoft Office PowerPoint</Application>
  <PresentationFormat>A4 Paper (210x297 mm)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ＭＳ Ｐゴシック</vt:lpstr>
      <vt:lpstr>Gill Sans MT</vt:lpstr>
      <vt:lpstr>Times</vt:lpstr>
      <vt:lpstr>Blank</vt:lpstr>
      <vt:lpstr>Socioeconomic Benefit Study Design</vt:lpstr>
      <vt:lpstr>Stages in Designing SEB studies</vt:lpstr>
      <vt:lpstr>Contents of the Concept Note</vt:lpstr>
      <vt:lpstr>Audiences and Stakeholders</vt:lpstr>
      <vt:lpstr>Other Issues for Concept Note</vt:lpstr>
      <vt:lpstr>Components of the Detailed Scope of Work</vt:lpstr>
      <vt:lpstr>Steps in conducting SEB studies</vt:lpstr>
      <vt:lpstr>Commission the SEB study</vt:lpstr>
      <vt:lpstr>Communicate SEB Study Results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570</cp:revision>
  <cp:lastPrinted>2013-10-09T13:24:10Z</cp:lastPrinted>
  <dcterms:created xsi:type="dcterms:W3CDTF">2009-06-29T15:49:34Z</dcterms:created>
  <dcterms:modified xsi:type="dcterms:W3CDTF">2015-05-31T01:41:01Z</dcterms:modified>
</cp:coreProperties>
</file>