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72" r:id="rId2"/>
    <p:sldId id="663" r:id="rId3"/>
    <p:sldId id="660" r:id="rId4"/>
    <p:sldId id="661" r:id="rId5"/>
    <p:sldId id="664" r:id="rId6"/>
    <p:sldId id="665" r:id="rId7"/>
  </p:sldIdLst>
  <p:sldSz cx="9906000" cy="6858000" type="A4"/>
  <p:notesSz cx="7077075" cy="8955088"/>
  <p:embeddedFontLst>
    <p:embeddedFont>
      <p:font typeface="ＭＳ Ｐゴシック" pitchFamily="34" charset="-128"/>
      <p:regular r:id="rId10"/>
    </p:embeddedFont>
    <p:embeddedFont>
      <p:font typeface="Gill Sans MT" pitchFamily="34" charset="0"/>
      <p:regular r:id="rId11"/>
      <p:bold r:id="rId12"/>
      <p:italic r:id="rId13"/>
      <p:boldItalic r:id="rId14"/>
    </p:embeddedFont>
    <p:embeddedFont>
      <p:font typeface="Times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 Smith" initials="JBS" lastIdx="9" clrIdx="0"/>
  <p:cmAuthor id="1" name="Aaron Ray" initials="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DDDD"/>
    <a:srgbClr val="666666"/>
    <a:srgbClr val="002A6C"/>
    <a:srgbClr val="003366"/>
    <a:srgbClr val="1E4ABD"/>
    <a:srgbClr val="FFFF66"/>
    <a:srgbClr val="FF6600"/>
    <a:srgbClr val="CCECFF"/>
    <a:srgbClr val="CC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1" autoAdjust="0"/>
    <p:restoredTop sz="91632" autoAdjust="0"/>
  </p:normalViewPr>
  <p:slideViewPr>
    <p:cSldViewPr>
      <p:cViewPr>
        <p:scale>
          <a:sx n="90" d="100"/>
          <a:sy n="90" d="100"/>
        </p:scale>
        <p:origin x="-1872" y="-3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098" y="504"/>
      </p:cViewPr>
      <p:guideLst>
        <p:guide orient="horz" pos="2821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B8D4A7-8BBA-4136-AC78-012B2FBDD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77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3788" y="658813"/>
            <a:ext cx="4864100" cy="3367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675" y="4245103"/>
            <a:ext cx="5211152" cy="40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4F3AAB6-11B2-4923-B916-2C4832B59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282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8" indent="-285715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8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1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5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8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1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4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17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90278-46FC-419C-9004-1695503FAF9A}" type="slidenum">
              <a:rPr lang="en-US" sz="1200">
                <a:latin typeface="Times" pitchFamily="18" charset="0"/>
              </a:rPr>
              <a:pPr/>
              <a:t>1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65100" y="1752600"/>
            <a:ext cx="97409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651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3713" y="455613"/>
            <a:ext cx="32559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500" y="23622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338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0704-2008-45AE-8FB5-201E58EB7D77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1416-3E8B-4ABA-9293-8F9F8CB85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447800"/>
            <a:ext cx="21050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447800"/>
            <a:ext cx="6149975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9911-477C-4991-AB33-1326A22E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2209800"/>
            <a:ext cx="84201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F27B-4760-4975-B45A-A47E22B5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1447800"/>
            <a:ext cx="8420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EA79-9913-4494-A0E4-E083B91A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94F7-C2DC-4B16-9E2C-BFEDC3941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5672-2A50-445D-8782-1D260536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7DAA-D690-4202-853C-E706E9EED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F4D4B-751B-49FC-8510-DDB64A62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5763-8AA8-475D-9AA3-D40404790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422E-61DF-4B5D-BB7B-9E9A6BE1D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B0F1-2007-4E08-A6CD-19017CC1D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01C-7C32-4E2B-9A3C-F64CD6433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410A-1B2E-4D4A-95B1-4FBEE024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152400"/>
            <a:ext cx="842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24000"/>
            <a:ext cx="8420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B7DB214-9B08-4E3B-9E94-4873E4E30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651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2A6C"/>
              </a:solidFill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2667000"/>
            <a:ext cx="8686800" cy="1143000"/>
          </a:xfrm>
        </p:spPr>
        <p:txBody>
          <a:bodyPr/>
          <a:lstStyle/>
          <a:p>
            <a:r>
              <a:rPr lang="en-US" sz="2800" dirty="0" smtClean="0"/>
              <a:t>Benchmarking Method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35052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ill Sans MT" pitchFamily="34" charset="0"/>
              </a:rPr>
              <a:t>Glen Anderson,</a:t>
            </a:r>
            <a:r>
              <a:rPr lang="en-US" sz="2000" dirty="0" smtClean="0">
                <a:latin typeface="Gill Sans MT" pitchFamily="34" charset="0"/>
              </a:rPr>
              <a:t> Chief of Party</a:t>
            </a:r>
          </a:p>
          <a:p>
            <a:pPr algn="ctr"/>
            <a:r>
              <a:rPr lang="en-US" sz="2000" dirty="0" smtClean="0">
                <a:latin typeface="Gill Sans MT" pitchFamily="34" charset="0"/>
              </a:rPr>
              <a:t>Climate Change Resilient Development Project</a:t>
            </a:r>
          </a:p>
          <a:p>
            <a:pPr algn="ctr"/>
            <a:r>
              <a:rPr lang="en-US" sz="2000" dirty="0" smtClean="0">
                <a:latin typeface="Gill Sans MT" pitchFamily="34" charset="0"/>
              </a:rPr>
              <a:t>Zagreb, Croatia</a:t>
            </a:r>
            <a:endParaRPr lang="en-US" sz="2000" dirty="0">
              <a:latin typeface="Gill Sans MT" pitchFamily="34" charset="0"/>
            </a:endParaRPr>
          </a:p>
          <a:p>
            <a:pPr algn="ctr"/>
            <a:r>
              <a:rPr lang="en-US" sz="2000" smtClean="0">
                <a:latin typeface="Gill Sans MT" pitchFamily="34" charset="0"/>
              </a:rPr>
              <a:t>June 29, </a:t>
            </a:r>
            <a:r>
              <a:rPr lang="en-US" sz="2000" dirty="0" smtClean="0">
                <a:latin typeface="Gill Sans MT" pitchFamily="34" charset="0"/>
              </a:rPr>
              <a:t>2015</a:t>
            </a:r>
          </a:p>
        </p:txBody>
      </p:sp>
      <p:pic>
        <p:nvPicPr>
          <p:cNvPr id="5" name="Picture 2" descr="C:\Documents and Settings\ganderson\My Documents\CCRD\Project\Climate Services\ICCS 2\CSP_transpar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83877"/>
            <a:ext cx="2867025" cy="9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3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4201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Developed by the World Bank to:</a:t>
            </a:r>
          </a:p>
          <a:p>
            <a:pPr lvl="1"/>
            <a:r>
              <a:rPr lang="en-US" sz="2000" dirty="0" smtClean="0"/>
              <a:t>Identify economic benefits of large scale NMHS modernization investments; and</a:t>
            </a:r>
          </a:p>
          <a:p>
            <a:pPr lvl="1"/>
            <a:r>
              <a:rPr lang="en-US" dirty="0" smtClean="0"/>
              <a:t>Enable national decision-makers to understand the necessary level of funding for NMHS serv</a:t>
            </a:r>
            <a:r>
              <a:rPr lang="en-US" sz="2000" dirty="0" smtClean="0"/>
              <a:t>ices</a:t>
            </a:r>
          </a:p>
          <a:p>
            <a:r>
              <a:rPr lang="en-US" sz="2400" dirty="0" smtClean="0"/>
              <a:t>Focuses on a country’s vulnerability to weather-related events and damages</a:t>
            </a:r>
          </a:p>
          <a:p>
            <a:r>
              <a:rPr lang="en-US" dirty="0" smtClean="0"/>
              <a:t>Methods:</a:t>
            </a:r>
          </a:p>
          <a:p>
            <a:pPr lvl="1"/>
            <a:r>
              <a:rPr lang="en-US" sz="2000" dirty="0" smtClean="0"/>
              <a:t>Country-level for all sectors</a:t>
            </a:r>
          </a:p>
          <a:p>
            <a:pPr lvl="1"/>
            <a:r>
              <a:rPr lang="en-US" dirty="0" smtClean="0"/>
              <a:t>Specific weather-sensitive sectors</a:t>
            </a:r>
          </a:p>
          <a:p>
            <a:r>
              <a:rPr lang="en-US" sz="2400" dirty="0" smtClean="0"/>
              <a:t>Results for 11 Europe and Central Asia countries – B/C ratios of 2:1 to 14:1 depending on country and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4201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Benchmarking Method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will focus on the country-level benchmarking method</a:t>
            </a:r>
          </a:p>
          <a:p>
            <a:r>
              <a:rPr lang="en-US" dirty="0" smtClean="0"/>
              <a:t>Information requirements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GDP and/or GDP for key economic sectors</a:t>
            </a:r>
          </a:p>
          <a:p>
            <a:pPr lvl="1"/>
            <a:r>
              <a:rPr lang="en-US" sz="2000" dirty="0" smtClean="0"/>
              <a:t>Estimate of annual damages (aggregate number or percentage of GDP)</a:t>
            </a:r>
          </a:p>
          <a:p>
            <a:pPr lvl="1"/>
            <a:r>
              <a:rPr lang="en-US" dirty="0" smtClean="0"/>
              <a:t>Annual expenditures on met/hydro services</a:t>
            </a:r>
          </a:p>
          <a:p>
            <a:pPr lvl="1"/>
            <a:r>
              <a:rPr lang="en-US" sz="2000" dirty="0" smtClean="0"/>
              <a:t>Value of proposed investments</a:t>
            </a:r>
          </a:p>
          <a:p>
            <a:r>
              <a:rPr lang="en-US" sz="2400" dirty="0" smtClean="0"/>
              <a:t>Assumptions</a:t>
            </a:r>
          </a:p>
          <a:p>
            <a:pPr lvl="1"/>
            <a:r>
              <a:rPr lang="en-US" sz="2000" dirty="0" smtClean="0"/>
              <a:t>Country level vulnerability to weather-related events </a:t>
            </a:r>
          </a:p>
          <a:p>
            <a:pPr lvl="1"/>
            <a:r>
              <a:rPr lang="en-US" dirty="0" smtClean="0"/>
              <a:t>Damage reduction factor for new investments</a:t>
            </a:r>
          </a:p>
          <a:p>
            <a:pPr lvl="1"/>
            <a:r>
              <a:rPr lang="en-US" sz="2000" dirty="0" smtClean="0"/>
              <a:t>Damage increase factor in absence of met/hydro services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Exercise 1: Benchmarking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9154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Step 1 – Estimate the average annual value of damages</a:t>
            </a:r>
          </a:p>
          <a:p>
            <a:pPr lvl="1"/>
            <a:r>
              <a:rPr lang="en-US" dirty="0" smtClean="0"/>
              <a:t>If quantified, then enter the annual amount</a:t>
            </a:r>
          </a:p>
          <a:p>
            <a:pPr lvl="1"/>
            <a:r>
              <a:rPr lang="en-US" sz="2000" dirty="0" smtClean="0"/>
              <a:t>If estimated as percentage of GDP, convert to aggregate amount</a:t>
            </a:r>
          </a:p>
          <a:p>
            <a:pPr lvl="1"/>
            <a:r>
              <a:rPr lang="en-US" dirty="0" smtClean="0"/>
              <a:t>If no estimate is available:</a:t>
            </a:r>
            <a:endParaRPr lang="en-US" sz="2000" dirty="0" smtClean="0"/>
          </a:p>
          <a:p>
            <a:pPr lvl="2"/>
            <a:r>
              <a:rPr lang="en-US" sz="1800" dirty="0" smtClean="0"/>
              <a:t>WB uses damage multipliers ranging from 0.1% of GDP to 1.0% of GDP</a:t>
            </a:r>
          </a:p>
          <a:p>
            <a:pPr lvl="2"/>
            <a:r>
              <a:rPr lang="en-US" sz="1800" dirty="0" smtClean="0"/>
              <a:t>For our exercise, convert your vulnerability assessments to damage multipliers as follows:</a:t>
            </a:r>
          </a:p>
          <a:p>
            <a:pPr lvl="3"/>
            <a:r>
              <a:rPr lang="en-US" sz="1400" dirty="0" smtClean="0"/>
              <a:t>Vulnerability = 1 </a:t>
            </a:r>
            <a:r>
              <a:rPr lang="en-US" sz="1400" dirty="0" smtClean="0">
                <a:sym typeface="Wingdings"/>
              </a:rPr>
              <a:t> 0.2%</a:t>
            </a:r>
          </a:p>
          <a:p>
            <a:pPr lvl="3"/>
            <a:r>
              <a:rPr lang="en-US" sz="1400" dirty="0" smtClean="0">
                <a:sym typeface="Wingdings"/>
              </a:rPr>
              <a:t>Vulnerability = 2  0.4%</a:t>
            </a:r>
          </a:p>
          <a:p>
            <a:pPr lvl="3"/>
            <a:r>
              <a:rPr lang="en-US" sz="1400" dirty="0" smtClean="0">
                <a:sym typeface="Wingdings"/>
              </a:rPr>
              <a:t>Vulnerability = 3  0.6%</a:t>
            </a:r>
          </a:p>
          <a:p>
            <a:pPr lvl="3"/>
            <a:r>
              <a:rPr lang="en-US" sz="1400" dirty="0" smtClean="0">
                <a:sym typeface="Wingdings"/>
              </a:rPr>
              <a:t>Vulnerability = 4  0.8%</a:t>
            </a:r>
          </a:p>
          <a:p>
            <a:pPr lvl="3"/>
            <a:r>
              <a:rPr lang="en-US" sz="1400" dirty="0" smtClean="0">
                <a:sym typeface="Wingdings"/>
              </a:rPr>
              <a:t>Vulnerability = 5 1.0%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Average Damages = GDP x damage multiplier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154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Exercise 1: Benchmarking – Investment in NMHS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9154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Step 2a – Assign damage reduction factor</a:t>
            </a:r>
          </a:p>
          <a:p>
            <a:pPr lvl="1"/>
            <a:r>
              <a:rPr lang="en-US" sz="2000" dirty="0" smtClean="0"/>
              <a:t>WB uses factors from 20% to 60% depending on:</a:t>
            </a:r>
          </a:p>
          <a:p>
            <a:pPr lvl="2"/>
            <a:r>
              <a:rPr lang="en-US" sz="1600" dirty="0" smtClean="0"/>
              <a:t>How good are current services</a:t>
            </a:r>
          </a:p>
          <a:p>
            <a:pPr lvl="2"/>
            <a:r>
              <a:rPr lang="en-US" sz="1600" dirty="0" smtClean="0"/>
              <a:t>What is the nature of weather-related damages</a:t>
            </a:r>
          </a:p>
          <a:p>
            <a:r>
              <a:rPr lang="en-US" dirty="0" smtClean="0"/>
              <a:t>Step 3a – Estimate potential benefits of improvements in services </a:t>
            </a:r>
          </a:p>
          <a:p>
            <a:pPr lvl="1">
              <a:buNone/>
            </a:pPr>
            <a:r>
              <a:rPr lang="en-US" dirty="0" smtClean="0">
                <a:solidFill>
                  <a:srgbClr val="0070C0"/>
                </a:solidFill>
              </a:rPr>
              <a:t>Potential benefits = Average Damages x Damage reduction factor</a:t>
            </a:r>
            <a:r>
              <a:rPr lang="en-US" sz="1600" dirty="0" smtClean="0">
                <a:solidFill>
                  <a:srgbClr val="0070C0"/>
                </a:solidFill>
                <a:sym typeface="Wingdings"/>
              </a:rPr>
              <a:t>%</a:t>
            </a:r>
          </a:p>
          <a:p>
            <a:r>
              <a:rPr lang="en-US" dirty="0" smtClean="0"/>
              <a:t>Step 4a – Estimate costs to achieve the potential benefits</a:t>
            </a:r>
          </a:p>
          <a:p>
            <a:pPr lvl="1"/>
            <a:r>
              <a:rPr lang="en-US" dirty="0" smtClean="0"/>
              <a:t>Can look at these costs as a % of current costs to provide services or proposed value of an investment</a:t>
            </a:r>
          </a:p>
          <a:p>
            <a:r>
              <a:rPr lang="en-US" dirty="0" smtClean="0"/>
              <a:t>Step 5a – Compare potential benefits to costs to improve services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B/C Ratio = Potential benefits ÷ investment costs</a:t>
            </a:r>
            <a:endParaRPr lang="en-US" sz="1600" dirty="0" smtClean="0">
              <a:solidFill>
                <a:srgbClr val="0070C0"/>
              </a:solidFill>
            </a:endParaRPr>
          </a:p>
          <a:p>
            <a:pPr lvl="1"/>
            <a:endParaRPr lang="en-US" sz="16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154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Exercise 1: Benchmarking – Loss of NMHS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915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Step 2b – Assign damage increase factor</a:t>
            </a:r>
          </a:p>
          <a:p>
            <a:pPr lvl="1"/>
            <a:r>
              <a:rPr lang="en-US" dirty="0" smtClean="0"/>
              <a:t>WB uses factors from 20% to 60% depending on:</a:t>
            </a:r>
          </a:p>
          <a:p>
            <a:pPr lvl="2"/>
            <a:r>
              <a:rPr lang="en-US" sz="1600" dirty="0" smtClean="0"/>
              <a:t>Without current met/hydro services, how would users obtain information and make decisions</a:t>
            </a:r>
          </a:p>
          <a:p>
            <a:r>
              <a:rPr lang="en-US" dirty="0" smtClean="0"/>
              <a:t>Step 3b – Estimate potential increase in damages </a:t>
            </a:r>
          </a:p>
          <a:p>
            <a:pPr lvl="1">
              <a:buNone/>
            </a:pPr>
            <a:r>
              <a:rPr lang="en-US" dirty="0" smtClean="0">
                <a:solidFill>
                  <a:srgbClr val="0070C0"/>
                </a:solidFill>
              </a:rPr>
              <a:t>Potential increase = Average Damages x Damage increase factor</a:t>
            </a:r>
            <a:r>
              <a:rPr lang="en-US" sz="1600" dirty="0" smtClean="0">
                <a:solidFill>
                  <a:srgbClr val="0070C0"/>
                </a:solidFill>
                <a:sym typeface="Wingdings"/>
              </a:rPr>
              <a:t>%</a:t>
            </a:r>
          </a:p>
          <a:p>
            <a:r>
              <a:rPr lang="en-US" dirty="0" smtClean="0"/>
              <a:t>Step 4b – Costs of NMHS met/hydro services</a:t>
            </a:r>
          </a:p>
          <a:p>
            <a:r>
              <a:rPr lang="en-US" dirty="0" smtClean="0"/>
              <a:t>Step 5b – Compare potential benefits and costs</a:t>
            </a:r>
          </a:p>
          <a:p>
            <a:pPr lvl="1"/>
            <a:r>
              <a:rPr lang="en-US" dirty="0" smtClean="0"/>
              <a:t>This is a different kind of calculation than for a new investment as you want to demonstrate that the higher damages that would be avoided by NOT eliminating the NMHS would be highly valued</a:t>
            </a:r>
          </a:p>
          <a:p>
            <a:pPr lvl="1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B/C Ratio = Increased damages ÷ NMHS costs</a:t>
            </a:r>
          </a:p>
          <a:p>
            <a:pPr lvl="2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5922</TotalTime>
  <Words>476</Words>
  <Application>Microsoft Office PowerPoint</Application>
  <PresentationFormat>A4 Paper (210x297 mm)</PresentationFormat>
  <Paragraphs>60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ＭＳ Ｐゴシック</vt:lpstr>
      <vt:lpstr>Gill Sans MT</vt:lpstr>
      <vt:lpstr>Wingdings</vt:lpstr>
      <vt:lpstr>Times</vt:lpstr>
      <vt:lpstr>Blank</vt:lpstr>
      <vt:lpstr>Benchmarking Method</vt:lpstr>
      <vt:lpstr>Background</vt:lpstr>
      <vt:lpstr>Benchmarking Method</vt:lpstr>
      <vt:lpstr>Exercise 1: Benchmarking</vt:lpstr>
      <vt:lpstr>Exercise 1: Benchmarking – Investment in NMHS</vt:lpstr>
      <vt:lpstr>Exercise 1: Benchmarking – Loss of NMHS</vt:lpstr>
    </vt:vector>
  </TitlesOfParts>
  <Company>JDG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ganderson</cp:lastModifiedBy>
  <cp:revision>554</cp:revision>
  <cp:lastPrinted>2013-10-09T13:24:10Z</cp:lastPrinted>
  <dcterms:created xsi:type="dcterms:W3CDTF">2009-06-29T15:49:34Z</dcterms:created>
  <dcterms:modified xsi:type="dcterms:W3CDTF">2015-05-31T01:41:50Z</dcterms:modified>
</cp:coreProperties>
</file>