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2" r:id="rId2"/>
    <p:sldId id="653" r:id="rId3"/>
    <p:sldId id="657" r:id="rId4"/>
    <p:sldId id="648" r:id="rId5"/>
    <p:sldId id="656" r:id="rId6"/>
    <p:sldId id="654" r:id="rId7"/>
    <p:sldId id="661" r:id="rId8"/>
    <p:sldId id="660" r:id="rId9"/>
    <p:sldId id="658" r:id="rId10"/>
    <p:sldId id="659" r:id="rId11"/>
  </p:sldIdLst>
  <p:sldSz cx="9906000" cy="6858000" type="A4"/>
  <p:notesSz cx="7077075" cy="8955088"/>
  <p:embeddedFontLst>
    <p:embeddedFont>
      <p:font typeface="ＭＳ Ｐゴシック" pitchFamily="34" charset="-128"/>
      <p:regular r:id="rId14"/>
    </p:embeddedFont>
    <p:embeddedFont>
      <p:font typeface="Gill Sans MT" pitchFamily="34" charset="0"/>
      <p:regular r:id="rId15"/>
      <p:bold r:id="rId16"/>
      <p:italic r:id="rId17"/>
      <p:boldItalic r:id="rId18"/>
    </p:embeddedFont>
    <p:embeddedFont>
      <p:font typeface="Times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DD"/>
    <a:srgbClr val="666666"/>
    <a:srgbClr val="002A6C"/>
    <a:srgbClr val="003366"/>
    <a:srgbClr val="1E4ABD"/>
    <a:srgbClr val="FFFF66"/>
    <a:srgbClr val="FF6600"/>
    <a:srgbClr val="CCECFF"/>
    <a:srgbClr val="CC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1" autoAdjust="0"/>
    <p:restoredTop sz="91632" autoAdjust="0"/>
  </p:normalViewPr>
  <p:slideViewPr>
    <p:cSldViewPr>
      <p:cViewPr>
        <p:scale>
          <a:sx n="90" d="100"/>
          <a:sy n="90" d="100"/>
        </p:scale>
        <p:origin x="-912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82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658813"/>
            <a:ext cx="4864100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675" y="4245103"/>
            <a:ext cx="5211152" cy="40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94F7-C2DC-4B16-9E2C-BFEDC394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8686800" cy="1143000"/>
          </a:xfrm>
        </p:spPr>
        <p:txBody>
          <a:bodyPr/>
          <a:lstStyle/>
          <a:p>
            <a:r>
              <a:rPr lang="en-US" sz="2800" dirty="0" smtClean="0"/>
              <a:t>Designing Socioeconomic Benefit Studies of Met/Hydro Services and Products:</a:t>
            </a:r>
            <a:br>
              <a:rPr lang="en-US" sz="2800" dirty="0" smtClean="0"/>
            </a:br>
            <a:r>
              <a:rPr lang="en-US" sz="2800" dirty="0" smtClean="0"/>
              <a:t>Training Overview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4114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Glen Anderson,</a:t>
            </a:r>
            <a:r>
              <a:rPr lang="en-US" sz="2000" dirty="0" smtClean="0">
                <a:latin typeface="Gill Sans MT" pitchFamily="34" charset="0"/>
              </a:rPr>
              <a:t> Chief of Party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Climate Change Resilient Development Project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Zagreb, Croatia</a:t>
            </a:r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smtClean="0">
                <a:latin typeface="Gill Sans MT" pitchFamily="34" charset="0"/>
              </a:rPr>
              <a:t>June 29, </a:t>
            </a:r>
            <a:r>
              <a:rPr lang="en-US" sz="2000" dirty="0" smtClean="0">
                <a:latin typeface="Gill Sans MT" pitchFamily="34" charset="0"/>
              </a:rPr>
              <a:t>2015</a:t>
            </a: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3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 smtClean="0"/>
              <a:t>Agenda (2)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Day 3</a:t>
            </a:r>
          </a:p>
          <a:p>
            <a:pPr lvl="1"/>
            <a:r>
              <a:rPr lang="en-US" dirty="0" smtClean="0"/>
              <a:t>Benefits </a:t>
            </a:r>
            <a:r>
              <a:rPr lang="en-US" dirty="0" smtClean="0"/>
              <a:t>studies: Germany and Spain</a:t>
            </a:r>
          </a:p>
          <a:p>
            <a:pPr lvl="1"/>
            <a:r>
              <a:rPr lang="en-US" dirty="0" smtClean="0"/>
              <a:t>Measuring benefits of </a:t>
            </a:r>
            <a:r>
              <a:rPr lang="en-US" dirty="0" smtClean="0"/>
              <a:t>met/hydro services </a:t>
            </a:r>
          </a:p>
          <a:p>
            <a:pPr lvl="1"/>
            <a:r>
              <a:rPr lang="en-US" dirty="0" smtClean="0"/>
              <a:t>Measuring costs of met/hydro services</a:t>
            </a:r>
          </a:p>
          <a:p>
            <a:pPr lvl="1"/>
            <a:r>
              <a:rPr lang="en-US" dirty="0" smtClean="0"/>
              <a:t>Benefit-cost analysis</a:t>
            </a:r>
            <a:endParaRPr lang="en-US" dirty="0" smtClean="0"/>
          </a:p>
          <a:p>
            <a:r>
              <a:rPr lang="en-US" dirty="0" smtClean="0"/>
              <a:t>Day </a:t>
            </a:r>
            <a:r>
              <a:rPr lang="en-US" dirty="0" smtClean="0"/>
              <a:t>4</a:t>
            </a:r>
          </a:p>
          <a:p>
            <a:pPr lvl="1"/>
            <a:r>
              <a:rPr lang="en-US" dirty="0" smtClean="0"/>
              <a:t>Communicating </a:t>
            </a:r>
            <a:r>
              <a:rPr lang="en-US" dirty="0" smtClean="0"/>
              <a:t>the results of SEB </a:t>
            </a:r>
            <a:r>
              <a:rPr lang="en-US" dirty="0" smtClean="0"/>
              <a:t>studies</a:t>
            </a:r>
          </a:p>
          <a:p>
            <a:r>
              <a:rPr lang="en-US" dirty="0" smtClean="0"/>
              <a:t>Day </a:t>
            </a:r>
            <a:r>
              <a:rPr lang="en-US" dirty="0" smtClean="0"/>
              <a:t>5</a:t>
            </a:r>
          </a:p>
          <a:p>
            <a:pPr lvl="1"/>
            <a:r>
              <a:rPr lang="en-US" dirty="0" smtClean="0"/>
              <a:t>Working group presentations </a:t>
            </a:r>
            <a:r>
              <a:rPr lang="en-US" dirty="0" smtClean="0"/>
              <a:t>on SEB study funding requests</a:t>
            </a:r>
            <a:endParaRPr lang="en-US" dirty="0" smtClean="0"/>
          </a:p>
          <a:p>
            <a:pPr lvl="1"/>
            <a:r>
              <a:rPr lang="en-US" dirty="0" smtClean="0"/>
              <a:t>Trainer feedback on SEB </a:t>
            </a:r>
            <a:r>
              <a:rPr lang="en-US" dirty="0" smtClean="0"/>
              <a:t>funding requests</a:t>
            </a:r>
          </a:p>
          <a:p>
            <a:pPr lvl="1"/>
            <a:r>
              <a:rPr lang="en-US" dirty="0" smtClean="0"/>
              <a:t>Discussion of twinning arrangements with RA-VI countries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Background: Valuing Met/Hydro Services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9067800" cy="4572000"/>
          </a:xfrm>
        </p:spPr>
        <p:txBody>
          <a:bodyPr/>
          <a:lstStyle/>
          <a:p>
            <a:r>
              <a:rPr lang="en-US" dirty="0" smtClean="0"/>
              <a:t>Globally, met/hydro services have experienced a period of innovation and expansion in terms  of the range and quality of products and methods for delivering them to users</a:t>
            </a:r>
          </a:p>
          <a:p>
            <a:r>
              <a:rPr lang="en-US" dirty="0" smtClean="0"/>
              <a:t>Annual costs to provide services exceed $10 billion per year, globally.</a:t>
            </a:r>
          </a:p>
          <a:p>
            <a:r>
              <a:rPr lang="en-US" dirty="0" smtClean="0"/>
              <a:t>Annual benefits of hydro/et services significantly exceed costs of production, delivery and uptake of these services</a:t>
            </a:r>
          </a:p>
          <a:p>
            <a:r>
              <a:rPr lang="en-US" dirty="0" smtClean="0"/>
              <a:t>Producers of met/hydro services increasingly required to demonstrate benefits of existing services and justify improved and new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220200" cy="609600"/>
          </a:xfrm>
        </p:spPr>
        <p:txBody>
          <a:bodyPr/>
          <a:lstStyle/>
          <a:p>
            <a:pPr algn="ctr"/>
            <a:r>
              <a:rPr lang="en-AU" sz="2800" dirty="0" smtClean="0"/>
              <a:t>Background: Valuing Met/Hydro Services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991600" cy="457200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sz="2200" dirty="0" smtClean="0"/>
              <a:t>Illustrative Case Studies: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NMHS improvements to reduce disaster losses in developing countries – benefit/cost ratio ranges from 4:1 to 36:1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Current and improved weather forecasts in the United States assessed for households– benefit/cost ratio of at least 4:1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Drought early warning system in Ethiopia to reduce livelihood losses and dependence on assistance – benefit/cost ratio ranges from 3:1 to 6:1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El Niño early warning system in 5-state region of Mexico to improve decision-making in agriculture – Benefit/cost ratio ranges from 2:1 to 9:1</a:t>
            </a:r>
          </a:p>
          <a:p>
            <a:r>
              <a:rPr lang="en-US" sz="2200" dirty="0" smtClean="0"/>
              <a:t>Valuation – more than a half century of studies</a:t>
            </a:r>
          </a:p>
          <a:p>
            <a:pPr lvl="1"/>
            <a:r>
              <a:rPr lang="en-US" sz="1800" dirty="0" smtClean="0"/>
              <a:t>Appendix C in upcoming WMO publication describes this history</a:t>
            </a:r>
          </a:p>
          <a:p>
            <a:pPr lvl="1"/>
            <a:r>
              <a:rPr lang="en-US" sz="1800" dirty="0" smtClean="0"/>
              <a:t>Review of more than 140 studies conducted by Stratus Consulting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Background: Valuing Met/Hydro Services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CSP Working Group formed to promote the diffusion of climate services in developing countries by documenting the economic benefits of these service</a:t>
            </a:r>
          </a:p>
          <a:p>
            <a:r>
              <a:rPr lang="en-US" dirty="0" smtClean="0"/>
              <a:t>Partnership forged between CSP, WMO and the World Bank to develop primer on designing studies to value met/hydro services and support with training</a:t>
            </a:r>
          </a:p>
          <a:p>
            <a:r>
              <a:rPr lang="en-US" i="1" dirty="0" smtClean="0"/>
              <a:t>Valuing Weather and Climate: Economic Assessment of Meteorological and Hydrological Services</a:t>
            </a:r>
          </a:p>
          <a:p>
            <a:pPr lvl="1"/>
            <a:r>
              <a:rPr lang="en-US" dirty="0" smtClean="0"/>
              <a:t>Published by </a:t>
            </a:r>
            <a:r>
              <a:rPr lang="en-US" dirty="0" smtClean="0"/>
              <a:t>WMO </a:t>
            </a:r>
            <a:r>
              <a:rPr lang="en-US" dirty="0" smtClean="0"/>
              <a:t>in </a:t>
            </a:r>
            <a:r>
              <a:rPr lang="en-US" dirty="0" smtClean="0"/>
              <a:t>May 2015</a:t>
            </a:r>
          </a:p>
          <a:p>
            <a:pPr lvl="1"/>
            <a:r>
              <a:rPr lang="en-US" dirty="0" smtClean="0"/>
              <a:t>Draft copies available at workshop and electronically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 smtClean="0"/>
              <a:t>Background: Valuing Met/Hydro Services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WMO Seminar Series in 2013</a:t>
            </a:r>
          </a:p>
          <a:p>
            <a:pPr lvl="1"/>
            <a:r>
              <a:rPr lang="en-US" dirty="0" smtClean="0"/>
              <a:t>Designed to introduce met services to the valuation of services and elicit feedback on the book</a:t>
            </a:r>
          </a:p>
          <a:p>
            <a:pPr lvl="1"/>
            <a:r>
              <a:rPr lang="en-US" dirty="0" smtClean="0"/>
              <a:t>Seminars were convened in Brunei, South Africa, and Curacao</a:t>
            </a:r>
          </a:p>
          <a:p>
            <a:r>
              <a:rPr lang="en-US" dirty="0" smtClean="0"/>
              <a:t>New series of WMO/CSP/ WB training workshops</a:t>
            </a:r>
          </a:p>
          <a:p>
            <a:pPr lvl="1"/>
            <a:r>
              <a:rPr lang="en-US" dirty="0" smtClean="0"/>
              <a:t>Antigua &amp; Barbuda (February 2015)</a:t>
            </a:r>
          </a:p>
          <a:p>
            <a:pPr lvl="1"/>
            <a:r>
              <a:rPr lang="en-US" dirty="0" smtClean="0"/>
              <a:t>Seychelles (May 2015)</a:t>
            </a:r>
          </a:p>
          <a:p>
            <a:pPr lvl="1"/>
            <a:r>
              <a:rPr lang="en-US" dirty="0" smtClean="0"/>
              <a:t>Croatia (June/July 2015)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 smtClean="0"/>
              <a:t>Training </a:t>
            </a:r>
            <a:r>
              <a:rPr lang="en-US" sz="2800" b="0" dirty="0" smtClean="0"/>
              <a:t>Objectives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Training </a:t>
            </a:r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 smtClean="0"/>
              <a:t>awareness of </a:t>
            </a:r>
            <a:r>
              <a:rPr lang="en-US" dirty="0" smtClean="0"/>
              <a:t>the socio-economic benefits of weather and climate services (hereafter met/hydro services)</a:t>
            </a:r>
          </a:p>
          <a:p>
            <a:pPr lvl="1"/>
            <a:r>
              <a:rPr lang="en-US" dirty="0" smtClean="0"/>
              <a:t>Provide participants with hands-on experience in developing concept notes to secure funding for socio-economic benefit studies</a:t>
            </a:r>
          </a:p>
          <a:p>
            <a:pPr lvl="1"/>
            <a:r>
              <a:rPr lang="en-US" dirty="0" smtClean="0"/>
              <a:t>Familiarize participants with methods for estimating and comparing benefits and costs of met/hydro services</a:t>
            </a:r>
          </a:p>
          <a:p>
            <a:pPr lvl="1"/>
            <a:r>
              <a:rPr lang="en-US" dirty="0" smtClean="0"/>
              <a:t>Familiarize participants with strategies for communicating the result of socio-economic benefits studies.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Caveat – the course focuses on the design of studies to assess current or future investments in met/hydro services, not the design of specific met/hydro services investments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 smtClean="0"/>
              <a:t>Training </a:t>
            </a:r>
            <a:r>
              <a:rPr lang="en-US" sz="2800" b="0" dirty="0" smtClean="0"/>
              <a:t>Structure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Structure </a:t>
            </a:r>
            <a:r>
              <a:rPr lang="en-US" dirty="0" smtClean="0"/>
              <a:t>of training</a:t>
            </a:r>
          </a:p>
          <a:p>
            <a:pPr lvl="1"/>
            <a:r>
              <a:rPr lang="en-US" dirty="0" smtClean="0"/>
              <a:t>Lectures based on the book</a:t>
            </a:r>
          </a:p>
          <a:p>
            <a:pPr lvl="1"/>
            <a:r>
              <a:rPr lang="en-US" dirty="0" smtClean="0"/>
              <a:t>Exercises – individual and small groups</a:t>
            </a:r>
          </a:p>
          <a:p>
            <a:pPr lvl="1"/>
            <a:r>
              <a:rPr lang="en-US" dirty="0" smtClean="0"/>
              <a:t>Trainers will work side-by-side with small groups to develop basic first drafts of design documents</a:t>
            </a:r>
          </a:p>
          <a:p>
            <a:pPr lvl="1"/>
            <a:r>
              <a:rPr lang="en-US" dirty="0" smtClean="0"/>
              <a:t>Participants will have opportunity to present their designs and receive feedback from participants and trainers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 smtClean="0"/>
              <a:t>Training Outputs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pPr lvl="0"/>
            <a:r>
              <a:rPr lang="en-US" dirty="0" smtClean="0"/>
              <a:t>Country-level SEB estimates for the value of met/hydro services in reducing weather-related damages using the benchmarking method</a:t>
            </a:r>
          </a:p>
          <a:p>
            <a:pPr lvl="0"/>
            <a:r>
              <a:rPr lang="en-US" dirty="0" smtClean="0"/>
              <a:t>Value chains for the production and delivery of met/hydro services </a:t>
            </a:r>
          </a:p>
          <a:p>
            <a:pPr lvl="0"/>
            <a:r>
              <a:rPr lang="en-US" dirty="0" smtClean="0"/>
              <a:t>Concept notes covering the design elements of SEB studies</a:t>
            </a:r>
          </a:p>
          <a:p>
            <a:pPr lvl="0"/>
            <a:r>
              <a:rPr lang="en-US" dirty="0" smtClean="0"/>
              <a:t>Terms of reference for SEB studies</a:t>
            </a:r>
          </a:p>
          <a:p>
            <a:pPr lvl="0"/>
            <a:r>
              <a:rPr lang="en-US" dirty="0" smtClean="0"/>
              <a:t>Strategies for communicating SEB study results to decision-makers and other audiences</a:t>
            </a:r>
          </a:p>
          <a:p>
            <a:pPr lvl="0"/>
            <a:r>
              <a:rPr lang="en-US" dirty="0" smtClean="0"/>
              <a:t>PowerPoint presentations to support requests for financial assistance to conduct SEB studies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 smtClean="0"/>
              <a:t>Agenda (1)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Day 1</a:t>
            </a:r>
          </a:p>
          <a:p>
            <a:pPr lvl="1"/>
            <a:r>
              <a:rPr lang="en-US" dirty="0" smtClean="0"/>
              <a:t>Socio-economic </a:t>
            </a:r>
            <a:r>
              <a:rPr lang="en-US" dirty="0" smtClean="0"/>
              <a:t>benefit (SEB) </a:t>
            </a:r>
            <a:r>
              <a:rPr lang="en-US" dirty="0" smtClean="0"/>
              <a:t>studies in RA-VI</a:t>
            </a:r>
            <a:endParaRPr lang="en-US" dirty="0" smtClean="0"/>
          </a:p>
          <a:p>
            <a:pPr lvl="1"/>
            <a:r>
              <a:rPr lang="en-US" dirty="0" smtClean="0"/>
              <a:t>SEB study design</a:t>
            </a:r>
          </a:p>
          <a:p>
            <a:pPr lvl="1"/>
            <a:r>
              <a:rPr lang="en-US" dirty="0" smtClean="0"/>
              <a:t>Motivation </a:t>
            </a:r>
            <a:r>
              <a:rPr lang="en-US" dirty="0" smtClean="0"/>
              <a:t>for SEB studies</a:t>
            </a:r>
          </a:p>
          <a:p>
            <a:pPr lvl="1"/>
            <a:r>
              <a:rPr lang="en-US" dirty="0" smtClean="0"/>
              <a:t>Value chains</a:t>
            </a:r>
          </a:p>
          <a:p>
            <a:r>
              <a:rPr lang="en-US" dirty="0" smtClean="0"/>
              <a:t>Day 2</a:t>
            </a:r>
          </a:p>
          <a:p>
            <a:pPr lvl="1"/>
            <a:r>
              <a:rPr lang="en-US" dirty="0" smtClean="0"/>
              <a:t>Uptake of met/hydro services</a:t>
            </a:r>
          </a:p>
          <a:p>
            <a:pPr lvl="1"/>
            <a:r>
              <a:rPr lang="en-US" dirty="0" smtClean="0"/>
              <a:t>Non-economic evaluation of met/hydro services</a:t>
            </a:r>
          </a:p>
          <a:p>
            <a:pPr lvl="1"/>
            <a:r>
              <a:rPr lang="en-US" dirty="0" smtClean="0"/>
              <a:t>Economic concepts and methods</a:t>
            </a:r>
          </a:p>
          <a:p>
            <a:pPr lvl="1"/>
            <a:r>
              <a:rPr lang="en-US" dirty="0" smtClean="0"/>
              <a:t>Social event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5973</TotalTime>
  <Words>666</Words>
  <Application>Microsoft Office PowerPoint</Application>
  <PresentationFormat>A4 Paper (210x297 mm)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ＭＳ Ｐゴシック</vt:lpstr>
      <vt:lpstr>Gill Sans MT</vt:lpstr>
      <vt:lpstr>Times</vt:lpstr>
      <vt:lpstr>Blank</vt:lpstr>
      <vt:lpstr>Designing Socioeconomic Benefit Studies of Met/Hydro Services and Products: Training Overview</vt:lpstr>
      <vt:lpstr>Background: Valuing Met/Hydro Services</vt:lpstr>
      <vt:lpstr>Background: Valuing Met/Hydro Services </vt:lpstr>
      <vt:lpstr>Background: Valuing Met/Hydro Services</vt:lpstr>
      <vt:lpstr>Background: Valuing Met/Hydro Services</vt:lpstr>
      <vt:lpstr>Training Objectives</vt:lpstr>
      <vt:lpstr>Training Structure</vt:lpstr>
      <vt:lpstr>Training Outputs</vt:lpstr>
      <vt:lpstr>Agenda (1)</vt:lpstr>
      <vt:lpstr>Agenda (2)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ganderson</cp:lastModifiedBy>
  <cp:revision>560</cp:revision>
  <cp:lastPrinted>2013-10-09T13:24:10Z</cp:lastPrinted>
  <dcterms:created xsi:type="dcterms:W3CDTF">2009-06-29T15:49:34Z</dcterms:created>
  <dcterms:modified xsi:type="dcterms:W3CDTF">2015-06-05T20:53:42Z</dcterms:modified>
</cp:coreProperties>
</file>