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2" r:id="rId8"/>
    <p:sldId id="273" r:id="rId9"/>
    <p:sldId id="297" r:id="rId10"/>
    <p:sldId id="285" r:id="rId11"/>
    <p:sldId id="279" r:id="rId12"/>
    <p:sldId id="296" r:id="rId13"/>
    <p:sldId id="275" r:id="rId14"/>
    <p:sldId id="276" r:id="rId15"/>
    <p:sldId id="282" r:id="rId16"/>
    <p:sldId id="264" r:id="rId17"/>
    <p:sldId id="287" r:id="rId18"/>
    <p:sldId id="295" r:id="rId19"/>
    <p:sldId id="281" r:id="rId20"/>
    <p:sldId id="284" r:id="rId21"/>
    <p:sldId id="283" r:id="rId22"/>
    <p:sldId id="299" r:id="rId23"/>
    <p:sldId id="292" r:id="rId24"/>
    <p:sldId id="298" r:id="rId25"/>
    <p:sldId id="30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343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0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95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0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0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0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4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4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2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0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4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9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0850" y="2078822"/>
            <a:ext cx="100892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hydrological hazards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their impacts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WORKSHOP TO INITIATE THE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IMPACT BASED FORECASTING AND RISK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WARININGS</a:t>
            </a:r>
          </a:p>
          <a:p>
            <a:pPr algn="ctr"/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SEPTEMBER 2016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-152400"/>
            <a:ext cx="3581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Maldives</a:t>
            </a:r>
            <a:br>
              <a:rPr lang="en-US" sz="2000" dirty="0" smtClean="0"/>
            </a:br>
            <a:r>
              <a:rPr lang="en-US" sz="2000" dirty="0" smtClean="0"/>
              <a:t>Meteorological</a:t>
            </a:r>
            <a:br>
              <a:rPr lang="en-US" sz="2000" dirty="0" smtClean="0"/>
            </a:br>
            <a:r>
              <a:rPr lang="en-US" sz="2000" dirty="0" smtClean="0"/>
              <a:t>Service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822048"/>
              </p:ext>
            </p:extLst>
          </p:nvPr>
        </p:nvGraphicFramePr>
        <p:xfrm>
          <a:off x="304800" y="228600"/>
          <a:ext cx="762000" cy="75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3" imgW="3444240" imgH="3864864" progId="CorelDraw.Graphic.13">
                  <p:embed/>
                </p:oleObj>
              </mc:Choice>
              <mc:Fallback>
                <p:oleObj name="CorelDRAW" r:id="rId3" imgW="3444240" imgH="386486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62000" cy="758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219" y="339046"/>
            <a:ext cx="11133438" cy="8154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Thunderstorm and lightning and its impacts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544692" y="2145586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983" y="1222624"/>
            <a:ext cx="66371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Lightning strike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Dhiraagu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Head Office and some of the company’s towers on 30 October 2014 ( Ali Sulaiman,2014).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Hulhule INIA was hit by lightning 17 Dec,2015. Some flights were diverted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Columbo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It caused Power outages in Hulhule including MMS.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 head office was hit by lightning on 12 August 2015.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Lightning strike in the antenna near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office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M.Muli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 15 Feb, 2012.  Many computers were damaged, cost around MVR100000. 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N.Atoll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Ranmandhoo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was hit by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lightning on 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May 2015.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Dhiraagu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equipment, mobile phone, internet services, post services and banking services have been disrupted in that island. 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641" y="1399160"/>
            <a:ext cx="4607061" cy="262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5080" y="1417835"/>
            <a:ext cx="233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Source: Ali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Sulaiman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http://vnews.mv/28599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40" y="4027470"/>
            <a:ext cx="4607061" cy="251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7257" y="4270476"/>
            <a:ext cx="4215317" cy="36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V Boli" panose="02000500030200090000" pitchFamily="2" charset="0"/>
              </a:rPr>
              <a:t>10th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MV Boli" panose="02000500030200090000" pitchFamily="2" charset="0"/>
              </a:rPr>
              <a:t>may 2015. </a:t>
            </a:r>
            <a:endParaRPr lang="en-GB" dirty="0" smtClean="0">
              <a:latin typeface="Times New Roman" panose="02020603050405020304" pitchFamily="18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848" y="339048"/>
            <a:ext cx="11133438" cy="76407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Heavy rain,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 and Impact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544692" y="2145586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7888" y="3738866"/>
            <a:ext cx="5355900" cy="311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40467" y="5925235"/>
            <a:ext cx="3132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house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Hoarafushi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May 8, 2013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888" y="1221084"/>
            <a:ext cx="5355900" cy="291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6466" y="1261533"/>
            <a:ext cx="4775819" cy="55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340" y="0"/>
            <a:ext cx="11133438" cy="113625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extreme weather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 Flood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City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77" y="1259826"/>
            <a:ext cx="8145163" cy="53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767" y="410966"/>
            <a:ext cx="11133438" cy="8668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Gust Winds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their impacts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544692" y="2145586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:\Users\Forecaster\Desktop\0_1370591597d168a1bf45b914654c59d834dc9489d6148d613f58f9cf6b545ef31228b9f2e2_new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0468" y="1277782"/>
            <a:ext cx="5784064" cy="3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11824" y="3724109"/>
            <a:ext cx="614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Tents placed in Night Market Area were damaged by strong winds on 7 June 2013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40" y="2213320"/>
            <a:ext cx="4725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wind gust is a sudden, brief increase in the speed of the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Gust Wind speed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miles per hour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recorded at the National Meteorological Centre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7th June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at 13:34 hours local.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468" y="4370440"/>
            <a:ext cx="5784064" cy="24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19" y="247135"/>
            <a:ext cx="11133438" cy="617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Funnel Cloud, Water Spout and Tornado and their Impacts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544692" y="2145586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719" y="1144495"/>
            <a:ext cx="8138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funnel cloud is a funnel-shaped cloud of condensed water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droplets, associated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rotating column of wind and extending from the base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cumulonimbus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 towering cumulus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 reaching the ground or a water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surface. Most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tornadoes begin as funnel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clouds 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Funnel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clouds form most frequently in association with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supercell thunderstorms.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funnel clouds contracts with water, then it is called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waterspout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funnel cloud touches the ground it becomes a tornado and when a waterspout moves from water onto land, then it is called a tornado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have a rapid rotation of air.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Waterspout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tends to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weaker than the tornado since the force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friction is weaker over water thus there is less air available to be drawn into the circulation.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associated with severe thunderstorms, and are often accompanied by high winds and seas, large hail, and frequent dangerous lightning.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926" y="2920012"/>
            <a:ext cx="3277784" cy="2274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485" y="5124606"/>
            <a:ext cx="3268225" cy="1783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926" y="868157"/>
            <a:ext cx="3268225" cy="20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122" y="410967"/>
            <a:ext cx="11133438" cy="77434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Funnel Cloud, Water Spout and Tornado and their Impacts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544692" y="2145586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\\192.168.0.3\Data\Event Pics\L.Atoll Tornado 7 April12\funnel cloud\f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369" y="1432086"/>
            <a:ext cx="2707101" cy="3629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2069" y="3675243"/>
            <a:ext cx="283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April 2012,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L.Fonadhoo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285" y="1432086"/>
            <a:ext cx="2969331" cy="267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617" y="4758500"/>
            <a:ext cx="4550586" cy="2099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742" y="4106680"/>
            <a:ext cx="4008375" cy="2750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873" y="5297777"/>
            <a:ext cx="4094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Tornado hit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Feydhoo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Hulhumeedhoo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29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Oct, 2012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Banana trees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uprooted and some roofs were ripped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5159" y="1446712"/>
            <a:ext cx="4540044" cy="3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438" y="1943562"/>
            <a:ext cx="7191633" cy="3147421"/>
          </a:xfrm>
        </p:spPr>
        <p:txBody>
          <a:bodyPr>
            <a:normAutofit/>
          </a:bodyPr>
          <a:lstStyle/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Swell is the collection of waves moving away from a storm in the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ocean.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Swell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waves often have a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wavelength but this varies due to the size, strength and duration of the weather system responsible for the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swell.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Tidal waves are caused by the gravitational fields of the sun, the moon and the earth.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041" y="369870"/>
            <a:ext cx="11133438" cy="698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Tidal Waves, Swell waves and their impacts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907" y="4604951"/>
            <a:ext cx="3525079" cy="216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907" y="1524258"/>
            <a:ext cx="352507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1288" y="1317487"/>
            <a:ext cx="5750009" cy="5396580"/>
          </a:xfrm>
        </p:spPr>
        <p:txBody>
          <a:bodyPr>
            <a:no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1987, Unusual Swell /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Tidal Wave were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experienced in Maldives in 3 episodes ( April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June and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September).</a:t>
            </a:r>
            <a:r>
              <a:rPr lang="en-US" sz="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10-12 April 1987 tidal waves hit and flooded a large part of Male’ and caused damages to some 16 other islands. 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waves was caused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 storm in the south Indian Ocean near Australian region.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approached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southeast and lashed in the atolls mostly in the east.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damages include: 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Breakwaters, Retaining walls, coastal walls , Access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harbour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fuel jetty , Radio Antenna and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Hulhule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Airport, Number of houses were affected, 300 people were evacuated and homeless (UNDP Situation Report, 1987)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041" y="369870"/>
            <a:ext cx="11133438" cy="698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Tidal Waves, Swell waves and their impacts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3" y="1317487"/>
            <a:ext cx="5562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1288" y="1235109"/>
            <a:ext cx="5750009" cy="519109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Swell waves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Maldives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15th May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wave originated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extra-tropical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southern hemisphere, approximately 5630km southwest of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Atoll.Coincide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tide of the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 (DIRAM, 2008) 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Swell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waves hit and flooded more than 60 islands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atoll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Huvadhu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Atoll,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Atoll and Ari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Atoll,Maradhoo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Feydhoo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Fuahmulah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Thinadhoo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Gadhdhoo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Nadellaa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 Fares-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Maathodaa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(Dhivehi Observer, 2007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041" y="369870"/>
            <a:ext cx="11133438" cy="698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Tidal Waves, Swell waves and their impacts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6" descr="Addu tidal wav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" y="1498598"/>
            <a:ext cx="5578633" cy="46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8085762" y="2094215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\\192.168.0.3\Data\Event Pics\Tidal Wave\#07July-21072012_Tidal Wave_Near Raalhugandu_Haveeru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30" y="4253501"/>
            <a:ext cx="4452028" cy="2604499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91041" y="369870"/>
            <a:ext cx="11133438" cy="698641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Tidal Waves, Swell waves and their impacts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01" y="1130158"/>
            <a:ext cx="7325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 tidal waves hit Male 'on 21 July 2012.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Carnival area at Artificial Beach,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Raalhugandu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surf eastern part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Majeedhee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Road were affected.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Some cafés in the area experienced power cuts and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major damages.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The area has been flooded and some vehicles parked 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the area have also been damaged. </a:t>
            </a:r>
          </a:p>
        </p:txBody>
      </p:sp>
      <p:pic>
        <p:nvPicPr>
          <p:cNvPr id="35843" name="Picture 3" descr="\\192.168.0.3\Data\Event Pics\Tidal Wave\#08Aug-06082012_Tidal Wave_kaanivaa sarahahdhu_Haveeru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564" y="1684961"/>
            <a:ext cx="4438436" cy="2561388"/>
          </a:xfrm>
          <a:prstGeom prst="rect">
            <a:avLst/>
          </a:prstGeom>
          <a:noFill/>
        </p:spPr>
      </p:pic>
      <p:pic>
        <p:nvPicPr>
          <p:cNvPr id="35844" name="Picture 4" descr="\\192.168.0.3\Data\Event Pics\Tidal Wave\#08Aug-06082012_Tidal Wave_kaanivaa sarahahdhu_Haveeru 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0409" y="4257344"/>
            <a:ext cx="4491591" cy="2600656"/>
          </a:xfrm>
          <a:prstGeom prst="rect">
            <a:avLst/>
          </a:prstGeom>
          <a:noFill/>
        </p:spPr>
      </p:pic>
      <p:pic>
        <p:nvPicPr>
          <p:cNvPr id="35845" name="Picture 5" descr="\\192.168.0.3\Data\Event Pics\Tidal Wave\#08Aug-06082012_Tidal Wave_Near Raalhugandu_Sun.mv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75761"/>
            <a:ext cx="3862031" cy="2582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030" y="2046953"/>
            <a:ext cx="8286675" cy="41997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Maldives Climate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Maldives Weather Records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and hydrological hazards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their impacts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Summery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648" y="242679"/>
            <a:ext cx="11133438" cy="131509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8085762" y="2094215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91041" y="369870"/>
            <a:ext cx="11133438" cy="698641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Tidal Waves, Swell waves and their impacts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1596" y="1325367"/>
            <a:ext cx="7058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Tidal swells hit the eastern side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around 11:30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pm on 12 Aug 2015.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Flood the outer road and cafés and restaurants in the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carnival area with water up to one and a half feet.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Lemongrass,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Seaview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restaurant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Doplhin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restaurant reported wooden tables and chairs were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damaged by the flooding.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These restaurant were closed at that time.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63" y="1202076"/>
            <a:ext cx="4358088" cy="282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86" y="4117388"/>
            <a:ext cx="4376790" cy="242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9524145" y="6195317"/>
            <a:ext cx="233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Shafa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Hameedh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maldivesindependent.com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8085762" y="2094215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2431" y="2700393"/>
            <a:ext cx="5887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Tidal waves occurred for consecutive 3 days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A.Dh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Fenfushi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island on 14 June 2014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island experienced tidal waves up to 100 feet into land from the eastern side.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school is located near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harbour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Flooding in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harbour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area caused difficulties for the people to move around.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96674" y="770563"/>
            <a:ext cx="6309998" cy="128426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Tidal Waves, Swell waves and their impacts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092" y="750764"/>
            <a:ext cx="5143232" cy="284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627" y="3721010"/>
            <a:ext cx="5125143" cy="286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524145" y="6195317"/>
            <a:ext cx="233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Sunonline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http://english.sun.mv/22787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574" y="339046"/>
            <a:ext cx="11133438" cy="83599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Tropical Cyclones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their impacts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96697" y="1354669"/>
            <a:ext cx="5135315" cy="5266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 Cyclones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intense low pressure systems which develop in the tropics with wind speed on surface level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– 47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Kts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 formed about 350 miles SW of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29th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1991.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lowest ever recorded atmospheric Pressure of 997.3 recorded on 29th May at 2100 UTC.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Winds of 92 – 104 miles lasted about 30 min. (Estimated winds)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 caused widespread damages to many islands of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Atoll including Meteorological Office at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719409"/>
              </p:ext>
            </p:extLst>
          </p:nvPr>
        </p:nvGraphicFramePr>
        <p:xfrm>
          <a:off x="1317599" y="1414508"/>
          <a:ext cx="5129487" cy="495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3" imgW="6031746" imgH="6222222" progId="">
                  <p:embed/>
                </p:oleObj>
              </mc:Choice>
              <mc:Fallback>
                <p:oleObj r:id="rId3" imgW="6031746" imgH="6222222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599" y="1414508"/>
                        <a:ext cx="5129487" cy="495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18418" y="956734"/>
            <a:ext cx="5249333" cy="11768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33CC33"/>
                </a:solidFill>
              </a:rPr>
              <a:t/>
            </a:r>
            <a:br>
              <a:rPr lang="en-US" sz="4000" dirty="0">
                <a:solidFill>
                  <a:srgbClr val="33CC33"/>
                </a:solidFill>
              </a:rPr>
            </a:b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Flash flooding in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Huvadhu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Atoll - 2002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7866" y="2133600"/>
            <a:ext cx="5096934" cy="377762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low level circulation formed in the west of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Huvadhu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atoll on 5th July.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moved over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Huvadhu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atoll on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July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 heavy to very heavy rain was experienced in  many islands of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Huvadhu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atolls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amount rainfall of 219.8 mm in 24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observed 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Kaadehdhoo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9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July 2002.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21" y="1403639"/>
            <a:ext cx="5039494" cy="503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8574" y="339046"/>
            <a:ext cx="11133438" cy="835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Tropical Cyclones </a:t>
            </a:r>
            <a:r>
              <a:rPr lang="en-US" sz="44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their impacts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515" y="754998"/>
            <a:ext cx="11133438" cy="67809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Summery 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085762" y="2094215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803" y="1653466"/>
            <a:ext cx="95334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causing Flood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Maldives?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Tidal waves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alone may not have caused the flooding but its occurrence with phenomenon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locally called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occur during SW monsoon.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scientifically untested phenomena, 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difficult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Udha,Tidal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wave and Swell waves. More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studies need to be undertaken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difference between them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Tropical cyclone forming close to the Maldives Cause flooding.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ITCZ cause severe weather in the Maldives.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782" y="2960575"/>
            <a:ext cx="11133438" cy="67809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Thank you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085762" y="2094215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6763" y="750012"/>
            <a:ext cx="5193310" cy="90791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Maldives Climate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094" y="5404207"/>
            <a:ext cx="8915399" cy="934809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9" y="595901"/>
            <a:ext cx="5404206" cy="587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294633" y="2238678"/>
            <a:ext cx="56233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Maldives has two seasons: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South-West Monsoon : mid‐May to November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North-East Monsoon :  January to March/April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Throughout the year, temperature remains almost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same in the Maldives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Maldives receives sunshine throughout the year</a:t>
            </a:r>
          </a:p>
        </p:txBody>
      </p:sp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57" y="719191"/>
            <a:ext cx="6041205" cy="223976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Maldives Climate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average with 2016 Rainfall for North, Central and Southern atolls.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094" y="5404207"/>
            <a:ext cx="8915399" cy="934809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78" y="133565"/>
            <a:ext cx="5640512" cy="316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78" y="3441843"/>
            <a:ext cx="5688458" cy="326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5" y="3462390"/>
            <a:ext cx="5917915" cy="3251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483" y="482886"/>
            <a:ext cx="5887093" cy="267128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Maldives Climate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average with 2016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Max.temp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North, Central and Southern atolls.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094" y="5404207"/>
            <a:ext cx="8915399" cy="934809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24" y="416706"/>
            <a:ext cx="5876818" cy="323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08" y="3613078"/>
            <a:ext cx="5869659" cy="311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0" y="3674723"/>
            <a:ext cx="5619654" cy="304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8683" y="164387"/>
            <a:ext cx="6041205" cy="9246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Maldives Weather Records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094" y="5404207"/>
            <a:ext cx="8915399" cy="934809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19" y="4120257"/>
            <a:ext cx="1208524" cy="9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AutoShape 4" descr="Image result for Relative humidit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651" y="1444485"/>
            <a:ext cx="2719250" cy="19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77" y="5263084"/>
            <a:ext cx="1176694" cy="121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65" y="1291000"/>
            <a:ext cx="1208690" cy="273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972520" y="4127258"/>
            <a:ext cx="375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Heaviest rainfall: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S.Gan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Recorded 228.4 millimeters of rain on 24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November 2015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8281" y="1366522"/>
            <a:ext cx="3675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Maximum Temperature: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Kadhdhoo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recorded 36.8 ˚C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19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May 1991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Minimum Temperature: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K.Hulhule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 recorded 17.2 ˚C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4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October 1978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3259" y="5433198"/>
            <a:ext cx="348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Maximum Relative Humidity: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100 %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71335" y="3635043"/>
            <a:ext cx="6380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Maximum Wind Speed: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K.Hulhule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71.3 miles per hour on 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November 1978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S.Gan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103.5 miles per hour on 29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May 1991( Estimated)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H.DH.Hanimaadhoo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89.7 miles per hour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on 28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August  1991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Kadhdhoo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69.0 miles per hour on 30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August 1992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Kaadedhdhoo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63.3 miles per hour on 18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July 2003</a:t>
            </a:r>
          </a:p>
        </p:txBody>
      </p:sp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767" y="383060"/>
            <a:ext cx="11133438" cy="15522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Meteorological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hydrological hazards  and their impacts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227780" y="2145586"/>
            <a:ext cx="8991600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Thunderstorm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Heavy rain and Flood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Gust Winds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Funnel Cloud (Water Spout and Tornado)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Tidal Waves / Swell Waves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Tropical Cyclones,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ITCZ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219" y="339046"/>
            <a:ext cx="11133438" cy="8154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Thunderstorm and lightning and its impacts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544692" y="2145586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800" y="1253067"/>
            <a:ext cx="42841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Thunderstorm: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Lightning rapidly heats air to more than 30,000oC.The intense heating causes the air to expand rapidly. The expanding air cools,  then contracts rapidly.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expansion-contraction generates sound waves.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reason we see lightning before we hear thunder is because light travels faster than sounding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Since thunder comes from lightning, all thunderstorms have lightning.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0190" y="146317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Lightning: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Lightning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 bright flash of electricity produced by a thunderstorm. All thunderstorms produce lightning and are very dangerous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doesn’t always hit the tallest object.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light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0286" y="3821987"/>
            <a:ext cx="3808286" cy="285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99416" y="4544218"/>
            <a:ext cx="26815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 year 300-400 people die from lightning strikes in the U.S ( Chen, 2016)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219" y="339046"/>
            <a:ext cx="11133438" cy="8154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Thunderstorm and lightning and its impacts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544692" y="2145586"/>
            <a:ext cx="1674688" cy="39880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998" y="1225689"/>
            <a:ext cx="66371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HA.Ihavandhoo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was hit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lightingn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 3 June 2014. Electrical appliances and 33 TVs and 33 cable TV decoders were damaged.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HA.Utheem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was hit by lightning on 27 the May 2014.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Around 60 feet tall flag was effected. 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Many houses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Fuvahmulah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island were stuck by lightning on 28 June 2014 . One house was completely burned (http://www.vaguthu.mv/140867).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Rasgetheemu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Island Council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Atoll was struck by lightning on 27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April 2013.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lightning struck the antenna on top of the building. Lightning had struck, the computer systems inside the office were burned.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Nazlee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Island council President).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53555" y="1640966"/>
            <a:ext cx="4543747" cy="2407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3278" y="3739794"/>
            <a:ext cx="2547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HA.Utheem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27</a:t>
            </a:r>
            <a:r>
              <a:rPr lang="en-US" sz="1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May 2014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1066</TotalTime>
  <Words>1323</Words>
  <Application>Microsoft Office PowerPoint</Application>
  <PresentationFormat>Widescreen</PresentationFormat>
  <Paragraphs>207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Century Gothic</vt:lpstr>
      <vt:lpstr>MV Boli</vt:lpstr>
      <vt:lpstr>Times New Roman</vt:lpstr>
      <vt:lpstr>Wingdings</vt:lpstr>
      <vt:lpstr>Wingdings 3</vt:lpstr>
      <vt:lpstr>Wisp</vt:lpstr>
      <vt:lpstr>CorelDRAW</vt:lpstr>
      <vt:lpstr>PowerPoint Presentation</vt:lpstr>
      <vt:lpstr>Contents </vt:lpstr>
      <vt:lpstr>Maldives Climate</vt:lpstr>
      <vt:lpstr>Maldives Climate  Long-term average with 2016 Rainfall for North, Central and Southern atolls. </vt:lpstr>
      <vt:lpstr>Maldives Climate  Long-term average with 2016 Max.temp for North, Central and Southern atolls. </vt:lpstr>
      <vt:lpstr>Maldives Weather Records </vt:lpstr>
      <vt:lpstr>Meteorological and hydrological hazards  and their impacts</vt:lpstr>
      <vt:lpstr>Thunderstorm and lightning and its impacts </vt:lpstr>
      <vt:lpstr>Thunderstorm and lightning and its impacts </vt:lpstr>
      <vt:lpstr>Thunderstorm and lightning and its impacts </vt:lpstr>
      <vt:lpstr>Heavy rain, Flood and Impact</vt:lpstr>
      <vt:lpstr>Recent extreme weather Flash Flood in Addu City </vt:lpstr>
      <vt:lpstr>Gust Winds and their impacts </vt:lpstr>
      <vt:lpstr>Funnel Cloud, Water Spout and Tornado and their Impacts </vt:lpstr>
      <vt:lpstr>Funnel Cloud, Water Spout and Tornado and their Impacts </vt:lpstr>
      <vt:lpstr>PowerPoint Presentation</vt:lpstr>
      <vt:lpstr>PowerPoint Presentation</vt:lpstr>
      <vt:lpstr>PowerPoint Presentation</vt:lpstr>
      <vt:lpstr> Tidal Waves, Swell waves and their impacts </vt:lpstr>
      <vt:lpstr> Tidal Waves, Swell waves and their impacts </vt:lpstr>
      <vt:lpstr> Tidal Waves, Swell waves and their impacts </vt:lpstr>
      <vt:lpstr>Tropical Cyclones and their impacts</vt:lpstr>
      <vt:lpstr> Flash flooding in Huvadhu Atoll - 2002</vt:lpstr>
      <vt:lpstr>Summery  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forecaster</dc:creator>
  <cp:lastModifiedBy>User</cp:lastModifiedBy>
  <cp:revision>256</cp:revision>
  <dcterms:created xsi:type="dcterms:W3CDTF">2016-09-18T07:10:17Z</dcterms:created>
  <dcterms:modified xsi:type="dcterms:W3CDTF">2016-09-26T04:09:04Z</dcterms:modified>
</cp:coreProperties>
</file>