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4" r:id="rId4"/>
    <p:sldId id="258" r:id="rId5"/>
    <p:sldId id="259" r:id="rId6"/>
    <p:sldId id="263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Лист1!$A$1:$A$5</c:f>
              <c:strCache>
                <c:ptCount val="5"/>
                <c:pt idx="0">
                  <c:v>ECMWF</c:v>
                </c:pt>
                <c:pt idx="1">
                  <c:v>ARPEGE</c:v>
                </c:pt>
                <c:pt idx="2">
                  <c:v>ALADIN</c:v>
                </c:pt>
                <c:pt idx="3">
                  <c:v>GFS</c:v>
                </c:pt>
                <c:pt idx="4">
                  <c:v>ecCharts</c:v>
                </c:pt>
              </c:strCache>
            </c:strRef>
          </c:cat>
          <c:val>
            <c:numRef>
              <c:f>Лист1!$B$1:$B$5</c:f>
              <c:numCache>
                <c:formatCode>General</c:formatCode>
                <c:ptCount val="5"/>
                <c:pt idx="0">
                  <c:v>66</c:v>
                </c:pt>
                <c:pt idx="1">
                  <c:v>33</c:v>
                </c:pt>
                <c:pt idx="2">
                  <c:v>149</c:v>
                </c:pt>
                <c:pt idx="3">
                  <c:v>78</c:v>
                </c:pt>
                <c:pt idx="4">
                  <c:v>194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973B37-2492-4110-9703-B0605B47AA32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</dgm:pt>
    <dgm:pt modelId="{592DB834-0717-4A32-BFF3-274941C04BB2}">
      <dgm:prSet phldrT="[Текст]"/>
      <dgm:spPr/>
      <dgm:t>
        <a:bodyPr/>
        <a:lstStyle/>
        <a:p>
          <a:r>
            <a:rPr lang="en-US" dirty="0" smtClean="0"/>
            <a:t>Government</a:t>
          </a:r>
          <a:endParaRPr lang="bg-BG" dirty="0"/>
        </a:p>
      </dgm:t>
    </dgm:pt>
    <dgm:pt modelId="{4D2380D4-B8ED-4726-9A7F-D644BD1353F3}" type="parTrans" cxnId="{503844B0-CF7C-42CE-8603-B7BF7373CB8F}">
      <dgm:prSet/>
      <dgm:spPr/>
      <dgm:t>
        <a:bodyPr/>
        <a:lstStyle/>
        <a:p>
          <a:endParaRPr lang="bg-BG"/>
        </a:p>
      </dgm:t>
    </dgm:pt>
    <dgm:pt modelId="{2EFD2E2E-1D7F-406F-B84C-5E1A3CD62F3D}" type="sibTrans" cxnId="{503844B0-CF7C-42CE-8603-B7BF7373CB8F}">
      <dgm:prSet/>
      <dgm:spPr/>
      <dgm:t>
        <a:bodyPr/>
        <a:lstStyle/>
        <a:p>
          <a:endParaRPr lang="bg-BG"/>
        </a:p>
      </dgm:t>
    </dgm:pt>
    <dgm:pt modelId="{61E279C4-487B-477F-A195-49A4C89A0910}">
      <dgm:prSet phldrT="[Текст]"/>
      <dgm:spPr/>
      <dgm:t>
        <a:bodyPr/>
        <a:lstStyle/>
        <a:p>
          <a:r>
            <a:rPr lang="en-US" dirty="0" smtClean="0"/>
            <a:t>Media</a:t>
          </a:r>
          <a:endParaRPr lang="bg-BG" dirty="0"/>
        </a:p>
      </dgm:t>
    </dgm:pt>
    <dgm:pt modelId="{13F30CF4-E80A-4BBA-AB00-72A21672F2C4}" type="parTrans" cxnId="{F2FB5B39-DFA7-4AC7-941E-D6AF8499EAC8}">
      <dgm:prSet/>
      <dgm:spPr/>
      <dgm:t>
        <a:bodyPr/>
        <a:lstStyle/>
        <a:p>
          <a:endParaRPr lang="bg-BG"/>
        </a:p>
      </dgm:t>
    </dgm:pt>
    <dgm:pt modelId="{6AC1372D-8B80-4E95-BE3F-AE794949EBA5}" type="sibTrans" cxnId="{F2FB5B39-DFA7-4AC7-941E-D6AF8499EAC8}">
      <dgm:prSet/>
      <dgm:spPr/>
      <dgm:t>
        <a:bodyPr/>
        <a:lstStyle/>
        <a:p>
          <a:endParaRPr lang="bg-BG"/>
        </a:p>
      </dgm:t>
    </dgm:pt>
    <dgm:pt modelId="{4A66E6DC-92CA-4FB5-83DC-0FD17314D51A}">
      <dgm:prSet phldrT="[Текст]"/>
      <dgm:spPr/>
      <dgm:t>
        <a:bodyPr/>
        <a:lstStyle/>
        <a:p>
          <a:r>
            <a:rPr lang="en-US" dirty="0" smtClean="0"/>
            <a:t>Private sector</a:t>
          </a:r>
          <a:endParaRPr lang="bg-BG" dirty="0"/>
        </a:p>
      </dgm:t>
    </dgm:pt>
    <dgm:pt modelId="{880176AB-AC8D-436F-A530-173A31387667}" type="parTrans" cxnId="{566EFD94-08F0-438E-963B-E9A06B0621E7}">
      <dgm:prSet/>
      <dgm:spPr/>
      <dgm:t>
        <a:bodyPr/>
        <a:lstStyle/>
        <a:p>
          <a:endParaRPr lang="bg-BG"/>
        </a:p>
      </dgm:t>
    </dgm:pt>
    <dgm:pt modelId="{7D46A21F-E913-44CC-8481-9DDA46A69218}" type="sibTrans" cxnId="{566EFD94-08F0-438E-963B-E9A06B0621E7}">
      <dgm:prSet/>
      <dgm:spPr/>
      <dgm:t>
        <a:bodyPr/>
        <a:lstStyle/>
        <a:p>
          <a:endParaRPr lang="bg-BG"/>
        </a:p>
      </dgm:t>
    </dgm:pt>
    <dgm:pt modelId="{D1F779BA-1830-4240-A002-3501EDB77B02}">
      <dgm:prSet/>
      <dgm:spPr/>
      <dgm:t>
        <a:bodyPr/>
        <a:lstStyle/>
        <a:p>
          <a:r>
            <a:rPr lang="en-US" sz="1400" dirty="0" smtClean="0"/>
            <a:t>President;</a:t>
          </a:r>
          <a:endParaRPr lang="bg-BG" sz="1400" dirty="0"/>
        </a:p>
      </dgm:t>
    </dgm:pt>
    <dgm:pt modelId="{D200DDAA-2C10-4197-A383-A1E175A2F743}" type="parTrans" cxnId="{082DF316-8E21-49B5-A3E1-3C9EA85B41E5}">
      <dgm:prSet/>
      <dgm:spPr/>
      <dgm:t>
        <a:bodyPr/>
        <a:lstStyle/>
        <a:p>
          <a:endParaRPr lang="bg-BG"/>
        </a:p>
      </dgm:t>
    </dgm:pt>
    <dgm:pt modelId="{2C9A5808-9C77-4665-AD45-C60F2D9DE54E}" type="sibTrans" cxnId="{082DF316-8E21-49B5-A3E1-3C9EA85B41E5}">
      <dgm:prSet/>
      <dgm:spPr/>
      <dgm:t>
        <a:bodyPr/>
        <a:lstStyle/>
        <a:p>
          <a:endParaRPr lang="bg-BG"/>
        </a:p>
      </dgm:t>
    </dgm:pt>
    <dgm:pt modelId="{E6441279-8D8D-4A03-952D-A11A4D45A368}">
      <dgm:prSet/>
      <dgm:spPr/>
      <dgm:t>
        <a:bodyPr/>
        <a:lstStyle/>
        <a:p>
          <a:r>
            <a:rPr lang="en-US" dirty="0" smtClean="0"/>
            <a:t>Bulgarian national radio;</a:t>
          </a:r>
          <a:endParaRPr lang="bg-BG" dirty="0"/>
        </a:p>
      </dgm:t>
    </dgm:pt>
    <dgm:pt modelId="{805C5171-82AF-4C6B-8514-62C1F173A276}" type="parTrans" cxnId="{F04B02BC-2DD2-48AA-A80A-1A564749F418}">
      <dgm:prSet/>
      <dgm:spPr/>
      <dgm:t>
        <a:bodyPr/>
        <a:lstStyle/>
        <a:p>
          <a:endParaRPr lang="bg-BG"/>
        </a:p>
      </dgm:t>
    </dgm:pt>
    <dgm:pt modelId="{A4476AD8-669D-4711-976A-760545E5022B}" type="sibTrans" cxnId="{F04B02BC-2DD2-48AA-A80A-1A564749F418}">
      <dgm:prSet/>
      <dgm:spPr/>
      <dgm:t>
        <a:bodyPr/>
        <a:lstStyle/>
        <a:p>
          <a:endParaRPr lang="bg-BG"/>
        </a:p>
      </dgm:t>
    </dgm:pt>
    <dgm:pt modelId="{6B608988-383A-42E8-B09A-4463894166AB}">
      <dgm:prSet/>
      <dgm:spPr/>
      <dgm:t>
        <a:bodyPr/>
        <a:lstStyle/>
        <a:p>
          <a:r>
            <a:rPr lang="en-US" dirty="0" smtClean="0"/>
            <a:t>Bulgarian national TV;</a:t>
          </a:r>
          <a:endParaRPr lang="bg-BG" dirty="0"/>
        </a:p>
      </dgm:t>
    </dgm:pt>
    <dgm:pt modelId="{12630662-526D-4AAC-8829-8BE0C0CB1547}" type="parTrans" cxnId="{61023CFE-0EC7-4932-A456-016BE835DA8C}">
      <dgm:prSet/>
      <dgm:spPr/>
      <dgm:t>
        <a:bodyPr/>
        <a:lstStyle/>
        <a:p>
          <a:endParaRPr lang="bg-BG"/>
        </a:p>
      </dgm:t>
    </dgm:pt>
    <dgm:pt modelId="{65319708-1CC3-4AB1-ACAF-36F7F51FBF21}" type="sibTrans" cxnId="{61023CFE-0EC7-4932-A456-016BE835DA8C}">
      <dgm:prSet/>
      <dgm:spPr/>
      <dgm:t>
        <a:bodyPr/>
        <a:lstStyle/>
        <a:p>
          <a:endParaRPr lang="bg-BG"/>
        </a:p>
      </dgm:t>
    </dgm:pt>
    <dgm:pt modelId="{CF4514A3-7DE4-4B60-9645-2AAC82F19340}">
      <dgm:prSet/>
      <dgm:spPr/>
      <dgm:t>
        <a:bodyPr/>
        <a:lstStyle/>
        <a:p>
          <a:r>
            <a:rPr lang="en-US" dirty="0" smtClean="0"/>
            <a:t>Private TV’s and radio stations;</a:t>
          </a:r>
          <a:endParaRPr lang="bg-BG" dirty="0"/>
        </a:p>
      </dgm:t>
    </dgm:pt>
    <dgm:pt modelId="{0709A878-5E27-471B-8A95-E52D7D8B07C4}" type="parTrans" cxnId="{DF85367C-EC5B-4321-A6C4-B5DCDB42892B}">
      <dgm:prSet/>
      <dgm:spPr/>
      <dgm:t>
        <a:bodyPr/>
        <a:lstStyle/>
        <a:p>
          <a:endParaRPr lang="bg-BG"/>
        </a:p>
      </dgm:t>
    </dgm:pt>
    <dgm:pt modelId="{95673E32-894B-42F6-B240-8B906BFCE3C9}" type="sibTrans" cxnId="{DF85367C-EC5B-4321-A6C4-B5DCDB42892B}">
      <dgm:prSet/>
      <dgm:spPr/>
      <dgm:t>
        <a:bodyPr/>
        <a:lstStyle/>
        <a:p>
          <a:endParaRPr lang="bg-BG"/>
        </a:p>
      </dgm:t>
    </dgm:pt>
    <dgm:pt modelId="{AAC6F519-D8F9-41C1-8A79-527AF6CC2446}">
      <dgm:prSet/>
      <dgm:spPr/>
      <dgm:t>
        <a:bodyPr/>
        <a:lstStyle/>
        <a:p>
          <a:r>
            <a:rPr lang="en-US" dirty="0" smtClean="0"/>
            <a:t>Information agencies / electronic sites;</a:t>
          </a:r>
          <a:endParaRPr lang="bg-BG" dirty="0"/>
        </a:p>
      </dgm:t>
    </dgm:pt>
    <dgm:pt modelId="{33BB8B4C-6A17-4755-AD54-1C07782888D8}" type="parTrans" cxnId="{D330A21C-9B91-48FA-9DA6-58D2B24DA0A2}">
      <dgm:prSet/>
      <dgm:spPr/>
      <dgm:t>
        <a:bodyPr/>
        <a:lstStyle/>
        <a:p>
          <a:endParaRPr lang="bg-BG"/>
        </a:p>
      </dgm:t>
    </dgm:pt>
    <dgm:pt modelId="{25894A71-6D9F-4045-8DDF-FF2211FB5590}" type="sibTrans" cxnId="{D330A21C-9B91-48FA-9DA6-58D2B24DA0A2}">
      <dgm:prSet/>
      <dgm:spPr/>
      <dgm:t>
        <a:bodyPr/>
        <a:lstStyle/>
        <a:p>
          <a:endParaRPr lang="bg-BG"/>
        </a:p>
      </dgm:t>
    </dgm:pt>
    <dgm:pt modelId="{BFE1E4C1-B07C-44EE-8509-8ACBDFC09883}">
      <dgm:prSet/>
      <dgm:spPr/>
      <dgm:t>
        <a:bodyPr/>
        <a:lstStyle/>
        <a:p>
          <a:r>
            <a:rPr lang="en-US" dirty="0" smtClean="0"/>
            <a:t>Newspapers.</a:t>
          </a:r>
          <a:endParaRPr lang="bg-BG" dirty="0"/>
        </a:p>
      </dgm:t>
    </dgm:pt>
    <dgm:pt modelId="{DED61D62-294C-4EA9-AE92-17546436A44D}" type="parTrans" cxnId="{80C4EA02-E8F2-4D62-92FF-4A026D19201C}">
      <dgm:prSet/>
      <dgm:spPr/>
      <dgm:t>
        <a:bodyPr/>
        <a:lstStyle/>
        <a:p>
          <a:endParaRPr lang="bg-BG"/>
        </a:p>
      </dgm:t>
    </dgm:pt>
    <dgm:pt modelId="{781940C7-F028-41B8-A0FA-A4E24156CCCA}" type="sibTrans" cxnId="{80C4EA02-E8F2-4D62-92FF-4A026D19201C}">
      <dgm:prSet/>
      <dgm:spPr/>
      <dgm:t>
        <a:bodyPr/>
        <a:lstStyle/>
        <a:p>
          <a:endParaRPr lang="bg-BG"/>
        </a:p>
      </dgm:t>
    </dgm:pt>
    <dgm:pt modelId="{7A03780A-F97C-4C4E-938C-5BF0BBBA02F0}">
      <dgm:prSet/>
      <dgm:spPr/>
      <dgm:t>
        <a:bodyPr/>
        <a:lstStyle/>
        <a:p>
          <a:r>
            <a:rPr lang="en-US" sz="1400" dirty="0" smtClean="0"/>
            <a:t>Ministries of:</a:t>
          </a:r>
          <a:endParaRPr lang="bg-BG" sz="1400" dirty="0"/>
        </a:p>
      </dgm:t>
    </dgm:pt>
    <dgm:pt modelId="{F47847FB-259C-47A6-824C-483F07BE6643}" type="parTrans" cxnId="{A54C838D-EA8D-460F-BF93-531C2AC304EB}">
      <dgm:prSet/>
      <dgm:spPr/>
      <dgm:t>
        <a:bodyPr/>
        <a:lstStyle/>
        <a:p>
          <a:endParaRPr lang="bg-BG"/>
        </a:p>
      </dgm:t>
    </dgm:pt>
    <dgm:pt modelId="{97AA4D3F-5FAC-4396-820B-15AD3B598B2A}" type="sibTrans" cxnId="{A54C838D-EA8D-460F-BF93-531C2AC304EB}">
      <dgm:prSet/>
      <dgm:spPr/>
      <dgm:t>
        <a:bodyPr/>
        <a:lstStyle/>
        <a:p>
          <a:endParaRPr lang="bg-BG"/>
        </a:p>
      </dgm:t>
    </dgm:pt>
    <dgm:pt modelId="{0FD2D70C-628E-4FB5-A81C-8BA973D917DC}">
      <dgm:prSet/>
      <dgm:spPr/>
      <dgm:t>
        <a:bodyPr/>
        <a:lstStyle/>
        <a:p>
          <a:r>
            <a:rPr lang="en-US" sz="1400" dirty="0" smtClean="0"/>
            <a:t>Prime Minister;</a:t>
          </a:r>
          <a:endParaRPr lang="bg-BG" sz="1400" dirty="0"/>
        </a:p>
      </dgm:t>
    </dgm:pt>
    <dgm:pt modelId="{DBED6682-5911-46E1-9383-BE41D3809198}" type="parTrans" cxnId="{7B6D896C-FD7D-48BD-9C2D-56D47DFB85DC}">
      <dgm:prSet/>
      <dgm:spPr/>
      <dgm:t>
        <a:bodyPr/>
        <a:lstStyle/>
        <a:p>
          <a:endParaRPr lang="bg-BG"/>
        </a:p>
      </dgm:t>
    </dgm:pt>
    <dgm:pt modelId="{6D5BD925-5A1A-4B6E-B88E-6D4BCFF84D2A}" type="sibTrans" cxnId="{7B6D896C-FD7D-48BD-9C2D-56D47DFB85DC}">
      <dgm:prSet/>
      <dgm:spPr/>
      <dgm:t>
        <a:bodyPr/>
        <a:lstStyle/>
        <a:p>
          <a:endParaRPr lang="bg-BG"/>
        </a:p>
      </dgm:t>
    </dgm:pt>
    <dgm:pt modelId="{B488CB31-0A70-4D0D-B5D5-1BB3E82E8D1B}">
      <dgm:prSet custT="1"/>
      <dgm:spPr/>
      <dgm:t>
        <a:bodyPr/>
        <a:lstStyle/>
        <a:p>
          <a:r>
            <a:rPr lang="en-US" sz="1000" dirty="0" smtClean="0"/>
            <a:t>Environment and Water, </a:t>
          </a:r>
          <a:endParaRPr lang="bg-BG" sz="1000" dirty="0"/>
        </a:p>
      </dgm:t>
    </dgm:pt>
    <dgm:pt modelId="{8127EEA1-EAFB-4648-9518-87D00349B3EF}" type="parTrans" cxnId="{C32AD385-C9FC-4220-A1FC-6D728E3977A1}">
      <dgm:prSet/>
      <dgm:spPr/>
      <dgm:t>
        <a:bodyPr/>
        <a:lstStyle/>
        <a:p>
          <a:endParaRPr lang="bg-BG"/>
        </a:p>
      </dgm:t>
    </dgm:pt>
    <dgm:pt modelId="{BC534E04-F781-4E1D-B25F-AED9A99DEF06}" type="sibTrans" cxnId="{C32AD385-C9FC-4220-A1FC-6D728E3977A1}">
      <dgm:prSet/>
      <dgm:spPr/>
      <dgm:t>
        <a:bodyPr/>
        <a:lstStyle/>
        <a:p>
          <a:endParaRPr lang="bg-BG"/>
        </a:p>
      </dgm:t>
    </dgm:pt>
    <dgm:pt modelId="{C767E40A-389D-4656-892D-4A4F12D6B215}">
      <dgm:prSet custT="1"/>
      <dgm:spPr/>
      <dgm:t>
        <a:bodyPr/>
        <a:lstStyle/>
        <a:p>
          <a:r>
            <a:rPr lang="en-US" sz="1000" dirty="0" smtClean="0"/>
            <a:t>Education,</a:t>
          </a:r>
          <a:endParaRPr lang="bg-BG" sz="1000" dirty="0"/>
        </a:p>
      </dgm:t>
    </dgm:pt>
    <dgm:pt modelId="{99DD509F-05C3-4C07-891E-9BA5D13DD0C6}" type="parTrans" cxnId="{B3B9113A-7DF2-4F3D-9F9F-5C34A6215324}">
      <dgm:prSet/>
      <dgm:spPr/>
      <dgm:t>
        <a:bodyPr/>
        <a:lstStyle/>
        <a:p>
          <a:endParaRPr lang="bg-BG"/>
        </a:p>
      </dgm:t>
    </dgm:pt>
    <dgm:pt modelId="{4A34254E-ED23-4458-BE15-DC74AEC7F4F3}" type="sibTrans" cxnId="{B3B9113A-7DF2-4F3D-9F9F-5C34A6215324}">
      <dgm:prSet/>
      <dgm:spPr/>
      <dgm:t>
        <a:bodyPr/>
        <a:lstStyle/>
        <a:p>
          <a:endParaRPr lang="bg-BG"/>
        </a:p>
      </dgm:t>
    </dgm:pt>
    <dgm:pt modelId="{82455402-E919-4432-BF10-EB2473BEB93D}">
      <dgm:prSet custT="1"/>
      <dgm:spPr/>
      <dgm:t>
        <a:bodyPr/>
        <a:lstStyle/>
        <a:p>
          <a:r>
            <a:rPr lang="en-US" sz="1000" dirty="0" smtClean="0"/>
            <a:t>Regional Development;</a:t>
          </a:r>
          <a:endParaRPr lang="bg-BG" sz="1000" dirty="0"/>
        </a:p>
      </dgm:t>
    </dgm:pt>
    <dgm:pt modelId="{64788B21-267B-485C-81A0-F7CFBA2FA2EB}" type="parTrans" cxnId="{FDDBB6A9-BBA6-4184-9673-9CE970E8A34C}">
      <dgm:prSet/>
      <dgm:spPr/>
      <dgm:t>
        <a:bodyPr/>
        <a:lstStyle/>
        <a:p>
          <a:endParaRPr lang="bg-BG"/>
        </a:p>
      </dgm:t>
    </dgm:pt>
    <dgm:pt modelId="{706C7693-53AB-4A49-A890-32D6B7AE178A}" type="sibTrans" cxnId="{FDDBB6A9-BBA6-4184-9673-9CE970E8A34C}">
      <dgm:prSet/>
      <dgm:spPr/>
      <dgm:t>
        <a:bodyPr/>
        <a:lstStyle/>
        <a:p>
          <a:endParaRPr lang="bg-BG"/>
        </a:p>
      </dgm:t>
    </dgm:pt>
    <dgm:pt modelId="{E6973EF4-F84B-4C63-BE07-5447D1169EF8}">
      <dgm:prSet/>
      <dgm:spPr/>
      <dgm:t>
        <a:bodyPr/>
        <a:lstStyle/>
        <a:p>
          <a:r>
            <a:rPr lang="en-US" sz="1400" dirty="0" smtClean="0"/>
            <a:t>Bulgarian Academy of Science.</a:t>
          </a:r>
          <a:endParaRPr lang="bg-BG" sz="1400" dirty="0"/>
        </a:p>
      </dgm:t>
    </dgm:pt>
    <dgm:pt modelId="{23E0C72A-CF7B-4A28-ADDB-CAE605CA5338}" type="parTrans" cxnId="{E1109334-091A-4389-8778-CC6A2352B19A}">
      <dgm:prSet/>
      <dgm:spPr/>
      <dgm:t>
        <a:bodyPr/>
        <a:lstStyle/>
        <a:p>
          <a:endParaRPr lang="bg-BG"/>
        </a:p>
      </dgm:t>
    </dgm:pt>
    <dgm:pt modelId="{05ED8335-2030-425A-9C0B-7993CF000A55}" type="sibTrans" cxnId="{E1109334-091A-4389-8778-CC6A2352B19A}">
      <dgm:prSet/>
      <dgm:spPr/>
      <dgm:t>
        <a:bodyPr/>
        <a:lstStyle/>
        <a:p>
          <a:endParaRPr lang="bg-BG"/>
        </a:p>
      </dgm:t>
    </dgm:pt>
    <dgm:pt modelId="{97A400E1-43DB-497C-B49B-3A2D66CA382E}">
      <dgm:prSet/>
      <dgm:spPr/>
      <dgm:t>
        <a:bodyPr/>
        <a:lstStyle/>
        <a:p>
          <a:r>
            <a:rPr lang="en-US" dirty="0" smtClean="0"/>
            <a:t>Agricultural companies;</a:t>
          </a:r>
          <a:endParaRPr lang="bg-BG" dirty="0"/>
        </a:p>
      </dgm:t>
    </dgm:pt>
    <dgm:pt modelId="{28166F0E-8DD3-4137-8DA6-DA9EA111937C}" type="parTrans" cxnId="{5213091D-E657-43E7-9B8E-17143B43D6BF}">
      <dgm:prSet/>
      <dgm:spPr/>
      <dgm:t>
        <a:bodyPr/>
        <a:lstStyle/>
        <a:p>
          <a:endParaRPr lang="bg-BG"/>
        </a:p>
      </dgm:t>
    </dgm:pt>
    <dgm:pt modelId="{2D470323-869B-4470-9998-4D8A83A7924F}" type="sibTrans" cxnId="{5213091D-E657-43E7-9B8E-17143B43D6BF}">
      <dgm:prSet/>
      <dgm:spPr/>
      <dgm:t>
        <a:bodyPr/>
        <a:lstStyle/>
        <a:p>
          <a:endParaRPr lang="bg-BG"/>
        </a:p>
      </dgm:t>
    </dgm:pt>
    <dgm:pt modelId="{953BDB72-A04C-4546-8228-07B69AE1E9C8}">
      <dgm:prSet/>
      <dgm:spPr/>
      <dgm:t>
        <a:bodyPr/>
        <a:lstStyle/>
        <a:p>
          <a:r>
            <a:rPr lang="en-US" dirty="0" smtClean="0"/>
            <a:t>Energy companies;</a:t>
          </a:r>
          <a:endParaRPr lang="bg-BG" dirty="0"/>
        </a:p>
      </dgm:t>
    </dgm:pt>
    <dgm:pt modelId="{36C20DF0-4B67-41CA-B806-00D105EA8200}" type="parTrans" cxnId="{68B11A04-E5EC-4876-903D-91AC642CB6D6}">
      <dgm:prSet/>
      <dgm:spPr/>
      <dgm:t>
        <a:bodyPr/>
        <a:lstStyle/>
        <a:p>
          <a:endParaRPr lang="bg-BG"/>
        </a:p>
      </dgm:t>
    </dgm:pt>
    <dgm:pt modelId="{B22C9BDF-DF0F-417D-B15C-332733063F7D}" type="sibTrans" cxnId="{68B11A04-E5EC-4876-903D-91AC642CB6D6}">
      <dgm:prSet/>
      <dgm:spPr/>
      <dgm:t>
        <a:bodyPr/>
        <a:lstStyle/>
        <a:p>
          <a:endParaRPr lang="bg-BG"/>
        </a:p>
      </dgm:t>
    </dgm:pt>
    <dgm:pt modelId="{59204ECF-DB6A-43C9-8AAF-3DAB2D6CEB76}">
      <dgm:prSet/>
      <dgm:spPr/>
      <dgm:t>
        <a:bodyPr/>
        <a:lstStyle/>
        <a:p>
          <a:endParaRPr lang="bg-BG" dirty="0"/>
        </a:p>
      </dgm:t>
    </dgm:pt>
    <dgm:pt modelId="{35331458-3322-46A0-8386-3CB41163D310}" type="parTrans" cxnId="{73261B1D-CBBD-47BC-B2B7-998396B65BE3}">
      <dgm:prSet/>
      <dgm:spPr/>
      <dgm:t>
        <a:bodyPr/>
        <a:lstStyle/>
        <a:p>
          <a:endParaRPr lang="bg-BG"/>
        </a:p>
      </dgm:t>
    </dgm:pt>
    <dgm:pt modelId="{CB11CEEF-84CE-47D4-B92F-3BC6D5E30ADB}" type="sibTrans" cxnId="{73261B1D-CBBD-47BC-B2B7-998396B65BE3}">
      <dgm:prSet/>
      <dgm:spPr/>
      <dgm:t>
        <a:bodyPr/>
        <a:lstStyle/>
        <a:p>
          <a:endParaRPr lang="bg-BG"/>
        </a:p>
      </dgm:t>
    </dgm:pt>
    <dgm:pt modelId="{7A1ED375-BF0B-4D32-9061-C055C73B2E8C}">
      <dgm:prSet/>
      <dgm:spPr/>
      <dgm:t>
        <a:bodyPr/>
        <a:lstStyle/>
        <a:p>
          <a:r>
            <a:rPr lang="en-US" dirty="0" smtClean="0"/>
            <a:t>Market research companies;</a:t>
          </a:r>
          <a:endParaRPr lang="bg-BG" dirty="0"/>
        </a:p>
      </dgm:t>
    </dgm:pt>
    <dgm:pt modelId="{2F8CFDA1-4F82-4F2F-8C66-74853E3749C0}" type="parTrans" cxnId="{9B2CCABF-B8EC-4270-94C6-D8A7B996F7C4}">
      <dgm:prSet/>
      <dgm:spPr/>
      <dgm:t>
        <a:bodyPr/>
        <a:lstStyle/>
        <a:p>
          <a:endParaRPr lang="bg-BG"/>
        </a:p>
      </dgm:t>
    </dgm:pt>
    <dgm:pt modelId="{F36CAEDF-8887-417D-B592-C528D4BA8F6A}" type="sibTrans" cxnId="{9B2CCABF-B8EC-4270-94C6-D8A7B996F7C4}">
      <dgm:prSet/>
      <dgm:spPr/>
      <dgm:t>
        <a:bodyPr/>
        <a:lstStyle/>
        <a:p>
          <a:endParaRPr lang="bg-BG"/>
        </a:p>
      </dgm:t>
    </dgm:pt>
    <dgm:pt modelId="{7908C4CF-8FE9-4713-B410-CA0F5F407504}">
      <dgm:prSet/>
      <dgm:spPr/>
      <dgm:t>
        <a:bodyPr/>
        <a:lstStyle/>
        <a:p>
          <a:r>
            <a:rPr lang="en-US" dirty="0" smtClean="0"/>
            <a:t>Insurance companies;</a:t>
          </a:r>
          <a:endParaRPr lang="bg-BG" dirty="0"/>
        </a:p>
      </dgm:t>
    </dgm:pt>
    <dgm:pt modelId="{EFFF8271-D1D1-4902-9BE4-ECF9596F2D8B}" type="parTrans" cxnId="{E6A9ADED-F968-4D66-A8B3-F695C71EFD3E}">
      <dgm:prSet/>
      <dgm:spPr/>
      <dgm:t>
        <a:bodyPr/>
        <a:lstStyle/>
        <a:p>
          <a:endParaRPr lang="bg-BG"/>
        </a:p>
      </dgm:t>
    </dgm:pt>
    <dgm:pt modelId="{9C66D35A-9018-436B-9368-C318BD51F77D}" type="sibTrans" cxnId="{E6A9ADED-F968-4D66-A8B3-F695C71EFD3E}">
      <dgm:prSet/>
      <dgm:spPr/>
      <dgm:t>
        <a:bodyPr/>
        <a:lstStyle/>
        <a:p>
          <a:endParaRPr lang="bg-BG"/>
        </a:p>
      </dgm:t>
    </dgm:pt>
    <dgm:pt modelId="{25B40C74-0CF7-44B9-8F7D-07C8DF61477C}">
      <dgm:prSet/>
      <dgm:spPr/>
      <dgm:t>
        <a:bodyPr/>
        <a:lstStyle/>
        <a:p>
          <a:r>
            <a:rPr lang="en-US" dirty="0" smtClean="0"/>
            <a:t>Car’s dealerships;</a:t>
          </a:r>
          <a:endParaRPr lang="bg-BG" dirty="0"/>
        </a:p>
      </dgm:t>
    </dgm:pt>
    <dgm:pt modelId="{68CA8E5E-04D1-40EB-8C16-DD2A849F3968}" type="parTrans" cxnId="{E2FACC63-39EB-476A-B120-B819809854A5}">
      <dgm:prSet/>
      <dgm:spPr/>
      <dgm:t>
        <a:bodyPr/>
        <a:lstStyle/>
        <a:p>
          <a:endParaRPr lang="bg-BG"/>
        </a:p>
      </dgm:t>
    </dgm:pt>
    <dgm:pt modelId="{ABEFC57E-A7D6-46AC-8C82-C1398EBF840B}" type="sibTrans" cxnId="{E2FACC63-39EB-476A-B120-B819809854A5}">
      <dgm:prSet/>
      <dgm:spPr/>
      <dgm:t>
        <a:bodyPr/>
        <a:lstStyle/>
        <a:p>
          <a:endParaRPr lang="bg-BG"/>
        </a:p>
      </dgm:t>
    </dgm:pt>
    <dgm:pt modelId="{F471854E-EA27-46E7-AB22-388E7A6C840E}">
      <dgm:prSet/>
      <dgm:spPr/>
      <dgm:t>
        <a:bodyPr/>
        <a:lstStyle/>
        <a:p>
          <a:r>
            <a:rPr lang="en-US" dirty="0" smtClean="0"/>
            <a:t>Advertising companies;</a:t>
          </a:r>
          <a:endParaRPr lang="bg-BG" dirty="0"/>
        </a:p>
      </dgm:t>
    </dgm:pt>
    <dgm:pt modelId="{5714B76C-D6A5-4765-A7C7-BFE42490886E}" type="parTrans" cxnId="{FF1E7547-1A03-48F6-B8D8-003F59E88DEE}">
      <dgm:prSet/>
      <dgm:spPr/>
      <dgm:t>
        <a:bodyPr/>
        <a:lstStyle/>
        <a:p>
          <a:endParaRPr lang="bg-BG"/>
        </a:p>
      </dgm:t>
    </dgm:pt>
    <dgm:pt modelId="{2CD94FB2-FD7B-4191-9D31-41A8DC2B6AE8}" type="sibTrans" cxnId="{FF1E7547-1A03-48F6-B8D8-003F59E88DEE}">
      <dgm:prSet/>
      <dgm:spPr/>
      <dgm:t>
        <a:bodyPr/>
        <a:lstStyle/>
        <a:p>
          <a:endParaRPr lang="bg-BG"/>
        </a:p>
      </dgm:t>
    </dgm:pt>
    <dgm:pt modelId="{91A68B86-4B7D-4D71-A44B-C3F0A4D3C0A7}">
      <dgm:prSet/>
      <dgm:spPr/>
      <dgm:t>
        <a:bodyPr/>
        <a:lstStyle/>
        <a:p>
          <a:r>
            <a:rPr lang="en-US" dirty="0" smtClean="0"/>
            <a:t>Movie productions.</a:t>
          </a:r>
          <a:endParaRPr lang="bg-BG" dirty="0"/>
        </a:p>
      </dgm:t>
    </dgm:pt>
    <dgm:pt modelId="{2A212935-4AEC-43AC-845E-0F3483F2CBB6}" type="parTrans" cxnId="{CB792ADE-A6F7-4FF7-920C-1B227B0AB3F9}">
      <dgm:prSet/>
      <dgm:spPr/>
      <dgm:t>
        <a:bodyPr/>
        <a:lstStyle/>
        <a:p>
          <a:endParaRPr lang="bg-BG"/>
        </a:p>
      </dgm:t>
    </dgm:pt>
    <dgm:pt modelId="{69C66B1B-7A7D-4F48-8B2F-3BD231BB6E87}" type="sibTrans" cxnId="{CB792ADE-A6F7-4FF7-920C-1B227B0AB3F9}">
      <dgm:prSet/>
      <dgm:spPr/>
      <dgm:t>
        <a:bodyPr/>
        <a:lstStyle/>
        <a:p>
          <a:endParaRPr lang="bg-BG"/>
        </a:p>
      </dgm:t>
    </dgm:pt>
    <dgm:pt modelId="{65457543-1A18-4841-9797-7F0749997097}">
      <dgm:prSet/>
      <dgm:spPr/>
      <dgm:t>
        <a:bodyPr/>
        <a:lstStyle/>
        <a:p>
          <a:r>
            <a:rPr lang="en-US" dirty="0" smtClean="0"/>
            <a:t>Builders;</a:t>
          </a:r>
          <a:endParaRPr lang="bg-BG" dirty="0"/>
        </a:p>
      </dgm:t>
    </dgm:pt>
    <dgm:pt modelId="{BB5C86EF-6A51-497C-8FC8-7D84BAE35585}" type="parTrans" cxnId="{DA4A6ABD-C935-4296-B5DD-7C02A3D0A9EF}">
      <dgm:prSet/>
      <dgm:spPr/>
      <dgm:t>
        <a:bodyPr/>
        <a:lstStyle/>
        <a:p>
          <a:endParaRPr lang="bg-BG"/>
        </a:p>
      </dgm:t>
    </dgm:pt>
    <dgm:pt modelId="{E2EC7172-9C64-413A-B507-17FD1B87CE20}" type="sibTrans" cxnId="{DA4A6ABD-C935-4296-B5DD-7C02A3D0A9EF}">
      <dgm:prSet/>
      <dgm:spPr/>
      <dgm:t>
        <a:bodyPr/>
        <a:lstStyle/>
        <a:p>
          <a:endParaRPr lang="bg-BG"/>
        </a:p>
      </dgm:t>
    </dgm:pt>
    <dgm:pt modelId="{713588DF-9D16-4D8F-AB4B-5EDA8C9EA930}">
      <dgm:prSet custT="1"/>
      <dgm:spPr/>
      <dgm:t>
        <a:bodyPr/>
        <a:lstStyle/>
        <a:p>
          <a:r>
            <a:rPr lang="en-US" sz="1000" dirty="0" smtClean="0"/>
            <a:t>Civil Protection Agency;</a:t>
          </a:r>
          <a:endParaRPr lang="bg-BG" sz="1000" dirty="0"/>
        </a:p>
      </dgm:t>
    </dgm:pt>
    <dgm:pt modelId="{E6FC8967-9907-4677-A75A-EDA393632B5D}" type="parTrans" cxnId="{81826950-43AE-4727-A0B8-381C7884B359}">
      <dgm:prSet/>
      <dgm:spPr/>
      <dgm:t>
        <a:bodyPr/>
        <a:lstStyle/>
        <a:p>
          <a:endParaRPr lang="bg-BG"/>
        </a:p>
      </dgm:t>
    </dgm:pt>
    <dgm:pt modelId="{AEC1E0BE-6E20-4227-B3F2-523CADDFE076}" type="sibTrans" cxnId="{81826950-43AE-4727-A0B8-381C7884B359}">
      <dgm:prSet/>
      <dgm:spPr/>
      <dgm:t>
        <a:bodyPr/>
        <a:lstStyle/>
        <a:p>
          <a:endParaRPr lang="bg-BG"/>
        </a:p>
      </dgm:t>
    </dgm:pt>
    <dgm:pt modelId="{AC2D1E01-01B4-4F27-86E9-818DB261AB4D}">
      <dgm:prSet custT="1"/>
      <dgm:spPr/>
      <dgm:t>
        <a:bodyPr/>
        <a:lstStyle/>
        <a:p>
          <a:r>
            <a:rPr lang="en-US" sz="1000" dirty="0" smtClean="0"/>
            <a:t>Transport, </a:t>
          </a:r>
          <a:endParaRPr lang="bg-BG" sz="1000" dirty="0"/>
        </a:p>
      </dgm:t>
    </dgm:pt>
    <dgm:pt modelId="{5B1AC10D-4B7F-43DF-A3A5-857AFACAE790}" type="parTrans" cxnId="{46891C35-4A8A-460C-9BAA-6AF5F0801EC1}">
      <dgm:prSet/>
      <dgm:spPr/>
      <dgm:t>
        <a:bodyPr/>
        <a:lstStyle/>
        <a:p>
          <a:endParaRPr lang="bg-BG"/>
        </a:p>
      </dgm:t>
    </dgm:pt>
    <dgm:pt modelId="{AD728D08-F20E-47FE-B38A-F1C042843F96}" type="sibTrans" cxnId="{46891C35-4A8A-460C-9BAA-6AF5F0801EC1}">
      <dgm:prSet/>
      <dgm:spPr/>
      <dgm:t>
        <a:bodyPr/>
        <a:lstStyle/>
        <a:p>
          <a:endParaRPr lang="bg-BG"/>
        </a:p>
      </dgm:t>
    </dgm:pt>
    <dgm:pt modelId="{0FB06719-B0C6-49A9-9CB8-216A8C282CB3}" type="pres">
      <dgm:prSet presAssocID="{6B973B37-2492-4110-9703-B0605B47AA32}" presName="linearFlow" presStyleCnt="0">
        <dgm:presLayoutVars>
          <dgm:dir/>
          <dgm:animLvl val="lvl"/>
          <dgm:resizeHandles/>
        </dgm:presLayoutVars>
      </dgm:prSet>
      <dgm:spPr/>
    </dgm:pt>
    <dgm:pt modelId="{66C46224-B8E5-41BF-8F10-7DBCD3BF1EEF}" type="pres">
      <dgm:prSet presAssocID="{592DB834-0717-4A32-BFF3-274941C04BB2}" presName="compositeNode" presStyleCnt="0">
        <dgm:presLayoutVars>
          <dgm:bulletEnabled val="1"/>
        </dgm:presLayoutVars>
      </dgm:prSet>
      <dgm:spPr/>
    </dgm:pt>
    <dgm:pt modelId="{37F82A29-5ECA-48BD-ABC3-7B0DE63F6CD9}" type="pres">
      <dgm:prSet presAssocID="{592DB834-0717-4A32-BFF3-274941C04BB2}" presName="imag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D28A5B7-205F-45E4-A793-CAAE113BCE04}" type="pres">
      <dgm:prSet presAssocID="{592DB834-0717-4A32-BFF3-274941C04BB2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04DDC11-5EBE-4937-8E72-A6F52373A9ED}" type="pres">
      <dgm:prSet presAssocID="{592DB834-0717-4A32-BFF3-274941C04BB2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28F4B32-4D64-4109-ACC3-E060B8F902A5}" type="pres">
      <dgm:prSet presAssocID="{2EFD2E2E-1D7F-406F-B84C-5E1A3CD62F3D}" presName="sibTrans" presStyleCnt="0"/>
      <dgm:spPr/>
    </dgm:pt>
    <dgm:pt modelId="{16700C60-327B-44B9-BCF8-30A063458A90}" type="pres">
      <dgm:prSet presAssocID="{61E279C4-487B-477F-A195-49A4C89A0910}" presName="compositeNode" presStyleCnt="0">
        <dgm:presLayoutVars>
          <dgm:bulletEnabled val="1"/>
        </dgm:presLayoutVars>
      </dgm:prSet>
      <dgm:spPr/>
    </dgm:pt>
    <dgm:pt modelId="{A4FA4B99-8149-4758-846A-C4768CA8AF13}" type="pres">
      <dgm:prSet presAssocID="{61E279C4-487B-477F-A195-49A4C89A0910}" presName="imag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B65F5BB-0792-4F9A-8F98-C8FC412F4169}" type="pres">
      <dgm:prSet presAssocID="{61E279C4-487B-477F-A195-49A4C89A091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C6F3A9C-F36E-4A2D-8A6F-2FF7AD092247}" type="pres">
      <dgm:prSet presAssocID="{61E279C4-487B-477F-A195-49A4C89A0910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D2578E3-4D1D-4983-9EEC-A87707AA7CE0}" type="pres">
      <dgm:prSet presAssocID="{6AC1372D-8B80-4E95-BE3F-AE794949EBA5}" presName="sibTrans" presStyleCnt="0"/>
      <dgm:spPr/>
    </dgm:pt>
    <dgm:pt modelId="{CBB32E3D-ECE9-43CB-8187-17C49E7A679C}" type="pres">
      <dgm:prSet presAssocID="{4A66E6DC-92CA-4FB5-83DC-0FD17314D51A}" presName="compositeNode" presStyleCnt="0">
        <dgm:presLayoutVars>
          <dgm:bulletEnabled val="1"/>
        </dgm:presLayoutVars>
      </dgm:prSet>
      <dgm:spPr/>
    </dgm:pt>
    <dgm:pt modelId="{D7A3CC93-A39D-4AC8-9E07-DD422B44E7E5}" type="pres">
      <dgm:prSet presAssocID="{4A66E6DC-92CA-4FB5-83DC-0FD17314D51A}" presName="imag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A6C213D-08BA-41FE-AD7C-EFAF72F6C0E6}" type="pres">
      <dgm:prSet presAssocID="{4A66E6DC-92CA-4FB5-83DC-0FD17314D51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157EE42-E0F3-4E50-A86D-5C8082612F01}" type="pres">
      <dgm:prSet presAssocID="{4A66E6DC-92CA-4FB5-83DC-0FD17314D51A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E30C18FA-AA62-4A25-A4E8-44666500D961}" type="presOf" srcId="{AAC6F519-D8F9-41C1-8A79-527AF6CC2446}" destId="{BB65F5BB-0792-4F9A-8F98-C8FC412F4169}" srcOrd="0" destOrd="3" presId="urn:microsoft.com/office/officeart/2005/8/layout/hList2"/>
    <dgm:cxn modelId="{8259DEFF-BB91-4E18-A912-A0B419C2D7FA}" type="presOf" srcId="{6B973B37-2492-4110-9703-B0605B47AA32}" destId="{0FB06719-B0C6-49A9-9CB8-216A8C282CB3}" srcOrd="0" destOrd="0" presId="urn:microsoft.com/office/officeart/2005/8/layout/hList2"/>
    <dgm:cxn modelId="{53F10BF0-2DF7-4356-AA65-0BE0034AC5E1}" type="presOf" srcId="{E6973EF4-F84B-4C63-BE07-5447D1169EF8}" destId="{2D28A5B7-205F-45E4-A793-CAAE113BCE04}" srcOrd="0" destOrd="8" presId="urn:microsoft.com/office/officeart/2005/8/layout/hList2"/>
    <dgm:cxn modelId="{99C8CD1F-100E-4434-BDAA-67EEE5FC77B0}" type="presOf" srcId="{B488CB31-0A70-4D0D-B5D5-1BB3E82E8D1B}" destId="{2D28A5B7-205F-45E4-A793-CAAE113BCE04}" srcOrd="0" destOrd="3" presId="urn:microsoft.com/office/officeart/2005/8/layout/hList2"/>
    <dgm:cxn modelId="{DA4A6ABD-C935-4296-B5DD-7C02A3D0A9EF}" srcId="{4A66E6DC-92CA-4FB5-83DC-0FD17314D51A}" destId="{65457543-1A18-4841-9797-7F0749997097}" srcOrd="2" destOrd="0" parTransId="{BB5C86EF-6A51-497C-8FC8-7D84BAE35585}" sibTransId="{E2EC7172-9C64-413A-B507-17FD1B87CE20}"/>
    <dgm:cxn modelId="{F04B02BC-2DD2-48AA-A80A-1A564749F418}" srcId="{61E279C4-487B-477F-A195-49A4C89A0910}" destId="{E6441279-8D8D-4A03-952D-A11A4D45A368}" srcOrd="0" destOrd="0" parTransId="{805C5171-82AF-4C6B-8514-62C1F173A276}" sibTransId="{A4476AD8-669D-4711-976A-760545E5022B}"/>
    <dgm:cxn modelId="{19341727-9517-40D1-AE6D-303D5B5292E1}" type="presOf" srcId="{61E279C4-487B-477F-A195-49A4C89A0910}" destId="{DC6F3A9C-F36E-4A2D-8A6F-2FF7AD092247}" srcOrd="0" destOrd="0" presId="urn:microsoft.com/office/officeart/2005/8/layout/hList2"/>
    <dgm:cxn modelId="{32F0F95E-542F-4A80-A424-7A74209FFF1B}" type="presOf" srcId="{AC2D1E01-01B4-4F27-86E9-818DB261AB4D}" destId="{2D28A5B7-205F-45E4-A793-CAAE113BCE04}" srcOrd="0" destOrd="7" presId="urn:microsoft.com/office/officeart/2005/8/layout/hList2"/>
    <dgm:cxn modelId="{E2FACC63-39EB-476A-B120-B819809854A5}" srcId="{4A66E6DC-92CA-4FB5-83DC-0FD17314D51A}" destId="{25B40C74-0CF7-44B9-8F7D-07C8DF61477C}" srcOrd="5" destOrd="0" parTransId="{68CA8E5E-04D1-40EB-8C16-DD2A849F3968}" sibTransId="{ABEFC57E-A7D6-46AC-8C82-C1398EBF840B}"/>
    <dgm:cxn modelId="{E6A9ADED-F968-4D66-A8B3-F695C71EFD3E}" srcId="{4A66E6DC-92CA-4FB5-83DC-0FD17314D51A}" destId="{7908C4CF-8FE9-4713-B410-CA0F5F407504}" srcOrd="4" destOrd="0" parTransId="{EFFF8271-D1D1-4902-9BE4-ECF9596F2D8B}" sibTransId="{9C66D35A-9018-436B-9368-C318BD51F77D}"/>
    <dgm:cxn modelId="{B3B9113A-7DF2-4F3D-9F9F-5C34A6215324}" srcId="{592DB834-0717-4A32-BFF3-274941C04BB2}" destId="{C767E40A-389D-4656-892D-4A4F12D6B215}" srcOrd="4" destOrd="0" parTransId="{99DD509F-05C3-4C07-891E-9BA5D13DD0C6}" sibTransId="{4A34254E-ED23-4458-BE15-DC74AEC7F4F3}"/>
    <dgm:cxn modelId="{734244E7-7255-407A-A267-99F15F8B9298}" type="presOf" srcId="{F471854E-EA27-46E7-AB22-388E7A6C840E}" destId="{6A6C213D-08BA-41FE-AD7C-EFAF72F6C0E6}" srcOrd="0" destOrd="6" presId="urn:microsoft.com/office/officeart/2005/8/layout/hList2"/>
    <dgm:cxn modelId="{B8531D38-6D6A-472B-A63F-DACE40A76B3A}" type="presOf" srcId="{7A03780A-F97C-4C4E-938C-5BF0BBBA02F0}" destId="{2D28A5B7-205F-45E4-A793-CAAE113BCE04}" srcOrd="0" destOrd="2" presId="urn:microsoft.com/office/officeart/2005/8/layout/hList2"/>
    <dgm:cxn modelId="{F2FB5B39-DFA7-4AC7-941E-D6AF8499EAC8}" srcId="{6B973B37-2492-4110-9703-B0605B47AA32}" destId="{61E279C4-487B-477F-A195-49A4C89A0910}" srcOrd="1" destOrd="0" parTransId="{13F30CF4-E80A-4BBA-AB00-72A21672F2C4}" sibTransId="{6AC1372D-8B80-4E95-BE3F-AE794949EBA5}"/>
    <dgm:cxn modelId="{566EFD94-08F0-438E-963B-E9A06B0621E7}" srcId="{6B973B37-2492-4110-9703-B0605B47AA32}" destId="{4A66E6DC-92CA-4FB5-83DC-0FD17314D51A}" srcOrd="2" destOrd="0" parTransId="{880176AB-AC8D-436F-A530-173A31387667}" sibTransId="{7D46A21F-E913-44CC-8481-9DDA46A69218}"/>
    <dgm:cxn modelId="{68B11A04-E5EC-4876-903D-91AC642CB6D6}" srcId="{4A66E6DC-92CA-4FB5-83DC-0FD17314D51A}" destId="{953BDB72-A04C-4546-8228-07B69AE1E9C8}" srcOrd="1" destOrd="0" parTransId="{36C20DF0-4B67-41CA-B806-00D105EA8200}" sibTransId="{B22C9BDF-DF0F-417D-B15C-332733063F7D}"/>
    <dgm:cxn modelId="{E1109334-091A-4389-8778-CC6A2352B19A}" srcId="{592DB834-0717-4A32-BFF3-274941C04BB2}" destId="{E6973EF4-F84B-4C63-BE07-5447D1169EF8}" srcOrd="8" destOrd="0" parTransId="{23E0C72A-CF7B-4A28-ADDB-CAE605CA5338}" sibTransId="{05ED8335-2030-425A-9C0B-7993CF000A55}"/>
    <dgm:cxn modelId="{DF85367C-EC5B-4321-A6C4-B5DCDB42892B}" srcId="{61E279C4-487B-477F-A195-49A4C89A0910}" destId="{CF4514A3-7DE4-4B60-9645-2AAC82F19340}" srcOrd="2" destOrd="0" parTransId="{0709A878-5E27-471B-8A95-E52D7D8B07C4}" sibTransId="{95673E32-894B-42F6-B240-8B906BFCE3C9}"/>
    <dgm:cxn modelId="{61023CFE-0EC7-4932-A456-016BE835DA8C}" srcId="{61E279C4-487B-477F-A195-49A4C89A0910}" destId="{6B608988-383A-42E8-B09A-4463894166AB}" srcOrd="1" destOrd="0" parTransId="{12630662-526D-4AAC-8829-8BE0C0CB1547}" sibTransId="{65319708-1CC3-4AB1-ACAF-36F7F51FBF21}"/>
    <dgm:cxn modelId="{95E8496C-5993-432C-A477-796CDDBF19E8}" type="presOf" srcId="{713588DF-9D16-4D8F-AB4B-5EDA8C9EA930}" destId="{2D28A5B7-205F-45E4-A793-CAAE113BCE04}" srcOrd="0" destOrd="6" presId="urn:microsoft.com/office/officeart/2005/8/layout/hList2"/>
    <dgm:cxn modelId="{73261B1D-CBBD-47BC-B2B7-998396B65BE3}" srcId="{4A66E6DC-92CA-4FB5-83DC-0FD17314D51A}" destId="{59204ECF-DB6A-43C9-8AAF-3DAB2D6CEB76}" srcOrd="8" destOrd="0" parTransId="{35331458-3322-46A0-8386-3CB41163D310}" sibTransId="{CB11CEEF-84CE-47D4-B92F-3BC6D5E30ADB}"/>
    <dgm:cxn modelId="{A54C838D-EA8D-460F-BF93-531C2AC304EB}" srcId="{592DB834-0717-4A32-BFF3-274941C04BB2}" destId="{7A03780A-F97C-4C4E-938C-5BF0BBBA02F0}" srcOrd="2" destOrd="0" parTransId="{F47847FB-259C-47A6-824C-483F07BE6643}" sibTransId="{97AA4D3F-5FAC-4396-820B-15AD3B598B2A}"/>
    <dgm:cxn modelId="{A52361EE-20C3-42A2-A7B8-4F63D1D6CACD}" type="presOf" srcId="{BFE1E4C1-B07C-44EE-8509-8ACBDFC09883}" destId="{BB65F5BB-0792-4F9A-8F98-C8FC412F4169}" srcOrd="0" destOrd="4" presId="urn:microsoft.com/office/officeart/2005/8/layout/hList2"/>
    <dgm:cxn modelId="{503844B0-CF7C-42CE-8603-B7BF7373CB8F}" srcId="{6B973B37-2492-4110-9703-B0605B47AA32}" destId="{592DB834-0717-4A32-BFF3-274941C04BB2}" srcOrd="0" destOrd="0" parTransId="{4D2380D4-B8ED-4726-9A7F-D644BD1353F3}" sibTransId="{2EFD2E2E-1D7F-406F-B84C-5E1A3CD62F3D}"/>
    <dgm:cxn modelId="{293FCDDA-C753-4578-BE61-465AA1ECA312}" type="presOf" srcId="{7A1ED375-BF0B-4D32-9061-C055C73B2E8C}" destId="{6A6C213D-08BA-41FE-AD7C-EFAF72F6C0E6}" srcOrd="0" destOrd="3" presId="urn:microsoft.com/office/officeart/2005/8/layout/hList2"/>
    <dgm:cxn modelId="{4F2F7BF0-E630-4F70-801A-999B1021F3C4}" type="presOf" srcId="{592DB834-0717-4A32-BFF3-274941C04BB2}" destId="{E04DDC11-5EBE-4937-8E72-A6F52373A9ED}" srcOrd="0" destOrd="0" presId="urn:microsoft.com/office/officeart/2005/8/layout/hList2"/>
    <dgm:cxn modelId="{FF1E7547-1A03-48F6-B8D8-003F59E88DEE}" srcId="{4A66E6DC-92CA-4FB5-83DC-0FD17314D51A}" destId="{F471854E-EA27-46E7-AB22-388E7A6C840E}" srcOrd="6" destOrd="0" parTransId="{5714B76C-D6A5-4765-A7C7-BFE42490886E}" sibTransId="{2CD94FB2-FD7B-4191-9D31-41A8DC2B6AE8}"/>
    <dgm:cxn modelId="{9B2CCABF-B8EC-4270-94C6-D8A7B996F7C4}" srcId="{4A66E6DC-92CA-4FB5-83DC-0FD17314D51A}" destId="{7A1ED375-BF0B-4D32-9061-C055C73B2E8C}" srcOrd="3" destOrd="0" parTransId="{2F8CFDA1-4F82-4F2F-8C66-74853E3749C0}" sibTransId="{F36CAEDF-8887-417D-B592-C528D4BA8F6A}"/>
    <dgm:cxn modelId="{CB792ADE-A6F7-4FF7-920C-1B227B0AB3F9}" srcId="{4A66E6DC-92CA-4FB5-83DC-0FD17314D51A}" destId="{91A68B86-4B7D-4D71-A44B-C3F0A4D3C0A7}" srcOrd="7" destOrd="0" parTransId="{2A212935-4AEC-43AC-845E-0F3483F2CBB6}" sibTransId="{69C66B1B-7A7D-4F48-8B2F-3BD231BB6E87}"/>
    <dgm:cxn modelId="{08E7F420-B444-4AFD-A3D3-F0D2B51A2389}" type="presOf" srcId="{C767E40A-389D-4656-892D-4A4F12D6B215}" destId="{2D28A5B7-205F-45E4-A793-CAAE113BCE04}" srcOrd="0" destOrd="4" presId="urn:microsoft.com/office/officeart/2005/8/layout/hList2"/>
    <dgm:cxn modelId="{75ADF9C9-6F0A-450E-8E5A-E3320375041B}" type="presOf" srcId="{65457543-1A18-4841-9797-7F0749997097}" destId="{6A6C213D-08BA-41FE-AD7C-EFAF72F6C0E6}" srcOrd="0" destOrd="2" presId="urn:microsoft.com/office/officeart/2005/8/layout/hList2"/>
    <dgm:cxn modelId="{FDDBB6A9-BBA6-4184-9673-9CE970E8A34C}" srcId="{592DB834-0717-4A32-BFF3-274941C04BB2}" destId="{82455402-E919-4432-BF10-EB2473BEB93D}" srcOrd="5" destOrd="0" parTransId="{64788B21-267B-485C-81A0-F7CFBA2FA2EB}" sibTransId="{706C7693-53AB-4A49-A890-32D6B7AE178A}"/>
    <dgm:cxn modelId="{7B6D896C-FD7D-48BD-9C2D-56D47DFB85DC}" srcId="{592DB834-0717-4A32-BFF3-274941C04BB2}" destId="{0FD2D70C-628E-4FB5-A81C-8BA973D917DC}" srcOrd="1" destOrd="0" parTransId="{DBED6682-5911-46E1-9383-BE41D3809198}" sibTransId="{6D5BD925-5A1A-4B6E-B88E-6D4BCFF84D2A}"/>
    <dgm:cxn modelId="{80C4EA02-E8F2-4D62-92FF-4A026D19201C}" srcId="{61E279C4-487B-477F-A195-49A4C89A0910}" destId="{BFE1E4C1-B07C-44EE-8509-8ACBDFC09883}" srcOrd="4" destOrd="0" parTransId="{DED61D62-294C-4EA9-AE92-17546436A44D}" sibTransId="{781940C7-F028-41B8-A0FA-A4E24156CCCA}"/>
    <dgm:cxn modelId="{81826950-43AE-4727-A0B8-381C7884B359}" srcId="{592DB834-0717-4A32-BFF3-274941C04BB2}" destId="{713588DF-9D16-4D8F-AB4B-5EDA8C9EA930}" srcOrd="6" destOrd="0" parTransId="{E6FC8967-9907-4677-A75A-EDA393632B5D}" sibTransId="{AEC1E0BE-6E20-4227-B3F2-523CADDFE076}"/>
    <dgm:cxn modelId="{BAFE5B3B-BC8B-405F-B35F-F39F7FADCDA2}" type="presOf" srcId="{82455402-E919-4432-BF10-EB2473BEB93D}" destId="{2D28A5B7-205F-45E4-A793-CAAE113BCE04}" srcOrd="0" destOrd="5" presId="urn:microsoft.com/office/officeart/2005/8/layout/hList2"/>
    <dgm:cxn modelId="{5213091D-E657-43E7-9B8E-17143B43D6BF}" srcId="{4A66E6DC-92CA-4FB5-83DC-0FD17314D51A}" destId="{97A400E1-43DB-497C-B49B-3A2D66CA382E}" srcOrd="0" destOrd="0" parTransId="{28166F0E-8DD3-4137-8DA6-DA9EA111937C}" sibTransId="{2D470323-869B-4470-9998-4D8A83A7924F}"/>
    <dgm:cxn modelId="{C5A4DB0C-0D00-44AB-9CC5-B1E45195178D}" type="presOf" srcId="{953BDB72-A04C-4546-8228-07B69AE1E9C8}" destId="{6A6C213D-08BA-41FE-AD7C-EFAF72F6C0E6}" srcOrd="0" destOrd="1" presId="urn:microsoft.com/office/officeart/2005/8/layout/hList2"/>
    <dgm:cxn modelId="{EBA05D2B-5D21-4018-ADD4-AA052D9D97E0}" type="presOf" srcId="{97A400E1-43DB-497C-B49B-3A2D66CA382E}" destId="{6A6C213D-08BA-41FE-AD7C-EFAF72F6C0E6}" srcOrd="0" destOrd="0" presId="urn:microsoft.com/office/officeart/2005/8/layout/hList2"/>
    <dgm:cxn modelId="{FEE79E34-1155-48E7-8672-1511FE8EC1FC}" type="presOf" srcId="{25B40C74-0CF7-44B9-8F7D-07C8DF61477C}" destId="{6A6C213D-08BA-41FE-AD7C-EFAF72F6C0E6}" srcOrd="0" destOrd="5" presId="urn:microsoft.com/office/officeart/2005/8/layout/hList2"/>
    <dgm:cxn modelId="{46891C35-4A8A-460C-9BAA-6AF5F0801EC1}" srcId="{592DB834-0717-4A32-BFF3-274941C04BB2}" destId="{AC2D1E01-01B4-4F27-86E9-818DB261AB4D}" srcOrd="7" destOrd="0" parTransId="{5B1AC10D-4B7F-43DF-A3A5-857AFACAE790}" sibTransId="{AD728D08-F20E-47FE-B38A-F1C042843F96}"/>
    <dgm:cxn modelId="{DDBB3E79-AF68-4A39-82EC-14E09DB4ACBD}" type="presOf" srcId="{CF4514A3-7DE4-4B60-9645-2AAC82F19340}" destId="{BB65F5BB-0792-4F9A-8F98-C8FC412F4169}" srcOrd="0" destOrd="2" presId="urn:microsoft.com/office/officeart/2005/8/layout/hList2"/>
    <dgm:cxn modelId="{C32AD385-C9FC-4220-A1FC-6D728E3977A1}" srcId="{592DB834-0717-4A32-BFF3-274941C04BB2}" destId="{B488CB31-0A70-4D0D-B5D5-1BB3E82E8D1B}" srcOrd="3" destOrd="0" parTransId="{8127EEA1-EAFB-4648-9518-87D00349B3EF}" sibTransId="{BC534E04-F781-4E1D-B25F-AED9A99DEF06}"/>
    <dgm:cxn modelId="{32F1E16B-E3AE-41D3-A9AA-D6965C6C931A}" type="presOf" srcId="{0FD2D70C-628E-4FB5-A81C-8BA973D917DC}" destId="{2D28A5B7-205F-45E4-A793-CAAE113BCE04}" srcOrd="0" destOrd="1" presId="urn:microsoft.com/office/officeart/2005/8/layout/hList2"/>
    <dgm:cxn modelId="{FC00D58A-F404-486A-97A2-41EB7FD0D5F1}" type="presOf" srcId="{6B608988-383A-42E8-B09A-4463894166AB}" destId="{BB65F5BB-0792-4F9A-8F98-C8FC412F4169}" srcOrd="0" destOrd="1" presId="urn:microsoft.com/office/officeart/2005/8/layout/hList2"/>
    <dgm:cxn modelId="{A5070914-5FD3-432C-8DD4-B0211B30BB8C}" type="presOf" srcId="{D1F779BA-1830-4240-A002-3501EDB77B02}" destId="{2D28A5B7-205F-45E4-A793-CAAE113BCE04}" srcOrd="0" destOrd="0" presId="urn:microsoft.com/office/officeart/2005/8/layout/hList2"/>
    <dgm:cxn modelId="{F9EA8049-0D17-4D25-B828-C33767A94AD9}" type="presOf" srcId="{59204ECF-DB6A-43C9-8AAF-3DAB2D6CEB76}" destId="{6A6C213D-08BA-41FE-AD7C-EFAF72F6C0E6}" srcOrd="0" destOrd="8" presId="urn:microsoft.com/office/officeart/2005/8/layout/hList2"/>
    <dgm:cxn modelId="{D330A21C-9B91-48FA-9DA6-58D2B24DA0A2}" srcId="{61E279C4-487B-477F-A195-49A4C89A0910}" destId="{AAC6F519-D8F9-41C1-8A79-527AF6CC2446}" srcOrd="3" destOrd="0" parTransId="{33BB8B4C-6A17-4755-AD54-1C07782888D8}" sibTransId="{25894A71-6D9F-4045-8DDF-FF2211FB5590}"/>
    <dgm:cxn modelId="{082DF316-8E21-49B5-A3E1-3C9EA85B41E5}" srcId="{592DB834-0717-4A32-BFF3-274941C04BB2}" destId="{D1F779BA-1830-4240-A002-3501EDB77B02}" srcOrd="0" destOrd="0" parTransId="{D200DDAA-2C10-4197-A383-A1E175A2F743}" sibTransId="{2C9A5808-9C77-4665-AD45-C60F2D9DE54E}"/>
    <dgm:cxn modelId="{1F01C8B0-4815-4D69-8784-EF737B93ADE6}" type="presOf" srcId="{7908C4CF-8FE9-4713-B410-CA0F5F407504}" destId="{6A6C213D-08BA-41FE-AD7C-EFAF72F6C0E6}" srcOrd="0" destOrd="4" presId="urn:microsoft.com/office/officeart/2005/8/layout/hList2"/>
    <dgm:cxn modelId="{BDB54F4D-6BCE-4577-8242-0A3437178615}" type="presOf" srcId="{4A66E6DC-92CA-4FB5-83DC-0FD17314D51A}" destId="{1157EE42-E0F3-4E50-A86D-5C8082612F01}" srcOrd="0" destOrd="0" presId="urn:microsoft.com/office/officeart/2005/8/layout/hList2"/>
    <dgm:cxn modelId="{CB89DDF9-609C-4DB4-916F-695368258FD0}" type="presOf" srcId="{91A68B86-4B7D-4D71-A44B-C3F0A4D3C0A7}" destId="{6A6C213D-08BA-41FE-AD7C-EFAF72F6C0E6}" srcOrd="0" destOrd="7" presId="urn:microsoft.com/office/officeart/2005/8/layout/hList2"/>
    <dgm:cxn modelId="{98FF99A9-1C69-446C-A9EB-E7E0A3B7CFCD}" type="presOf" srcId="{E6441279-8D8D-4A03-952D-A11A4D45A368}" destId="{BB65F5BB-0792-4F9A-8F98-C8FC412F4169}" srcOrd="0" destOrd="0" presId="urn:microsoft.com/office/officeart/2005/8/layout/hList2"/>
    <dgm:cxn modelId="{B3E4FD8A-A843-42CB-9454-CB8DE8953910}" type="presParOf" srcId="{0FB06719-B0C6-49A9-9CB8-216A8C282CB3}" destId="{66C46224-B8E5-41BF-8F10-7DBCD3BF1EEF}" srcOrd="0" destOrd="0" presId="urn:microsoft.com/office/officeart/2005/8/layout/hList2"/>
    <dgm:cxn modelId="{2FBCBE48-E922-401A-9EC6-9650630B80E2}" type="presParOf" srcId="{66C46224-B8E5-41BF-8F10-7DBCD3BF1EEF}" destId="{37F82A29-5ECA-48BD-ABC3-7B0DE63F6CD9}" srcOrd="0" destOrd="0" presId="urn:microsoft.com/office/officeart/2005/8/layout/hList2"/>
    <dgm:cxn modelId="{70345B6A-2168-42C0-A77B-F7AEB77416CA}" type="presParOf" srcId="{66C46224-B8E5-41BF-8F10-7DBCD3BF1EEF}" destId="{2D28A5B7-205F-45E4-A793-CAAE113BCE04}" srcOrd="1" destOrd="0" presId="urn:microsoft.com/office/officeart/2005/8/layout/hList2"/>
    <dgm:cxn modelId="{0BF9511B-8274-4015-BF8B-FAD767A6E11A}" type="presParOf" srcId="{66C46224-B8E5-41BF-8F10-7DBCD3BF1EEF}" destId="{E04DDC11-5EBE-4937-8E72-A6F52373A9ED}" srcOrd="2" destOrd="0" presId="urn:microsoft.com/office/officeart/2005/8/layout/hList2"/>
    <dgm:cxn modelId="{473970DE-D620-4285-B4FC-DA7B3DDF213F}" type="presParOf" srcId="{0FB06719-B0C6-49A9-9CB8-216A8C282CB3}" destId="{C28F4B32-4D64-4109-ACC3-E060B8F902A5}" srcOrd="1" destOrd="0" presId="urn:microsoft.com/office/officeart/2005/8/layout/hList2"/>
    <dgm:cxn modelId="{77C2F1ED-C88D-44B0-AC91-FFEBC1B9CDFC}" type="presParOf" srcId="{0FB06719-B0C6-49A9-9CB8-216A8C282CB3}" destId="{16700C60-327B-44B9-BCF8-30A063458A90}" srcOrd="2" destOrd="0" presId="urn:microsoft.com/office/officeart/2005/8/layout/hList2"/>
    <dgm:cxn modelId="{CFF61CFC-A777-41E2-9750-2B50DFB9E489}" type="presParOf" srcId="{16700C60-327B-44B9-BCF8-30A063458A90}" destId="{A4FA4B99-8149-4758-846A-C4768CA8AF13}" srcOrd="0" destOrd="0" presId="urn:microsoft.com/office/officeart/2005/8/layout/hList2"/>
    <dgm:cxn modelId="{4A2C568A-FA77-49D8-AFC2-31961A3DDF94}" type="presParOf" srcId="{16700C60-327B-44B9-BCF8-30A063458A90}" destId="{BB65F5BB-0792-4F9A-8F98-C8FC412F4169}" srcOrd="1" destOrd="0" presId="urn:microsoft.com/office/officeart/2005/8/layout/hList2"/>
    <dgm:cxn modelId="{701A9B15-9D36-4F1D-A084-32BD7A93A9CF}" type="presParOf" srcId="{16700C60-327B-44B9-BCF8-30A063458A90}" destId="{DC6F3A9C-F36E-4A2D-8A6F-2FF7AD092247}" srcOrd="2" destOrd="0" presId="urn:microsoft.com/office/officeart/2005/8/layout/hList2"/>
    <dgm:cxn modelId="{4D85E0FF-BB36-4C76-A1AB-9AFF67AC8866}" type="presParOf" srcId="{0FB06719-B0C6-49A9-9CB8-216A8C282CB3}" destId="{2D2578E3-4D1D-4983-9EEC-A87707AA7CE0}" srcOrd="3" destOrd="0" presId="urn:microsoft.com/office/officeart/2005/8/layout/hList2"/>
    <dgm:cxn modelId="{2E2BC767-2AF4-4074-9D41-D4AC83F90417}" type="presParOf" srcId="{0FB06719-B0C6-49A9-9CB8-216A8C282CB3}" destId="{CBB32E3D-ECE9-43CB-8187-17C49E7A679C}" srcOrd="4" destOrd="0" presId="urn:microsoft.com/office/officeart/2005/8/layout/hList2"/>
    <dgm:cxn modelId="{B5732166-2B76-485A-89C8-27F9725FEB15}" type="presParOf" srcId="{CBB32E3D-ECE9-43CB-8187-17C49E7A679C}" destId="{D7A3CC93-A39D-4AC8-9E07-DD422B44E7E5}" srcOrd="0" destOrd="0" presId="urn:microsoft.com/office/officeart/2005/8/layout/hList2"/>
    <dgm:cxn modelId="{0E18A612-0AC7-448A-B9B8-27F421020D7C}" type="presParOf" srcId="{CBB32E3D-ECE9-43CB-8187-17C49E7A679C}" destId="{6A6C213D-08BA-41FE-AD7C-EFAF72F6C0E6}" srcOrd="1" destOrd="0" presId="urn:microsoft.com/office/officeart/2005/8/layout/hList2"/>
    <dgm:cxn modelId="{A190EF55-C17A-4281-9159-6CF9AB91B569}" type="presParOf" srcId="{CBB32E3D-ECE9-43CB-8187-17C49E7A679C}" destId="{1157EE42-E0F3-4E50-A86D-5C8082612F0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DDC11-5EBE-4937-8E72-A6F52373A9ED}">
      <dsp:nvSpPr>
        <dsp:cNvPr id="0" name=""/>
        <dsp:cNvSpPr/>
      </dsp:nvSpPr>
      <dsp:spPr>
        <a:xfrm rot="16200000">
          <a:off x="-1625568" y="2469656"/>
          <a:ext cx="3752071" cy="403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437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Government</a:t>
          </a:r>
          <a:endParaRPr lang="bg-BG" sz="2200" kern="1200" dirty="0"/>
        </a:p>
      </dsp:txBody>
      <dsp:txXfrm>
        <a:off x="-1625568" y="2469656"/>
        <a:ext cx="3752071" cy="403015"/>
      </dsp:txXfrm>
    </dsp:sp>
    <dsp:sp modelId="{2D28A5B7-205F-45E4-A793-CAAE113BCE04}">
      <dsp:nvSpPr>
        <dsp:cNvPr id="0" name=""/>
        <dsp:cNvSpPr/>
      </dsp:nvSpPr>
      <dsp:spPr>
        <a:xfrm>
          <a:off x="451975" y="795128"/>
          <a:ext cx="2007443" cy="37520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355437" rIns="71120" bIns="7112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President;</a:t>
          </a:r>
          <a:endParaRPr lang="bg-BG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Prime Minister;</a:t>
          </a:r>
          <a:endParaRPr lang="bg-BG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Ministries of:</a:t>
          </a:r>
          <a:endParaRPr lang="bg-BG" sz="14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Environment and Water, </a:t>
          </a:r>
          <a:endParaRPr lang="bg-BG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Education,</a:t>
          </a:r>
          <a:endParaRPr lang="bg-BG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Regional Development;</a:t>
          </a:r>
          <a:endParaRPr lang="bg-BG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Civil Protection Agency;</a:t>
          </a:r>
          <a:endParaRPr lang="bg-BG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Transport, </a:t>
          </a:r>
          <a:endParaRPr lang="bg-BG" sz="10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Bulgarian Academy of Science.</a:t>
          </a:r>
          <a:endParaRPr lang="bg-BG" sz="1400" kern="1200" dirty="0"/>
        </a:p>
      </dsp:txBody>
      <dsp:txXfrm>
        <a:off x="451975" y="795128"/>
        <a:ext cx="2007443" cy="3752071"/>
      </dsp:txXfrm>
    </dsp:sp>
    <dsp:sp modelId="{37F82A29-5ECA-48BD-ABC3-7B0DE63F6CD9}">
      <dsp:nvSpPr>
        <dsp:cNvPr id="0" name=""/>
        <dsp:cNvSpPr/>
      </dsp:nvSpPr>
      <dsp:spPr>
        <a:xfrm>
          <a:off x="48959" y="263148"/>
          <a:ext cx="806030" cy="80603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6F3A9C-F36E-4A2D-8A6F-2FF7AD092247}">
      <dsp:nvSpPr>
        <dsp:cNvPr id="0" name=""/>
        <dsp:cNvSpPr/>
      </dsp:nvSpPr>
      <dsp:spPr>
        <a:xfrm rot="16200000">
          <a:off x="1301878" y="2469656"/>
          <a:ext cx="3752071" cy="403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437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Media</a:t>
          </a:r>
          <a:endParaRPr lang="bg-BG" sz="2200" kern="1200" dirty="0"/>
        </a:p>
      </dsp:txBody>
      <dsp:txXfrm>
        <a:off x="1301878" y="2469656"/>
        <a:ext cx="3752071" cy="403015"/>
      </dsp:txXfrm>
    </dsp:sp>
    <dsp:sp modelId="{BB65F5BB-0792-4F9A-8F98-C8FC412F4169}">
      <dsp:nvSpPr>
        <dsp:cNvPr id="0" name=""/>
        <dsp:cNvSpPr/>
      </dsp:nvSpPr>
      <dsp:spPr>
        <a:xfrm>
          <a:off x="3379421" y="795128"/>
          <a:ext cx="2007443" cy="37520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55437" rIns="113792" bIns="11379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Bulgarian national radio;</a:t>
          </a:r>
          <a:endParaRPr lang="bg-BG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Bulgarian national TV;</a:t>
          </a:r>
          <a:endParaRPr lang="bg-BG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Private TV’s and radio stations;</a:t>
          </a:r>
          <a:endParaRPr lang="bg-BG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Information agencies / electronic sites;</a:t>
          </a:r>
          <a:endParaRPr lang="bg-BG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Newspapers.</a:t>
          </a:r>
          <a:endParaRPr lang="bg-BG" sz="1200" kern="1200" dirty="0"/>
        </a:p>
      </dsp:txBody>
      <dsp:txXfrm>
        <a:off x="3379421" y="795128"/>
        <a:ext cx="2007443" cy="3752071"/>
      </dsp:txXfrm>
    </dsp:sp>
    <dsp:sp modelId="{A4FA4B99-8149-4758-846A-C4768CA8AF13}">
      <dsp:nvSpPr>
        <dsp:cNvPr id="0" name=""/>
        <dsp:cNvSpPr/>
      </dsp:nvSpPr>
      <dsp:spPr>
        <a:xfrm>
          <a:off x="2976406" y="263148"/>
          <a:ext cx="806030" cy="80603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7EE42-E0F3-4E50-A86D-5C8082612F01}">
      <dsp:nvSpPr>
        <dsp:cNvPr id="0" name=""/>
        <dsp:cNvSpPr/>
      </dsp:nvSpPr>
      <dsp:spPr>
        <a:xfrm rot="16200000">
          <a:off x="4229324" y="2469656"/>
          <a:ext cx="3752071" cy="403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437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Private sector</a:t>
          </a:r>
          <a:endParaRPr lang="bg-BG" sz="2200" kern="1200" dirty="0"/>
        </a:p>
      </dsp:txBody>
      <dsp:txXfrm>
        <a:off x="4229324" y="2469656"/>
        <a:ext cx="3752071" cy="403015"/>
      </dsp:txXfrm>
    </dsp:sp>
    <dsp:sp modelId="{6A6C213D-08BA-41FE-AD7C-EFAF72F6C0E6}">
      <dsp:nvSpPr>
        <dsp:cNvPr id="0" name=""/>
        <dsp:cNvSpPr/>
      </dsp:nvSpPr>
      <dsp:spPr>
        <a:xfrm>
          <a:off x="6306868" y="795128"/>
          <a:ext cx="2007443" cy="37520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55437" rIns="113792" bIns="11379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Agricultural companies;</a:t>
          </a:r>
          <a:endParaRPr lang="bg-BG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Energy companies;</a:t>
          </a:r>
          <a:endParaRPr lang="bg-BG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Builders;</a:t>
          </a:r>
          <a:endParaRPr lang="bg-BG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Market research companies;</a:t>
          </a:r>
          <a:endParaRPr lang="bg-BG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Insurance companies;</a:t>
          </a:r>
          <a:endParaRPr lang="bg-BG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Car’s dealerships;</a:t>
          </a:r>
          <a:endParaRPr lang="bg-BG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Advertising companies;</a:t>
          </a:r>
          <a:endParaRPr lang="bg-BG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Movie productions.</a:t>
          </a:r>
          <a:endParaRPr lang="bg-BG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1200" kern="1200" dirty="0"/>
        </a:p>
      </dsp:txBody>
      <dsp:txXfrm>
        <a:off x="6306868" y="795128"/>
        <a:ext cx="2007443" cy="3752071"/>
      </dsp:txXfrm>
    </dsp:sp>
    <dsp:sp modelId="{D7A3CC93-A39D-4AC8-9E07-DD422B44E7E5}">
      <dsp:nvSpPr>
        <dsp:cNvPr id="0" name=""/>
        <dsp:cNvSpPr/>
      </dsp:nvSpPr>
      <dsp:spPr>
        <a:xfrm>
          <a:off x="5903853" y="263148"/>
          <a:ext cx="806030" cy="80603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AB1B2-7F27-40C7-899D-6705A07A25F1}" type="datetimeFigureOut">
              <a:rPr lang="bg-BG" smtClean="0"/>
              <a:t>18.10.2016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E2582-3C56-4782-9D58-2CF9CBC479D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1208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ъгълен триъгъл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лавие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7" name="Подзаглавие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grpSp>
        <p:nvGrpSpPr>
          <p:cNvPr id="2" name="Групиране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Свободна форма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Свободна форма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Свободна форма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аво съединение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Контейнер за 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E66A6C4-03CF-4D28-B11F-4E4168403247}" type="datetime1">
              <a:rPr lang="bg-BG" smtClean="0"/>
              <a:t>18.10.2016 г.</a:t>
            </a:fld>
            <a:endParaRPr lang="bg-BG"/>
          </a:p>
        </p:txBody>
      </p:sp>
      <p:sp>
        <p:nvSpPr>
          <p:cNvPr id="19" name="Контейнер за долния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Tirana, 17-21 Oct 2016</a:t>
            </a:r>
            <a:endParaRPr lang="bg-BG"/>
          </a:p>
        </p:txBody>
      </p:sp>
      <p:sp>
        <p:nvSpPr>
          <p:cNvPr id="27" name="Контейнер за номер н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258321-95E4-43BE-985A-845784FFDF37}" type="datetime1">
              <a:rPr lang="bg-BG" smtClean="0"/>
              <a:t>18.10.2016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Tirana, 17-21 Oct 2016</a:t>
            </a: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D40ADB-233F-426C-97F6-0B4BFD708A86}" type="datetime1">
              <a:rPr lang="bg-BG" smtClean="0"/>
              <a:t>18.10.2016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Tirana, 17-21 Oct 2016</a:t>
            </a: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DE7DD-A2AC-45FF-8DC8-4A5C9945313F}" type="datetime1">
              <a:rPr lang="bg-BG" smtClean="0"/>
              <a:t>18.10.2016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Tirana, 17-21 Oct 2016</a:t>
            </a: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7" name="Заглавие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CB2D2-3A56-4EEB-88A3-036DDF8ECB90}" type="datetime1">
              <a:rPr lang="bg-BG" smtClean="0"/>
              <a:t>18.10.2016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Tirana, 17-21 Oct 2016</a:t>
            </a: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7" name="V-образна стрел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-образна стрел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CF26C1-9208-4339-A906-7BBCB1B66082}" type="datetime1">
              <a:rPr lang="bg-BG" smtClean="0"/>
              <a:t>18.10.2016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Tirana, 17-21 Oct 2016</a:t>
            </a: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Заглавие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8098E4-E96C-4711-B8C3-2661308C4759}" type="datetime1">
              <a:rPr lang="bg-BG" smtClean="0"/>
              <a:t>18.10.2016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Tirana, 17-21 Oct 2016</a:t>
            </a:r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67CD5-47AA-4759-9A90-24F0A247A8E5}" type="datetime1">
              <a:rPr lang="bg-BG" smtClean="0"/>
              <a:t>18.10.2016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Tirana, 17-21 Oct 2016</a:t>
            </a: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6" name="Заглавие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2C292-EA51-48DD-82E1-C3B1ED5B113A}" type="datetime1">
              <a:rPr lang="bg-BG" smtClean="0"/>
              <a:t>18.10.2016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Tirana, 17-21 Oct 2016</a:t>
            </a:r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E2DDE4B-D338-4A9B-86EA-4A7F5D508DEA}" type="datetime1">
              <a:rPr lang="bg-BG" smtClean="0"/>
              <a:t>18.10.2016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Tirana, 17-21 Oct 2016</a:t>
            </a: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3C0D8C-D809-4C46-AA65-D9CB45E96095}" type="datetime1">
              <a:rPr lang="bg-BG" smtClean="0"/>
              <a:t>18.10.2016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Tirana, 17-21 Oct 2016</a:t>
            </a: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8" name="Свободна форма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Свободна форма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авоъгълен триъгъл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аво съединение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-образна стрел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-образна стрел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вободна форма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Свободна форма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авоъгълен триъгъл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аво съединение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Контейнер за заглавие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0" name="Текстов контейне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4B977C8-2C3D-43C5-AF72-CE5251BA190E}" type="datetime1">
              <a:rPr lang="bg-BG" smtClean="0"/>
              <a:t>18.10.2016 г.</a:t>
            </a:fld>
            <a:endParaRPr lang="bg-BG"/>
          </a:p>
        </p:txBody>
      </p:sp>
      <p:sp>
        <p:nvSpPr>
          <p:cNvPr id="22" name="Контейнер за долния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Tirana, 17-21 Oct 2016</a:t>
            </a:r>
            <a:endParaRPr lang="bg-BG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nastassia.stoycheva@meteo.b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ather.bg/" TargetMode="External"/><Relationship Id="rId2" Type="http://schemas.openxmlformats.org/officeDocument/2006/relationships/hyperlink" Target="http://www.meteo.b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anastassia.stoycheva@meteo.b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Institute of Meteorology and Hydrology, Bulgaria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Anastasiya</a:t>
            </a:r>
            <a:r>
              <a:rPr lang="en-US" dirty="0" smtClean="0"/>
              <a:t> </a:t>
            </a:r>
            <a:r>
              <a:rPr lang="en-US" dirty="0" err="1" smtClean="0"/>
              <a:t>Stoycheva</a:t>
            </a:r>
            <a:endParaRPr lang="en-US" dirty="0" smtClean="0"/>
          </a:p>
          <a:p>
            <a:r>
              <a:rPr lang="en-US" dirty="0" smtClean="0"/>
              <a:t>Head of “Meteorological forecasts“</a:t>
            </a:r>
          </a:p>
          <a:p>
            <a:r>
              <a:rPr lang="en-US" dirty="0" smtClean="0"/>
              <a:t>Forecaster on duty</a:t>
            </a:r>
          </a:p>
          <a:p>
            <a:r>
              <a:rPr lang="en-US" dirty="0" smtClean="0">
                <a:hlinkClick r:id="rId2"/>
              </a:rPr>
              <a:t>anastassia.stoycheva@meteo.bg</a:t>
            </a:r>
            <a:endParaRPr lang="en-US" dirty="0" smtClean="0"/>
          </a:p>
          <a:p>
            <a:endParaRPr lang="en-US" dirty="0" smtClean="0"/>
          </a:p>
          <a:p>
            <a:endParaRPr lang="bg-BG" dirty="0"/>
          </a:p>
        </p:txBody>
      </p:sp>
      <p:pic>
        <p:nvPicPr>
          <p:cNvPr id="4" name="Picture 12" descr="Original_logo_with_1890_blue_final_la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66" y="476672"/>
            <a:ext cx="1005534" cy="1011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81" descr="BAS-logo_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667" y="640911"/>
            <a:ext cx="16573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7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duties and products;</a:t>
            </a:r>
          </a:p>
          <a:p>
            <a:r>
              <a:rPr lang="en-US" dirty="0" smtClean="0"/>
              <a:t>Our main stakeholders;</a:t>
            </a:r>
          </a:p>
          <a:p>
            <a:r>
              <a:rPr lang="en-US" dirty="0"/>
              <a:t>How the stakeholders get the information from NIMH in </a:t>
            </a:r>
            <a:r>
              <a:rPr lang="en-US" dirty="0" smtClean="0"/>
              <a:t>Bulgaria;</a:t>
            </a:r>
          </a:p>
          <a:p>
            <a:r>
              <a:rPr lang="en-US" dirty="0"/>
              <a:t>How </a:t>
            </a:r>
            <a:r>
              <a:rPr lang="en-US" dirty="0" smtClean="0"/>
              <a:t>the different sectors are impacted </a:t>
            </a:r>
            <a:r>
              <a:rPr lang="en-US" dirty="0"/>
              <a:t>by the </a:t>
            </a:r>
            <a:r>
              <a:rPr lang="en-US" dirty="0" smtClean="0"/>
              <a:t>weather</a:t>
            </a:r>
            <a:r>
              <a:rPr lang="bg-BG" dirty="0" smtClean="0"/>
              <a:t>;</a:t>
            </a:r>
          </a:p>
          <a:p>
            <a:r>
              <a:rPr lang="en-US" dirty="0" smtClean="0"/>
              <a:t>The improvements after different stakeholder requirements – future plans.</a:t>
            </a:r>
          </a:p>
          <a:p>
            <a:endParaRPr lang="en-US" dirty="0" smtClean="0"/>
          </a:p>
          <a:p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F489-73CE-4064-8A15-37DE186E20E4}" type="datetime1">
              <a:rPr lang="bg-BG" smtClean="0"/>
              <a:t>18.10.2016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Tirana, 17-21 Oct 2016</a:t>
            </a: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2</a:t>
            </a:fld>
            <a:endParaRPr lang="bg-BG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Content: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187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rmAutofit fontScale="92500" lnSpcReduction="20000"/>
          </a:bodyPr>
          <a:lstStyle/>
          <a:p>
            <a:r>
              <a:rPr lang="bg-BG" dirty="0"/>
              <a:t>24/7; 8- и </a:t>
            </a:r>
            <a:r>
              <a:rPr lang="bg-BG" dirty="0" smtClean="0"/>
              <a:t>12-</a:t>
            </a:r>
            <a:r>
              <a:rPr lang="en-US" dirty="0" smtClean="0"/>
              <a:t>h duties</a:t>
            </a:r>
            <a:r>
              <a:rPr lang="bg-BG" dirty="0" smtClean="0"/>
              <a:t>;</a:t>
            </a:r>
            <a:endParaRPr lang="bg-BG" dirty="0"/>
          </a:p>
          <a:p>
            <a:r>
              <a:rPr lang="bg-BG" dirty="0"/>
              <a:t>11 </a:t>
            </a:r>
            <a:r>
              <a:rPr lang="en-US" dirty="0" smtClean="0"/>
              <a:t>weather forecasters</a:t>
            </a:r>
            <a:r>
              <a:rPr lang="bg-BG" dirty="0" smtClean="0"/>
              <a:t>;  </a:t>
            </a:r>
            <a:endParaRPr lang="bg-BG" dirty="0"/>
          </a:p>
          <a:p>
            <a:r>
              <a:rPr lang="en-US" dirty="0" smtClean="0"/>
              <a:t>Main type of forecasts</a:t>
            </a:r>
            <a:r>
              <a:rPr lang="bg-BG" dirty="0" smtClean="0"/>
              <a:t>:</a:t>
            </a:r>
            <a:endParaRPr lang="bg-BG" dirty="0"/>
          </a:p>
          <a:p>
            <a:pPr lvl="1"/>
            <a:r>
              <a:rPr lang="en-US" dirty="0" smtClean="0"/>
              <a:t>Short-range</a:t>
            </a:r>
            <a:r>
              <a:rPr lang="bg-BG" dirty="0" smtClean="0"/>
              <a:t>: </a:t>
            </a:r>
            <a:r>
              <a:rPr lang="bg-BG" dirty="0"/>
              <a:t>24-48 </a:t>
            </a:r>
            <a:r>
              <a:rPr lang="en-US" dirty="0" smtClean="0"/>
              <a:t>h</a:t>
            </a:r>
            <a:r>
              <a:rPr lang="bg-BG" dirty="0" smtClean="0"/>
              <a:t>;</a:t>
            </a:r>
            <a:endParaRPr lang="en-US" dirty="0" smtClean="0"/>
          </a:p>
          <a:p>
            <a:pPr lvl="1"/>
            <a:r>
              <a:rPr lang="en-US" dirty="0" smtClean="0"/>
              <a:t>Warnings (METEOALARM);</a:t>
            </a:r>
            <a:endParaRPr lang="bg-BG" dirty="0"/>
          </a:p>
          <a:p>
            <a:pPr lvl="1"/>
            <a:r>
              <a:rPr lang="en-US" dirty="0" smtClean="0"/>
              <a:t>Middle-range</a:t>
            </a:r>
            <a:r>
              <a:rPr lang="bg-BG" dirty="0" smtClean="0"/>
              <a:t>: </a:t>
            </a:r>
            <a:r>
              <a:rPr lang="bg-BG" dirty="0" smtClean="0"/>
              <a:t>3- </a:t>
            </a:r>
            <a:r>
              <a:rPr lang="en-US" dirty="0" smtClean="0"/>
              <a:t>to</a:t>
            </a:r>
            <a:r>
              <a:rPr lang="bg-BG" dirty="0" smtClean="0"/>
              <a:t> 7-</a:t>
            </a:r>
            <a:r>
              <a:rPr lang="en-US" dirty="0" smtClean="0"/>
              <a:t>day</a:t>
            </a:r>
            <a:r>
              <a:rPr lang="bg-BG" dirty="0" smtClean="0"/>
              <a:t>;</a:t>
            </a:r>
            <a:endParaRPr lang="bg-BG" dirty="0"/>
          </a:p>
          <a:p>
            <a:pPr lvl="1"/>
            <a:r>
              <a:rPr lang="bg-BG" dirty="0" smtClean="0"/>
              <a:t>15-</a:t>
            </a:r>
            <a:r>
              <a:rPr lang="en-US" dirty="0" smtClean="0"/>
              <a:t>day and </a:t>
            </a:r>
            <a:r>
              <a:rPr lang="en-US" dirty="0" smtClean="0"/>
              <a:t>monthly forecasts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Marine forecasts;</a:t>
            </a:r>
          </a:p>
          <a:p>
            <a:pPr lvl="1"/>
            <a:r>
              <a:rPr lang="en-US" dirty="0" smtClean="0"/>
              <a:t>Seasonal forecasts</a:t>
            </a:r>
            <a:r>
              <a:rPr lang="bg-BG" dirty="0" smtClean="0"/>
              <a:t>.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Main sources of information</a:t>
            </a:r>
            <a:r>
              <a:rPr lang="bg-BG" dirty="0" smtClean="0"/>
              <a:t>: </a:t>
            </a:r>
            <a:endParaRPr lang="bg-BG" dirty="0"/>
          </a:p>
          <a:p>
            <a:pPr lvl="1"/>
            <a:r>
              <a:rPr lang="en-US" dirty="0" smtClean="0"/>
              <a:t>Operational meteorological information</a:t>
            </a:r>
            <a:r>
              <a:rPr lang="bg-BG" dirty="0" smtClean="0"/>
              <a:t>: </a:t>
            </a:r>
            <a:r>
              <a:rPr lang="en-US" dirty="0" smtClean="0"/>
              <a:t>regular observation (NIMH)</a:t>
            </a:r>
            <a:r>
              <a:rPr lang="bg-BG" dirty="0" smtClean="0"/>
              <a:t>, </a:t>
            </a:r>
            <a:r>
              <a:rPr lang="en-US" dirty="0" smtClean="0"/>
              <a:t>satellite inf</a:t>
            </a:r>
            <a:r>
              <a:rPr lang="en-US" dirty="0"/>
              <a:t>.</a:t>
            </a:r>
            <a:r>
              <a:rPr lang="en-US" dirty="0" smtClean="0"/>
              <a:t> (EUMETSAT)</a:t>
            </a:r>
            <a:r>
              <a:rPr lang="bg-BG" dirty="0" smtClean="0"/>
              <a:t>, </a:t>
            </a:r>
            <a:r>
              <a:rPr lang="en-US" dirty="0" smtClean="0"/>
              <a:t>radar inf. </a:t>
            </a:r>
            <a:r>
              <a:rPr lang="en-US" dirty="0" smtClean="0"/>
              <a:t>(Agency of hail sup</a:t>
            </a:r>
            <a:r>
              <a:rPr lang="en-US" dirty="0" smtClean="0"/>
              <a:t>p</a:t>
            </a:r>
            <a:r>
              <a:rPr lang="en-US" dirty="0" smtClean="0"/>
              <a:t>ression</a:t>
            </a:r>
            <a:r>
              <a:rPr lang="bg-BG" dirty="0" smtClean="0"/>
              <a:t>, </a:t>
            </a:r>
            <a:r>
              <a:rPr lang="en-US" dirty="0" smtClean="0"/>
              <a:t>BULATSA)</a:t>
            </a:r>
            <a:r>
              <a:rPr lang="bg-BG" dirty="0"/>
              <a:t>;</a:t>
            </a:r>
          </a:p>
          <a:p>
            <a:pPr lvl="1"/>
            <a:r>
              <a:rPr lang="en-US" dirty="0" smtClean="0"/>
              <a:t>Numerical models</a:t>
            </a:r>
            <a:r>
              <a:rPr lang="bg-BG" dirty="0" smtClean="0"/>
              <a:t>: </a:t>
            </a:r>
            <a:r>
              <a:rPr lang="en-US" dirty="0"/>
              <a:t>ECMWF (9</a:t>
            </a:r>
            <a:r>
              <a:rPr lang="bg-BG" dirty="0"/>
              <a:t> </a:t>
            </a:r>
            <a:r>
              <a:rPr lang="en-US" dirty="0"/>
              <a:t>km), ARPEGGE (7.5-37</a:t>
            </a:r>
            <a:r>
              <a:rPr lang="bg-BG" dirty="0"/>
              <a:t> </a:t>
            </a:r>
            <a:r>
              <a:rPr lang="en-US" dirty="0"/>
              <a:t>km), ALADIN (7</a:t>
            </a:r>
            <a:r>
              <a:rPr lang="bg-BG" dirty="0"/>
              <a:t> </a:t>
            </a:r>
            <a:r>
              <a:rPr lang="en-US" dirty="0"/>
              <a:t>km), GFS (28 km</a:t>
            </a:r>
            <a:r>
              <a:rPr lang="en-US" dirty="0" smtClean="0"/>
              <a:t>), </a:t>
            </a:r>
            <a:r>
              <a:rPr lang="en-US" dirty="0" err="1" smtClean="0"/>
              <a:t>etc</a:t>
            </a:r>
            <a:r>
              <a:rPr lang="bg-BG" dirty="0" smtClean="0"/>
              <a:t>.</a:t>
            </a:r>
            <a:endParaRPr lang="bg-BG" dirty="0"/>
          </a:p>
          <a:p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E7DD-A2AC-45FF-8DC8-4A5C9945313F}" type="datetime1">
              <a:rPr lang="bg-BG" smtClean="0"/>
              <a:t>18.10.2016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Tirana, 17-21 Oct 2016</a:t>
            </a: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3</a:t>
            </a:fld>
            <a:endParaRPr lang="bg-BG"/>
          </a:p>
        </p:txBody>
      </p:sp>
      <p:sp>
        <p:nvSpPr>
          <p:cNvPr id="6" name="Заглавие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dirty="0" smtClean="0"/>
              <a:t>Our duties, forecasts </a:t>
            </a:r>
            <a:r>
              <a:rPr lang="en-US" dirty="0" smtClean="0"/>
              <a:t>and</a:t>
            </a:r>
            <a:r>
              <a:rPr lang="bg-BG" dirty="0" smtClean="0"/>
              <a:t> </a:t>
            </a:r>
            <a:r>
              <a:rPr lang="en-US" dirty="0" smtClean="0"/>
              <a:t>MSI </a:t>
            </a:r>
            <a:endParaRPr lang="bg-BG" dirty="0"/>
          </a:p>
        </p:txBody>
      </p:sp>
      <p:pic>
        <p:nvPicPr>
          <p:cNvPr id="7" name="Picture 2" descr="C:\Anastasiya\Congres Physics\Congres Physics III 2016\Doklad1\Figures\Forecasters_Y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197" y="1124744"/>
            <a:ext cx="296220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2652104"/>
              </p:ext>
            </p:extLst>
          </p:nvPr>
        </p:nvGraphicFramePr>
        <p:xfrm>
          <a:off x="6228184" y="2492896"/>
          <a:ext cx="3168353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Текстово поле 8"/>
          <p:cNvSpPr txBox="1"/>
          <p:nvPr/>
        </p:nvSpPr>
        <p:spPr>
          <a:xfrm>
            <a:off x="7380312" y="1628800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of forecasters team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305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Контейнер за съдържани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0668"/>
              </p:ext>
            </p:extLst>
          </p:nvPr>
        </p:nvGraphicFramePr>
        <p:xfrm>
          <a:off x="457200" y="1196752"/>
          <a:ext cx="8363272" cy="4810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E7DD-A2AC-45FF-8DC8-4A5C9945313F}" type="datetime1">
              <a:rPr lang="bg-BG" smtClean="0"/>
              <a:t>18.10.2016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Tirana, 17-21 Oct 2016</a:t>
            </a: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4</a:t>
            </a:fld>
            <a:endParaRPr lang="bg-BG"/>
          </a:p>
        </p:txBody>
      </p:sp>
      <p:sp>
        <p:nvSpPr>
          <p:cNvPr id="6" name="Заглавие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stakeholders:</a:t>
            </a:r>
            <a:endParaRPr lang="bg-BG" dirty="0"/>
          </a:p>
        </p:txBody>
      </p:sp>
      <p:sp>
        <p:nvSpPr>
          <p:cNvPr id="2" name="Текстово поле 1"/>
          <p:cNvSpPr txBox="1"/>
          <p:nvPr/>
        </p:nvSpPr>
        <p:spPr>
          <a:xfrm>
            <a:off x="3853080" y="51571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 public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4034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mail;</a:t>
            </a:r>
          </a:p>
          <a:p>
            <a:r>
              <a:rPr lang="en-US" dirty="0" smtClean="0"/>
              <a:t>By web-based system – individual logins and passwords</a:t>
            </a:r>
            <a:r>
              <a:rPr lang="bg-BG" dirty="0" smtClean="0"/>
              <a:t> </a:t>
            </a:r>
            <a:r>
              <a:rPr lang="en-US" dirty="0" smtClean="0"/>
              <a:t>(preferred);</a:t>
            </a:r>
          </a:p>
          <a:p>
            <a:r>
              <a:rPr lang="en-US" dirty="0" smtClean="0"/>
              <a:t>By phone;</a:t>
            </a:r>
          </a:p>
          <a:p>
            <a:r>
              <a:rPr lang="en-US" dirty="0" smtClean="0"/>
              <a:t>By NIMH’s web pages: </a:t>
            </a:r>
          </a:p>
          <a:p>
            <a:pPr lvl="1"/>
            <a:r>
              <a:rPr lang="en-US" dirty="0" smtClean="0">
                <a:hlinkClick r:id="rId2"/>
              </a:rPr>
              <a:t>www.meteo.bg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3"/>
              </a:rPr>
              <a:t>www.weather.bg</a:t>
            </a:r>
            <a:endParaRPr lang="en-US" dirty="0" smtClean="0"/>
          </a:p>
          <a:p>
            <a:r>
              <a:rPr lang="en-US" dirty="0" smtClean="0"/>
              <a:t>By official documents, received from the NIMH administration desk;</a:t>
            </a:r>
          </a:p>
          <a:p>
            <a:r>
              <a:rPr lang="en-US" dirty="0" smtClean="0"/>
              <a:t>By a live-signal cabin for weather forecasts.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E7DD-A2AC-45FF-8DC8-4A5C9945313F}" type="datetime1">
              <a:rPr lang="bg-BG" smtClean="0"/>
              <a:t>18.10.2016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Tirana, 17-21 Oct 2016</a:t>
            </a: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5</a:t>
            </a:fld>
            <a:endParaRPr lang="bg-BG"/>
          </a:p>
        </p:txBody>
      </p:sp>
      <p:sp>
        <p:nvSpPr>
          <p:cNvPr id="6" name="Заглавие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the stakeholders get the </a:t>
            </a:r>
            <a:r>
              <a:rPr lang="en-US" dirty="0"/>
              <a:t>information </a:t>
            </a:r>
            <a:r>
              <a:rPr lang="en-US" dirty="0" smtClean="0"/>
              <a:t>from NIMH in Bulgaria</a:t>
            </a:r>
            <a:r>
              <a:rPr lang="bg-BG" dirty="0" smtClean="0"/>
              <a:t>?</a:t>
            </a:r>
            <a:endParaRPr lang="bg-BG" dirty="0"/>
          </a:p>
        </p:txBody>
      </p:sp>
      <p:pic>
        <p:nvPicPr>
          <p:cNvPr id="1026" name="Picture 2" descr="C:\Anastasiya\Komandirovki\Tirana 2016\Self preparing\web_p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2934126" cy="207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5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E7DD-A2AC-45FF-8DC8-4A5C9945313F}" type="datetime1">
              <a:rPr lang="bg-BG" smtClean="0"/>
              <a:t>18.10.2016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Tirana, 17-21 Oct 2016</a:t>
            </a: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6</a:t>
            </a:fld>
            <a:endParaRPr lang="bg-BG"/>
          </a:p>
        </p:txBody>
      </p:sp>
      <p:sp>
        <p:nvSpPr>
          <p:cNvPr id="6" name="Заглавие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Radio cabin – broadcast live</a:t>
            </a:r>
            <a:endParaRPr lang="bg-BG" dirty="0"/>
          </a:p>
        </p:txBody>
      </p:sp>
      <p:pic>
        <p:nvPicPr>
          <p:cNvPr id="2050" name="Picture 2" descr="&amp;Rcy;&amp;iecy;&amp;zcy;&amp;ucy;&amp;lcy;&amp;tcy;&amp;acy;&amp;tcy; &amp;s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480" y="741581"/>
            <a:ext cx="295345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Anastasiya\Komandirovki\Tirana 2016\Self preparing\image-0-02-05-6a918f80a0e4254d7b899890718e8ebd2d0751263366e9e61558424b5eba5c16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214673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Anastasiya\Komandirovki\Tirana 2016\Self preparing\image-0-02-05-e6877b93df317d2b4cd77182db0930494a73383aa76f08dc8ca280b518fcbf5f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43" y="2060848"/>
            <a:ext cx="2128737" cy="378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Anastasiya\Komandirovki\Tirana 2016\Self preparing\image-0-02-05-ff86c14ef6f63d17b1f51124b1ec5aa90aa41aedcf49f1fe1f987b7a3948cc35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2060848"/>
            <a:ext cx="2128737" cy="378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ово поле 6"/>
          <p:cNvSpPr txBox="1"/>
          <p:nvPr/>
        </p:nvSpPr>
        <p:spPr>
          <a:xfrm>
            <a:off x="395536" y="148478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Next to the forecasters’ working place</a:t>
            </a:r>
            <a:endParaRPr lang="bg-BG" dirty="0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3275856" y="1445405"/>
            <a:ext cx="2663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Soundproofed fully </a:t>
            </a:r>
            <a:r>
              <a:rPr lang="en-US" dirty="0"/>
              <a:t>equipped small studio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073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There is no human activity or business untouched by the weather</a:t>
            </a:r>
            <a:r>
              <a:rPr lang="bg-BG" dirty="0" smtClean="0"/>
              <a:t> – </a:t>
            </a:r>
            <a:r>
              <a:rPr lang="en-US" dirty="0" smtClean="0"/>
              <a:t>an undeniable fact;</a:t>
            </a:r>
          </a:p>
          <a:p>
            <a:r>
              <a:rPr lang="en-US" dirty="0" smtClean="0"/>
              <a:t>A qualitative answer so far:</a:t>
            </a:r>
          </a:p>
          <a:p>
            <a:pPr lvl="1"/>
            <a:r>
              <a:rPr lang="en-US" dirty="0" smtClean="0"/>
              <a:t>For the media – the time/minutes around </a:t>
            </a:r>
            <a:r>
              <a:rPr lang="en-US" dirty="0"/>
              <a:t>the </a:t>
            </a:r>
            <a:r>
              <a:rPr lang="en-US" dirty="0" smtClean="0"/>
              <a:t>weather forecasts is/are </a:t>
            </a:r>
            <a:r>
              <a:rPr lang="en-US" dirty="0"/>
              <a:t>the most </a:t>
            </a:r>
            <a:r>
              <a:rPr lang="en-US" dirty="0" smtClean="0"/>
              <a:t>expensive for advertising;</a:t>
            </a:r>
          </a:p>
          <a:p>
            <a:pPr lvl="1"/>
            <a:r>
              <a:rPr lang="en-US" dirty="0" smtClean="0"/>
              <a:t>For energy companies – our small </a:t>
            </a:r>
            <a:r>
              <a:rPr lang="en-US" dirty="0"/>
              <a:t>experience (∼10 month</a:t>
            </a:r>
            <a:r>
              <a:rPr lang="en-US" dirty="0" smtClean="0"/>
              <a:t>) shows 20-30% improvement in specialized energy planning forecasts;</a:t>
            </a:r>
          </a:p>
          <a:p>
            <a:r>
              <a:rPr lang="en-US" dirty="0" smtClean="0"/>
              <a:t>A representative of our main user - my colleague from our National Radio: 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Mrs. Maria </a:t>
            </a:r>
            <a:r>
              <a:rPr lang="en-US" dirty="0" err="1" smtClean="0"/>
              <a:t>Yanakieva</a:t>
            </a:r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E7DD-A2AC-45FF-8DC8-4A5C9945313F}" type="datetime1">
              <a:rPr lang="bg-BG" smtClean="0"/>
              <a:t>18.10.2016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Tirana, 17-21 Oct 2016</a:t>
            </a: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7</a:t>
            </a:fld>
            <a:endParaRPr lang="bg-BG"/>
          </a:p>
        </p:txBody>
      </p:sp>
      <p:sp>
        <p:nvSpPr>
          <p:cNvPr id="6" name="Заглавие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is the </a:t>
            </a:r>
            <a:r>
              <a:rPr lang="en-US" dirty="0"/>
              <a:t>sector </a:t>
            </a:r>
            <a:r>
              <a:rPr lang="en-US" dirty="0" smtClean="0"/>
              <a:t>impacted </a:t>
            </a:r>
            <a:r>
              <a:rPr lang="en-US" dirty="0"/>
              <a:t>by the </a:t>
            </a:r>
            <a:r>
              <a:rPr lang="en-US" dirty="0" smtClean="0"/>
              <a:t>weather</a:t>
            </a:r>
            <a:r>
              <a:rPr lang="bg-BG" dirty="0" smtClean="0"/>
              <a:t>?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59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en-US" dirty="0" smtClean="0"/>
              <a:t>We send letters for checking the users’ opinions, we will collect the answers and </a:t>
            </a:r>
            <a:r>
              <a:rPr lang="en-US" dirty="0"/>
              <a:t>in the near </a:t>
            </a:r>
            <a:r>
              <a:rPr lang="en-US" dirty="0" smtClean="0"/>
              <a:t>future we are going to prepare some improvements on the base of these requirements;</a:t>
            </a:r>
          </a:p>
          <a:p>
            <a:r>
              <a:rPr lang="en-US" dirty="0" smtClean="0"/>
              <a:t>I give opportunity to my colleague from Bulgarian National radio to give some feedback. </a:t>
            </a:r>
          </a:p>
          <a:p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E7DD-A2AC-45FF-8DC8-4A5C9945313F}" type="datetime1">
              <a:rPr lang="bg-BG" smtClean="0"/>
              <a:t>18.10.2016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Tirana, 17-21 Oct 2016</a:t>
            </a: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8</a:t>
            </a:fld>
            <a:endParaRPr lang="bg-BG"/>
          </a:p>
        </p:txBody>
      </p:sp>
      <p:sp>
        <p:nvSpPr>
          <p:cNvPr id="6" name="Заглавие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improvements in </a:t>
            </a:r>
            <a:r>
              <a:rPr lang="en-US" dirty="0" smtClean="0"/>
              <a:t>NIMH’s work do the stakeholders require</a:t>
            </a:r>
            <a:r>
              <a:rPr lang="bg-BG" dirty="0" smtClean="0"/>
              <a:t>?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562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E7DD-A2AC-45FF-8DC8-4A5C9945313F}" type="datetime1">
              <a:rPr lang="bg-BG" smtClean="0"/>
              <a:t>18.10.2016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Tirana, 17-21 Oct 2016</a:t>
            </a: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9</a:t>
            </a:fld>
            <a:endParaRPr lang="bg-BG"/>
          </a:p>
        </p:txBody>
      </p:sp>
      <p:sp>
        <p:nvSpPr>
          <p:cNvPr id="7" name="Заглавие 6"/>
          <p:cNvSpPr>
            <a:spLocks noGrp="1"/>
          </p:cNvSpPr>
          <p:nvPr>
            <p:ph type="title" idx="4294967295"/>
          </p:nvPr>
        </p:nvSpPr>
        <p:spPr>
          <a:xfrm>
            <a:off x="3491880" y="4869160"/>
            <a:ext cx="5148064" cy="457200"/>
          </a:xfrm>
        </p:spPr>
        <p:txBody>
          <a:bodyPr>
            <a:normAutofit/>
          </a:bodyPr>
          <a:lstStyle/>
          <a:p>
            <a:r>
              <a:rPr lang="en-US" sz="2200" dirty="0" err="1"/>
              <a:t>Anastasiya</a:t>
            </a:r>
            <a:r>
              <a:rPr lang="en-US" sz="2200" dirty="0"/>
              <a:t> </a:t>
            </a:r>
            <a:r>
              <a:rPr lang="en-US" sz="2200" dirty="0" err="1"/>
              <a:t>Spasova</a:t>
            </a:r>
            <a:r>
              <a:rPr lang="en-US" sz="2200" dirty="0"/>
              <a:t> </a:t>
            </a:r>
            <a:r>
              <a:rPr lang="en-US" sz="2200" dirty="0" err="1"/>
              <a:t>Stoycheva</a:t>
            </a:r>
            <a:r>
              <a:rPr lang="en-US" sz="2200" dirty="0"/>
              <a:t>, Ph.D</a:t>
            </a:r>
            <a:r>
              <a:rPr lang="en-US" sz="2200" dirty="0" smtClean="0"/>
              <a:t>.</a:t>
            </a:r>
            <a:endParaRPr lang="bg-BG" sz="2700" dirty="0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half" idx="4294967295"/>
          </p:nvPr>
        </p:nvSpPr>
        <p:spPr>
          <a:xfrm>
            <a:off x="539552" y="1556792"/>
            <a:ext cx="7480300" cy="4572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09728" indent="0">
              <a:buNone/>
            </a:pPr>
            <a:r>
              <a:rPr lang="en-US" sz="4000" dirty="0" smtClean="0"/>
              <a:t>Thank you for </a:t>
            </a:r>
          </a:p>
          <a:p>
            <a:pPr marL="109728" indent="0">
              <a:buNone/>
            </a:pPr>
            <a:r>
              <a:rPr lang="en-US" sz="4000" dirty="0" smtClean="0"/>
              <a:t>your attention!</a:t>
            </a:r>
            <a:endParaRPr lang="bg-BG" sz="4000" dirty="0"/>
          </a:p>
        </p:txBody>
      </p:sp>
      <p:sp>
        <p:nvSpPr>
          <p:cNvPr id="9" name="Текстов контейнер 8"/>
          <p:cNvSpPr>
            <a:spLocks noGrp="1"/>
          </p:cNvSpPr>
          <p:nvPr>
            <p:ph type="body" idx="4294967295"/>
          </p:nvPr>
        </p:nvSpPr>
        <p:spPr>
          <a:xfrm>
            <a:off x="5168900" y="5354638"/>
            <a:ext cx="3147516" cy="1098698"/>
          </a:xfrm>
        </p:spPr>
        <p:txBody>
          <a:bodyPr>
            <a:normAutofit fontScale="40000" lnSpcReduction="20000"/>
          </a:bodyPr>
          <a:lstStyle/>
          <a:p>
            <a:pPr marL="109728" indent="0">
              <a:buNone/>
            </a:pPr>
            <a:r>
              <a:rPr lang="en-US" dirty="0" smtClean="0"/>
              <a:t>NIMH </a:t>
            </a:r>
            <a:r>
              <a:rPr lang="en-US" dirty="0"/>
              <a:t>- BAS</a:t>
            </a:r>
            <a:br>
              <a:rPr lang="en-US" dirty="0"/>
            </a:br>
            <a:r>
              <a:rPr lang="en-US" dirty="0"/>
              <a:t>66 </a:t>
            </a:r>
            <a:r>
              <a:rPr lang="en-US" dirty="0" err="1"/>
              <a:t>Tsarigradsko</a:t>
            </a:r>
            <a:r>
              <a:rPr lang="en-US" dirty="0"/>
              <a:t> </a:t>
            </a:r>
            <a:r>
              <a:rPr lang="en-US" dirty="0" err="1"/>
              <a:t>chausee</a:t>
            </a:r>
            <a:r>
              <a:rPr lang="en-US" dirty="0"/>
              <a:t>, </a:t>
            </a:r>
            <a:r>
              <a:rPr lang="en-US" dirty="0" err="1" smtClean="0"/>
              <a:t>blvd.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1784 Sofia, </a:t>
            </a:r>
            <a:r>
              <a:rPr lang="en-US" dirty="0"/>
              <a:t>Bulgaria</a:t>
            </a:r>
            <a:br>
              <a:rPr lang="en-US" dirty="0"/>
            </a:br>
            <a:r>
              <a:rPr lang="en-US" dirty="0" err="1"/>
              <a:t>tel</a:t>
            </a:r>
            <a:r>
              <a:rPr lang="en-US" dirty="0"/>
              <a:t>: (+</a:t>
            </a:r>
            <a:r>
              <a:rPr lang="en-US" dirty="0" smtClean="0"/>
              <a:t>359) 2 974 </a:t>
            </a:r>
            <a:r>
              <a:rPr lang="en-US" dirty="0"/>
              <a:t>44 09, </a:t>
            </a:r>
            <a:br>
              <a:rPr lang="en-US" dirty="0"/>
            </a:br>
            <a:r>
              <a:rPr lang="en-US" dirty="0"/>
              <a:t>mobile: (+359) 887 94 20 24</a:t>
            </a:r>
            <a:br>
              <a:rPr lang="en-US" dirty="0"/>
            </a:br>
            <a:r>
              <a:rPr lang="en-US" dirty="0"/>
              <a:t>e-mail: </a:t>
            </a:r>
            <a:r>
              <a:rPr lang="en-US" dirty="0" smtClean="0">
                <a:hlinkClick r:id="rId2"/>
              </a:rPr>
              <a:t>anastassia.stoycheva@meteo.bg</a:t>
            </a:r>
            <a:endParaRPr lang="en-US" dirty="0" smtClean="0"/>
          </a:p>
        </p:txBody>
      </p:sp>
      <p:pic>
        <p:nvPicPr>
          <p:cNvPr id="10" name="Picture 2" descr="C:\Anastasiya\Congres Physics\Congres Physics III 2016\Doklad1\IMG_84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929" y="260648"/>
            <a:ext cx="773855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5652120" y="299695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Georgy</a:t>
            </a:r>
            <a:endParaRPr lang="bg-BG" dirty="0"/>
          </a:p>
        </p:txBody>
      </p:sp>
      <p:sp>
        <p:nvSpPr>
          <p:cNvPr id="6" name="Текстово поле 5"/>
          <p:cNvSpPr txBox="1"/>
          <p:nvPr/>
        </p:nvSpPr>
        <p:spPr>
          <a:xfrm>
            <a:off x="6876256" y="299695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Hristo</a:t>
            </a:r>
            <a:endParaRPr lang="bg-BG" dirty="0"/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7956376" y="2996952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Evgenia</a:t>
            </a:r>
            <a:endParaRPr lang="bg-BG" dirty="0"/>
          </a:p>
        </p:txBody>
      </p:sp>
      <p:sp>
        <p:nvSpPr>
          <p:cNvPr id="12" name="Текстово поле 11"/>
          <p:cNvSpPr txBox="1"/>
          <p:nvPr/>
        </p:nvSpPr>
        <p:spPr>
          <a:xfrm>
            <a:off x="7380312" y="404664"/>
            <a:ext cx="116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Mariana</a:t>
            </a:r>
            <a:endParaRPr lang="bg-BG" dirty="0"/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6588224" y="58933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Boriana</a:t>
            </a:r>
            <a:endParaRPr lang="bg-BG" dirty="0"/>
          </a:p>
        </p:txBody>
      </p:sp>
      <p:sp>
        <p:nvSpPr>
          <p:cNvPr id="14" name="Текстово поле 13"/>
          <p:cNvSpPr txBox="1"/>
          <p:nvPr/>
        </p:nvSpPr>
        <p:spPr>
          <a:xfrm>
            <a:off x="5868144" y="58933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Anna</a:t>
            </a:r>
            <a:endParaRPr lang="bg-BG" dirty="0"/>
          </a:p>
        </p:txBody>
      </p:sp>
      <p:sp>
        <p:nvSpPr>
          <p:cNvPr id="15" name="Текстово поле 14"/>
          <p:cNvSpPr txBox="1"/>
          <p:nvPr/>
        </p:nvSpPr>
        <p:spPr>
          <a:xfrm>
            <a:off x="4932040" y="58933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Asiya</a:t>
            </a:r>
            <a:endParaRPr lang="bg-BG" dirty="0"/>
          </a:p>
        </p:txBody>
      </p:sp>
      <p:sp>
        <p:nvSpPr>
          <p:cNvPr id="16" name="Текстово поле 15"/>
          <p:cNvSpPr txBox="1"/>
          <p:nvPr/>
        </p:nvSpPr>
        <p:spPr>
          <a:xfrm>
            <a:off x="5364088" y="33265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Christo</a:t>
            </a:r>
            <a:endParaRPr lang="bg-BG" dirty="0"/>
          </a:p>
        </p:txBody>
      </p:sp>
      <p:sp>
        <p:nvSpPr>
          <p:cNvPr id="17" name="Текстово поле 16"/>
          <p:cNvSpPr txBox="1"/>
          <p:nvPr/>
        </p:nvSpPr>
        <p:spPr>
          <a:xfrm>
            <a:off x="4139952" y="40466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Krasi</a:t>
            </a:r>
            <a:endParaRPr lang="bg-BG" dirty="0"/>
          </a:p>
        </p:txBody>
      </p:sp>
      <p:sp>
        <p:nvSpPr>
          <p:cNvPr id="18" name="Текстово поле 17"/>
          <p:cNvSpPr txBox="1"/>
          <p:nvPr/>
        </p:nvSpPr>
        <p:spPr>
          <a:xfrm>
            <a:off x="4644008" y="29969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Orlin</a:t>
            </a:r>
            <a:endParaRPr lang="bg-BG" dirty="0"/>
          </a:p>
        </p:txBody>
      </p:sp>
      <p:sp>
        <p:nvSpPr>
          <p:cNvPr id="19" name="Текстово поле 18"/>
          <p:cNvSpPr txBox="1"/>
          <p:nvPr/>
        </p:nvSpPr>
        <p:spPr>
          <a:xfrm>
            <a:off x="3671900" y="6540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Lubka</a:t>
            </a:r>
            <a:endParaRPr lang="bg-BG" dirty="0"/>
          </a:p>
        </p:txBody>
      </p:sp>
      <p:sp>
        <p:nvSpPr>
          <p:cNvPr id="20" name="Текстово поле 19"/>
          <p:cNvSpPr txBox="1"/>
          <p:nvPr/>
        </p:nvSpPr>
        <p:spPr>
          <a:xfrm>
            <a:off x="2555776" y="517322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Daniela</a:t>
            </a:r>
            <a:endParaRPr lang="bg-BG" dirty="0"/>
          </a:p>
        </p:txBody>
      </p:sp>
      <p:sp>
        <p:nvSpPr>
          <p:cNvPr id="21" name="Текстово поле 20"/>
          <p:cNvSpPr txBox="1"/>
          <p:nvPr/>
        </p:nvSpPr>
        <p:spPr>
          <a:xfrm>
            <a:off x="2699792" y="299695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Martin</a:t>
            </a:r>
            <a:endParaRPr lang="bg-BG" dirty="0"/>
          </a:p>
        </p:txBody>
      </p:sp>
      <p:sp>
        <p:nvSpPr>
          <p:cNvPr id="22" name="Текстово поле 21"/>
          <p:cNvSpPr txBox="1"/>
          <p:nvPr/>
        </p:nvSpPr>
        <p:spPr>
          <a:xfrm>
            <a:off x="1327945" y="332656"/>
            <a:ext cx="93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Iliana</a:t>
            </a:r>
            <a:endParaRPr lang="bg-BG" dirty="0"/>
          </a:p>
        </p:txBody>
      </p:sp>
      <p:sp>
        <p:nvSpPr>
          <p:cNvPr id="24" name="Текстово поле 23"/>
          <p:cNvSpPr txBox="1"/>
          <p:nvPr/>
        </p:nvSpPr>
        <p:spPr>
          <a:xfrm>
            <a:off x="1961710" y="654028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Milena</a:t>
            </a:r>
            <a:endParaRPr lang="bg-BG" dirty="0"/>
          </a:p>
        </p:txBody>
      </p:sp>
      <p:sp>
        <p:nvSpPr>
          <p:cNvPr id="25" name="Текстово поле 24"/>
          <p:cNvSpPr txBox="1"/>
          <p:nvPr/>
        </p:nvSpPr>
        <p:spPr>
          <a:xfrm>
            <a:off x="3347864" y="3326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Denica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4954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ито място">
  <a:themeElements>
    <a:clrScheme name="Открито място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ито място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ито място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567</Words>
  <Application>Microsoft Office PowerPoint</Application>
  <PresentationFormat>Презентация на цял екран (4:3)</PresentationFormat>
  <Paragraphs>125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0" baseType="lpstr">
      <vt:lpstr>Открито място</vt:lpstr>
      <vt:lpstr>National Institute of Meteorology and Hydrology, Bulgaria</vt:lpstr>
      <vt:lpstr>Content:</vt:lpstr>
      <vt:lpstr>Our duties, forecasts and MSI </vt:lpstr>
      <vt:lpstr>Main stakeholders:</vt:lpstr>
      <vt:lpstr>How do the stakeholders get the information from NIMH in Bulgaria?</vt:lpstr>
      <vt:lpstr>National Radio cabin – broadcast live</vt:lpstr>
      <vt:lpstr>How is the sector impacted by the weather?</vt:lpstr>
      <vt:lpstr>What improvements in NIMH’s work do the stakeholders require?</vt:lpstr>
      <vt:lpstr>Anastasiya Spasova Stoycheva, Ph.D.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Institute of Meteorology and Hydrology, Bulgaria</dc:title>
  <dc:creator>Anastasiya Stoycheva</dc:creator>
  <cp:lastModifiedBy>Anastasiya Stoycheva</cp:lastModifiedBy>
  <cp:revision>51</cp:revision>
  <dcterms:created xsi:type="dcterms:W3CDTF">2016-10-09T10:37:29Z</dcterms:created>
  <dcterms:modified xsi:type="dcterms:W3CDTF">2016-10-17T21:59:31Z</dcterms:modified>
</cp:coreProperties>
</file>