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</p:sldMasterIdLst>
  <p:notesMasterIdLst>
    <p:notesMasterId r:id="rId56"/>
  </p:notesMasterIdLst>
  <p:sldIdLst>
    <p:sldId id="256" r:id="rId3"/>
    <p:sldId id="257" r:id="rId4"/>
    <p:sldId id="302" r:id="rId5"/>
    <p:sldId id="303" r:id="rId6"/>
    <p:sldId id="304" r:id="rId7"/>
    <p:sldId id="305" r:id="rId8"/>
    <p:sldId id="306" r:id="rId9"/>
    <p:sldId id="318" r:id="rId10"/>
    <p:sldId id="290" r:id="rId11"/>
    <p:sldId id="291" r:id="rId12"/>
    <p:sldId id="293" r:id="rId13"/>
    <p:sldId id="295" r:id="rId14"/>
    <p:sldId id="294" r:id="rId15"/>
    <p:sldId id="297" r:id="rId16"/>
    <p:sldId id="296" r:id="rId17"/>
    <p:sldId id="300" r:id="rId18"/>
    <p:sldId id="307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15" r:id="rId51"/>
    <p:sldId id="316" r:id="rId52"/>
    <p:sldId id="319" r:id="rId53"/>
    <p:sldId id="351" r:id="rId54"/>
    <p:sldId id="28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6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15774-9F59-4C32-B5E7-53E4039FB81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4C551CF-EB76-4D7A-8016-A8C93C820DA8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 smtClean="0">
              <a:solidFill>
                <a:srgbClr val="FF0000"/>
              </a:solidFill>
            </a:rPr>
            <a:t>Mitigate</a:t>
          </a:r>
          <a:endParaRPr lang="en-GB" sz="2400" b="1" dirty="0">
            <a:solidFill>
              <a:srgbClr val="FF0000"/>
            </a:solidFill>
          </a:endParaRPr>
        </a:p>
      </dgm:t>
    </dgm:pt>
    <dgm:pt modelId="{DF67D208-CED0-472C-A163-2CC127465B66}" type="parTrans" cxnId="{2511A240-22C8-46DE-9D23-23C5711FD45E}">
      <dgm:prSet/>
      <dgm:spPr/>
      <dgm:t>
        <a:bodyPr/>
        <a:lstStyle/>
        <a:p>
          <a:endParaRPr lang="en-GB"/>
        </a:p>
      </dgm:t>
    </dgm:pt>
    <dgm:pt modelId="{4DCB17EB-2852-40F0-B154-302350504DC0}" type="sibTrans" cxnId="{2511A240-22C8-46DE-9D23-23C5711FD45E}">
      <dgm:prSet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91E36EC1-4C0F-47B7-BC6D-CDD358909E0A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 smtClean="0">
              <a:solidFill>
                <a:srgbClr val="FF0000"/>
              </a:solidFill>
            </a:rPr>
            <a:t>Prepare</a:t>
          </a:r>
          <a:endParaRPr lang="en-GB" sz="2400" b="1" dirty="0">
            <a:solidFill>
              <a:srgbClr val="FF0000"/>
            </a:solidFill>
          </a:endParaRPr>
        </a:p>
      </dgm:t>
    </dgm:pt>
    <dgm:pt modelId="{F3A52624-0922-481B-B751-951F770B03D1}" type="parTrans" cxnId="{9CF4FBF3-EBCC-4365-8B20-98D8ABCF4F7F}">
      <dgm:prSet/>
      <dgm:spPr/>
      <dgm:t>
        <a:bodyPr/>
        <a:lstStyle/>
        <a:p>
          <a:endParaRPr lang="en-GB"/>
        </a:p>
      </dgm:t>
    </dgm:pt>
    <dgm:pt modelId="{E5B16536-1C94-401E-96FE-93A5B651BBA3}" type="sibTrans" cxnId="{9CF4FBF3-EBCC-4365-8B20-98D8ABCF4F7F}">
      <dgm:prSet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E49D5E05-3FC2-40F1-AD55-D26E2986318A}">
      <dgm:prSet phldrT="[Text]"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b="1" dirty="0" smtClean="0">
              <a:solidFill>
                <a:schemeClr val="tx1"/>
              </a:solidFill>
            </a:rPr>
            <a:t>Disaster</a:t>
          </a:r>
          <a:endParaRPr lang="en-GB" sz="2000" b="1" dirty="0">
            <a:solidFill>
              <a:schemeClr val="tx1"/>
            </a:solidFill>
          </a:endParaRPr>
        </a:p>
      </dgm:t>
    </dgm:pt>
    <dgm:pt modelId="{F0C7AE15-617F-4A11-A0D9-CFDA4C9BBFE5}" type="parTrans" cxnId="{FD7E90A7-145C-4DC8-9290-A4DE8B1AB904}">
      <dgm:prSet/>
      <dgm:spPr/>
      <dgm:t>
        <a:bodyPr/>
        <a:lstStyle/>
        <a:p>
          <a:endParaRPr lang="en-GB"/>
        </a:p>
      </dgm:t>
    </dgm:pt>
    <dgm:pt modelId="{C6FDDE8D-3520-4850-AFF0-D4B31AB63398}" type="sibTrans" cxnId="{FD7E90A7-145C-4DC8-9290-A4DE8B1AB904}">
      <dgm:prSet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F1DBD294-C2A4-4DC3-918B-8F63D5D6BDC8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 smtClean="0">
              <a:solidFill>
                <a:srgbClr val="FF0000"/>
              </a:solidFill>
            </a:rPr>
            <a:t>Respond</a:t>
          </a:r>
        </a:p>
      </dgm:t>
    </dgm:pt>
    <dgm:pt modelId="{2B44E4DB-6D6F-4110-859A-39B06FA3A924}" type="parTrans" cxnId="{64DC7E3C-3F5D-4243-8B6B-17820892ACB0}">
      <dgm:prSet/>
      <dgm:spPr/>
      <dgm:t>
        <a:bodyPr/>
        <a:lstStyle/>
        <a:p>
          <a:endParaRPr lang="en-GB"/>
        </a:p>
      </dgm:t>
    </dgm:pt>
    <dgm:pt modelId="{CB7AE6B6-F7CF-435F-975C-38ABAC561D45}" type="sibTrans" cxnId="{64DC7E3C-3F5D-4243-8B6B-17820892ACB0}">
      <dgm:prSet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D6154A86-CD2B-4540-9646-A062CE088EAD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 smtClean="0">
              <a:solidFill>
                <a:srgbClr val="FF0000"/>
              </a:solidFill>
            </a:rPr>
            <a:t>Relief</a:t>
          </a:r>
          <a:endParaRPr lang="en-GB" sz="2400" b="1" dirty="0">
            <a:solidFill>
              <a:srgbClr val="FF0000"/>
            </a:solidFill>
          </a:endParaRPr>
        </a:p>
      </dgm:t>
    </dgm:pt>
    <dgm:pt modelId="{A53EA687-09D8-4873-B809-2BCF7E408C65}" type="parTrans" cxnId="{702D3B1D-B119-4E08-B118-09E3F94F4F11}">
      <dgm:prSet/>
      <dgm:spPr/>
      <dgm:t>
        <a:bodyPr/>
        <a:lstStyle/>
        <a:p>
          <a:endParaRPr lang="en-GB"/>
        </a:p>
      </dgm:t>
    </dgm:pt>
    <dgm:pt modelId="{E7B4AFAD-77CD-43F9-B777-EAD2BF93AFCE}" type="sibTrans" cxnId="{702D3B1D-B119-4E08-B118-09E3F94F4F11}">
      <dgm:prSet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79D94FE7-A188-45C5-B1BD-F9A363297868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 smtClean="0">
              <a:solidFill>
                <a:srgbClr val="FF0000"/>
              </a:solidFill>
            </a:rPr>
            <a:t>Recover</a:t>
          </a:r>
          <a:endParaRPr lang="en-GB" sz="2400" b="1" dirty="0">
            <a:solidFill>
              <a:srgbClr val="FF0000"/>
            </a:solidFill>
          </a:endParaRPr>
        </a:p>
      </dgm:t>
    </dgm:pt>
    <dgm:pt modelId="{575F3C3C-7FAE-4A2E-A8FA-1B4344A69800}" type="parTrans" cxnId="{693C9D95-D2BC-449E-8305-15333AC5EEA2}">
      <dgm:prSet/>
      <dgm:spPr/>
      <dgm:t>
        <a:bodyPr/>
        <a:lstStyle/>
        <a:p>
          <a:endParaRPr lang="en-GB"/>
        </a:p>
      </dgm:t>
    </dgm:pt>
    <dgm:pt modelId="{82292DAE-9C50-408D-AB15-F75DC29AE77A}" type="sibTrans" cxnId="{693C9D95-D2BC-449E-8305-15333AC5EEA2}">
      <dgm:prSet/>
      <dgm:spPr/>
      <dgm:t>
        <a:bodyPr/>
        <a:lstStyle/>
        <a:p>
          <a:endParaRPr lang="en-GB"/>
        </a:p>
      </dgm:t>
    </dgm:pt>
    <dgm:pt modelId="{FDBB66B3-3F9F-4DAD-A19E-7C7123136550}" type="pres">
      <dgm:prSet presAssocID="{24315774-9F59-4C32-B5E7-53E4039FB8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F32B7F8-BE4A-46B1-965B-B22187BE7FA8}" type="pres">
      <dgm:prSet presAssocID="{24315774-9F59-4C32-B5E7-53E4039FB817}" presName="cycle" presStyleCnt="0"/>
      <dgm:spPr/>
    </dgm:pt>
    <dgm:pt modelId="{F478CDDA-90AE-48EC-9DFF-D49FDD3594E0}" type="pres">
      <dgm:prSet presAssocID="{24C551CF-EB76-4D7A-8016-A8C93C820DA8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14B416-22D9-4E53-B20A-C8D6E5F91540}" type="pres">
      <dgm:prSet presAssocID="{4DCB17EB-2852-40F0-B154-302350504DC0}" presName="sibTransFirstNode" presStyleLbl="bgShp" presStyleIdx="0" presStyleCnt="1" custScaleX="116859"/>
      <dgm:spPr/>
      <dgm:t>
        <a:bodyPr/>
        <a:lstStyle/>
        <a:p>
          <a:endParaRPr lang="en-GB"/>
        </a:p>
      </dgm:t>
    </dgm:pt>
    <dgm:pt modelId="{C685092F-144D-4B99-85CD-2588304787D8}" type="pres">
      <dgm:prSet presAssocID="{91E36EC1-4C0F-47B7-BC6D-CDD358909E0A}" presName="nodeFollowingNodes" presStyleLbl="node1" presStyleIdx="1" presStyleCnt="6" custRadScaleRad="114759" custRadScaleInc="17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F0FB53-1C8C-4612-9902-C0802F4A9FB8}" type="pres">
      <dgm:prSet presAssocID="{E49D5E05-3FC2-40F1-AD55-D26E2986318A}" presName="nodeFollowingNodes" presStyleLbl="node1" presStyleIdx="2" presStyleCnt="6" custScaleX="120898" custRadScaleRad="114648" custRadScaleInc="-18358">
        <dgm:presLayoutVars>
          <dgm:bulletEnabled val="1"/>
        </dgm:presLayoutVars>
      </dgm:prSet>
      <dgm:spPr>
        <a:prstGeom prst="star7">
          <a:avLst/>
        </a:prstGeom>
      </dgm:spPr>
      <dgm:t>
        <a:bodyPr/>
        <a:lstStyle/>
        <a:p>
          <a:endParaRPr lang="en-GB"/>
        </a:p>
      </dgm:t>
    </dgm:pt>
    <dgm:pt modelId="{6AC96E03-3FB7-4964-9520-A58845B07F2A}" type="pres">
      <dgm:prSet presAssocID="{F1DBD294-C2A4-4DC3-918B-8F63D5D6BDC8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D9D7B0-8F18-4D98-BA71-A9FFAAF2BCE4}" type="pres">
      <dgm:prSet presAssocID="{D6154A86-CD2B-4540-9646-A062CE088EAD}" presName="nodeFollowingNodes" presStyleLbl="node1" presStyleIdx="4" presStyleCnt="6" custRadScaleRad="124926" custRadScaleInc="197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0DA992-1FC2-40E7-8110-D5E537509830}" type="pres">
      <dgm:prSet presAssocID="{79D94FE7-A188-45C5-B1BD-F9A363297868}" presName="nodeFollowingNodes" presStyleLbl="node1" presStyleIdx="5" presStyleCnt="6" custRadScaleRad="127811" custRadScaleInc="-215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511A240-22C8-46DE-9D23-23C5711FD45E}" srcId="{24315774-9F59-4C32-B5E7-53E4039FB817}" destId="{24C551CF-EB76-4D7A-8016-A8C93C820DA8}" srcOrd="0" destOrd="0" parTransId="{DF67D208-CED0-472C-A163-2CC127465B66}" sibTransId="{4DCB17EB-2852-40F0-B154-302350504DC0}"/>
    <dgm:cxn modelId="{702D3B1D-B119-4E08-B118-09E3F94F4F11}" srcId="{24315774-9F59-4C32-B5E7-53E4039FB817}" destId="{D6154A86-CD2B-4540-9646-A062CE088EAD}" srcOrd="4" destOrd="0" parTransId="{A53EA687-09D8-4873-B809-2BCF7E408C65}" sibTransId="{E7B4AFAD-77CD-43F9-B777-EAD2BF93AFCE}"/>
    <dgm:cxn modelId="{CF62279E-6AA8-4B24-B7EF-1A3D74952DE2}" type="presOf" srcId="{4DCB17EB-2852-40F0-B154-302350504DC0}" destId="{E514B416-22D9-4E53-B20A-C8D6E5F91540}" srcOrd="0" destOrd="0" presId="urn:microsoft.com/office/officeart/2005/8/layout/cycle3"/>
    <dgm:cxn modelId="{FD7E90A7-145C-4DC8-9290-A4DE8B1AB904}" srcId="{24315774-9F59-4C32-B5E7-53E4039FB817}" destId="{E49D5E05-3FC2-40F1-AD55-D26E2986318A}" srcOrd="2" destOrd="0" parTransId="{F0C7AE15-617F-4A11-A0D9-CFDA4C9BBFE5}" sibTransId="{C6FDDE8D-3520-4850-AFF0-D4B31AB63398}"/>
    <dgm:cxn modelId="{620855BD-1B09-4732-8975-8714CFE43431}" type="presOf" srcId="{24315774-9F59-4C32-B5E7-53E4039FB817}" destId="{FDBB66B3-3F9F-4DAD-A19E-7C7123136550}" srcOrd="0" destOrd="0" presId="urn:microsoft.com/office/officeart/2005/8/layout/cycle3"/>
    <dgm:cxn modelId="{85333271-543F-4243-A3B2-0102883DA322}" type="presOf" srcId="{79D94FE7-A188-45C5-B1BD-F9A363297868}" destId="{2B0DA992-1FC2-40E7-8110-D5E537509830}" srcOrd="0" destOrd="0" presId="urn:microsoft.com/office/officeart/2005/8/layout/cycle3"/>
    <dgm:cxn modelId="{64DC7E3C-3F5D-4243-8B6B-17820892ACB0}" srcId="{24315774-9F59-4C32-B5E7-53E4039FB817}" destId="{F1DBD294-C2A4-4DC3-918B-8F63D5D6BDC8}" srcOrd="3" destOrd="0" parTransId="{2B44E4DB-6D6F-4110-859A-39B06FA3A924}" sibTransId="{CB7AE6B6-F7CF-435F-975C-38ABAC561D45}"/>
    <dgm:cxn modelId="{693C9D95-D2BC-449E-8305-15333AC5EEA2}" srcId="{24315774-9F59-4C32-B5E7-53E4039FB817}" destId="{79D94FE7-A188-45C5-B1BD-F9A363297868}" srcOrd="5" destOrd="0" parTransId="{575F3C3C-7FAE-4A2E-A8FA-1B4344A69800}" sibTransId="{82292DAE-9C50-408D-AB15-F75DC29AE77A}"/>
    <dgm:cxn modelId="{89D8F357-D824-42E7-8B56-76DB3966EC00}" type="presOf" srcId="{F1DBD294-C2A4-4DC3-918B-8F63D5D6BDC8}" destId="{6AC96E03-3FB7-4964-9520-A58845B07F2A}" srcOrd="0" destOrd="0" presId="urn:microsoft.com/office/officeart/2005/8/layout/cycle3"/>
    <dgm:cxn modelId="{D561A30E-C70B-4549-AC02-AE43C7438994}" type="presOf" srcId="{91E36EC1-4C0F-47B7-BC6D-CDD358909E0A}" destId="{C685092F-144D-4B99-85CD-2588304787D8}" srcOrd="0" destOrd="0" presId="urn:microsoft.com/office/officeart/2005/8/layout/cycle3"/>
    <dgm:cxn modelId="{973543A4-E64D-41AD-A7DE-AF4959041F83}" type="presOf" srcId="{D6154A86-CD2B-4540-9646-A062CE088EAD}" destId="{FDD9D7B0-8F18-4D98-BA71-A9FFAAF2BCE4}" srcOrd="0" destOrd="0" presId="urn:microsoft.com/office/officeart/2005/8/layout/cycle3"/>
    <dgm:cxn modelId="{9CF4FBF3-EBCC-4365-8B20-98D8ABCF4F7F}" srcId="{24315774-9F59-4C32-B5E7-53E4039FB817}" destId="{91E36EC1-4C0F-47B7-BC6D-CDD358909E0A}" srcOrd="1" destOrd="0" parTransId="{F3A52624-0922-481B-B751-951F770B03D1}" sibTransId="{E5B16536-1C94-401E-96FE-93A5B651BBA3}"/>
    <dgm:cxn modelId="{FA2885F0-FDA0-46D5-B0C6-34A9494E26C5}" type="presOf" srcId="{24C551CF-EB76-4D7A-8016-A8C93C820DA8}" destId="{F478CDDA-90AE-48EC-9DFF-D49FDD3594E0}" srcOrd="0" destOrd="0" presId="urn:microsoft.com/office/officeart/2005/8/layout/cycle3"/>
    <dgm:cxn modelId="{37310666-ADBC-4192-88CE-5933B60679F0}" type="presOf" srcId="{E49D5E05-3FC2-40F1-AD55-D26E2986318A}" destId="{27F0FB53-1C8C-4612-9902-C0802F4A9FB8}" srcOrd="0" destOrd="0" presId="urn:microsoft.com/office/officeart/2005/8/layout/cycle3"/>
    <dgm:cxn modelId="{9F7FE881-1323-4620-A9AD-B1B3D1ABC0DC}" type="presParOf" srcId="{FDBB66B3-3F9F-4DAD-A19E-7C7123136550}" destId="{6F32B7F8-BE4A-46B1-965B-B22187BE7FA8}" srcOrd="0" destOrd="0" presId="urn:microsoft.com/office/officeart/2005/8/layout/cycle3"/>
    <dgm:cxn modelId="{BFBDB8B4-CC4F-44C3-9D46-E55F65BBFB37}" type="presParOf" srcId="{6F32B7F8-BE4A-46B1-965B-B22187BE7FA8}" destId="{F478CDDA-90AE-48EC-9DFF-D49FDD3594E0}" srcOrd="0" destOrd="0" presId="urn:microsoft.com/office/officeart/2005/8/layout/cycle3"/>
    <dgm:cxn modelId="{69A69AAB-F0D8-418B-A044-D6E251757019}" type="presParOf" srcId="{6F32B7F8-BE4A-46B1-965B-B22187BE7FA8}" destId="{E514B416-22D9-4E53-B20A-C8D6E5F91540}" srcOrd="1" destOrd="0" presId="urn:microsoft.com/office/officeart/2005/8/layout/cycle3"/>
    <dgm:cxn modelId="{904D749F-3FE0-454F-89D0-5CED4B16BCA3}" type="presParOf" srcId="{6F32B7F8-BE4A-46B1-965B-B22187BE7FA8}" destId="{C685092F-144D-4B99-85CD-2588304787D8}" srcOrd="2" destOrd="0" presId="urn:microsoft.com/office/officeart/2005/8/layout/cycle3"/>
    <dgm:cxn modelId="{B501C8A3-06A3-4EBC-8F44-C4578DDDFC68}" type="presParOf" srcId="{6F32B7F8-BE4A-46B1-965B-B22187BE7FA8}" destId="{27F0FB53-1C8C-4612-9902-C0802F4A9FB8}" srcOrd="3" destOrd="0" presId="urn:microsoft.com/office/officeart/2005/8/layout/cycle3"/>
    <dgm:cxn modelId="{16BEEC1D-62C6-4E4C-95E5-89BFE7556ED1}" type="presParOf" srcId="{6F32B7F8-BE4A-46B1-965B-B22187BE7FA8}" destId="{6AC96E03-3FB7-4964-9520-A58845B07F2A}" srcOrd="4" destOrd="0" presId="urn:microsoft.com/office/officeart/2005/8/layout/cycle3"/>
    <dgm:cxn modelId="{619F336D-00EB-4D20-AB22-AFE09C2400F5}" type="presParOf" srcId="{6F32B7F8-BE4A-46B1-965B-B22187BE7FA8}" destId="{FDD9D7B0-8F18-4D98-BA71-A9FFAAF2BCE4}" srcOrd="5" destOrd="0" presId="urn:microsoft.com/office/officeart/2005/8/layout/cycle3"/>
    <dgm:cxn modelId="{60A46BB8-6835-4B15-B075-D4EDF2EF6C37}" type="presParOf" srcId="{6F32B7F8-BE4A-46B1-965B-B22187BE7FA8}" destId="{2B0DA992-1FC2-40E7-8110-D5E537509830}" srcOrd="6" destOrd="0" presId="urn:microsoft.com/office/officeart/2005/8/layout/cycle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23AB01-BABE-4C8F-9527-88AD234B120A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3898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="" xmlns:p14="http://schemas.microsoft.com/office/powerpoint/2010/main" val="200246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582807"/>
            <a:ext cx="7772400" cy="1199704"/>
          </a:xfrm>
        </p:spPr>
        <p:txBody>
          <a:bodyPr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E13C79-1C97-4B32-B2AE-1A69C169643E}" type="datetime2">
              <a:rPr lang="en-US" smtClean="0"/>
              <a:pPr/>
              <a:t>Monday, October 26, 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0E14BF-C004-4398-9186-5EE680724D95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0E14BF-C004-4398-9186-5EE680724D95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8" descr="sfondo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2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-219807" y="623252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 sz="1800" b="0">
              <a:solidFill>
                <a:schemeClr val="tx1"/>
              </a:solidFill>
              <a:cs typeface="+mn-cs"/>
            </a:endParaRPr>
          </a:p>
        </p:txBody>
      </p:sp>
      <p:sp>
        <p:nvSpPr>
          <p:cNvPr id="34" name="Titolo 4"/>
          <p:cNvSpPr>
            <a:spLocks noGrp="1"/>
          </p:cNvSpPr>
          <p:nvPr>
            <p:ph type="ctrTitle"/>
          </p:nvPr>
        </p:nvSpPr>
        <p:spPr>
          <a:xfrm>
            <a:off x="1195754" y="381000"/>
            <a:ext cx="7174523" cy="457200"/>
          </a:xfrm>
          <a:prstGeom prst="rect">
            <a:avLst/>
          </a:prstGeom>
        </p:spPr>
        <p:txBody>
          <a:bodyPr lIns="45720" rIns="45720" anchor="t">
            <a:normAutofit/>
          </a:bodyPr>
          <a:lstStyle>
            <a:lvl1pPr algn="l">
              <a:defRPr sz="2500" b="0" i="0">
                <a:solidFill>
                  <a:schemeClr val="accent6">
                    <a:lumMod val="75000"/>
                  </a:schemeClr>
                </a:solidFill>
                <a:effectLst>
                  <a:outerShdw blurRad="53975" dist="22860" dir="5400000" algn="tl" rotWithShape="0">
                    <a:schemeClr val="bg1">
                      <a:alpha val="55000"/>
                    </a:schemeClr>
                  </a:outerShdw>
                </a:effectLst>
                <a:latin typeface="Arial"/>
              </a:defRPr>
            </a:lvl1pPr>
          </a:lstStyle>
          <a:p>
            <a:r>
              <a:rPr lang="it-IT" dirty="0" smtClean="0"/>
              <a:t>Fare clic per modificare</a:t>
            </a:r>
            <a:endParaRPr lang="en-US" dirty="0"/>
          </a:p>
        </p:txBody>
      </p:sp>
      <p:sp>
        <p:nvSpPr>
          <p:cNvPr id="38" name="Segnaposto contenuto 37"/>
          <p:cNvSpPr>
            <a:spLocks noGrp="1"/>
          </p:cNvSpPr>
          <p:nvPr>
            <p:ph sz="quarter" idx="10"/>
          </p:nvPr>
        </p:nvSpPr>
        <p:spPr>
          <a:xfrm>
            <a:off x="1547447" y="1143000"/>
            <a:ext cx="5486400" cy="45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80"/>
                </a:solidFill>
                <a:latin typeface="Arial"/>
              </a:defRPr>
            </a:lvl1pPr>
          </a:lstStyle>
          <a:p>
            <a:pPr lvl="0"/>
            <a:r>
              <a:rPr lang="it-IT" dirty="0" smtClean="0"/>
              <a:t>Fare clic per modificare</a:t>
            </a:r>
            <a:endParaRPr lang="it-IT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24692-6BF9-41B3-A176-60455922596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0437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7FEF5B-F2CC-4EC5-8F1F-29A8BF9EFFA9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888512"/>
            <a:ext cx="4572000" cy="1454888"/>
          </a:xfrm>
        </p:spPr>
        <p:txBody>
          <a:bodyPr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09C1-563D-4D9C-B702-B64C84A5A174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8303D9-A6EB-41FB-BF22-3F49E470997E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7243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7243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B0534-5698-4F62-9CFE-5DE61A073E78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4827A3-B249-4F87-AB1A-1E06AC1AA2A4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46142-29B2-49CC-BCC6-A3AD70B4960E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34000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86C4691-4882-40A8-AF62-8CF6A18D40B2}" type="datetime2">
              <a:rPr lang="en-US" smtClean="0"/>
              <a:pPr/>
              <a:t>Monday, October 26,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371568"/>
            <a:ext cx="7162800" cy="648232"/>
          </a:xfrm>
          <a:noFill/>
        </p:spPr>
        <p:txBody>
          <a:bodyPr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6776A-4DEC-47EE-8A49-2C150ECB5465}" type="datetime2">
              <a:rPr lang="en-US" smtClean="0"/>
              <a:pPr/>
              <a:t>Monday, October 26, 2015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7688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>
              <a:defRPr sz="1000">
                <a:solidFill>
                  <a:schemeClr val="tx1"/>
                </a:solidFill>
              </a:defRPr>
            </a:lvl1pPr>
            <a:extLst/>
          </a:lstStyle>
          <a:p>
            <a:fld id="{D10E14BF-C004-4398-9186-5EE680724D95}" type="datetime2">
              <a:rPr lang="en-US" smtClean="0"/>
              <a:pPr/>
              <a:t>Monday, October 26, 2015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solidFill>
                  <a:schemeClr val="tx1"/>
                </a:solidFill>
              </a:defRPr>
            </a:lvl1pPr>
            <a:extLst/>
          </a:lstStyle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10" Type="http://schemas.openxmlformats.org/officeDocument/2006/relationships/image" Target="../media/image12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isaster@govmu.or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0" y="0"/>
            <a:ext cx="6934200" cy="2895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National Disaster Risk Reduction and Management Centre </a:t>
            </a:r>
            <a:br>
              <a:rPr lang="en-US" sz="4000" dirty="0" smtClean="0"/>
            </a:br>
            <a:r>
              <a:rPr lang="en-US" sz="4000" dirty="0" smtClean="0"/>
              <a:t>(NDRRMC)</a:t>
            </a:r>
            <a:endParaRPr lang="en-US" sz="400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8458200" cy="1598794"/>
          </a:xfrm>
        </p:spPr>
        <p:txBody>
          <a:bodyPr>
            <a:norm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Booneeady</a:t>
            </a:r>
            <a:r>
              <a:rPr lang="en-US" dirty="0" smtClean="0"/>
              <a:t> &amp; R. </a:t>
            </a:r>
            <a:r>
              <a:rPr lang="en-US" dirty="0" err="1" smtClean="0"/>
              <a:t>Luximon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NDRRMC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8400" y="648866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Impact-Based Forecasting, Mauritius 26-30 October 2015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Picture 1" descr="Final MOE  SD logo 4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1" y="0"/>
            <a:ext cx="2286000" cy="310242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105400"/>
          </a:xfrm>
        </p:spPr>
        <p:txBody>
          <a:bodyPr>
            <a:noAutofit/>
          </a:bodyPr>
          <a:lstStyle/>
          <a:p>
            <a:r>
              <a:rPr lang="en-GB" sz="2200" b="1" dirty="0" smtClean="0">
                <a:solidFill>
                  <a:sysClr val="windowText" lastClr="000000"/>
                </a:solidFill>
              </a:rPr>
              <a:t>30 March 2013 flood event </a:t>
            </a:r>
            <a:r>
              <a:rPr lang="en-GB" sz="2000" b="1" dirty="0" smtClean="0">
                <a:solidFill>
                  <a:sysClr val="windowText" lastClr="000000"/>
                </a:solidFill>
              </a:rPr>
              <a:t>: </a:t>
            </a:r>
            <a:r>
              <a:rPr lang="en-US" sz="2000" dirty="0" smtClean="0">
                <a:solidFill>
                  <a:sysClr val="windowText" lastClr="000000"/>
                </a:solidFill>
              </a:rPr>
              <a:t>Need for a National Disaster Risk Reduction &amp; Management Programme for the Republic of Mauritius to provide a safety from disaster caused by natural and man-made hazards emphasizing on </a:t>
            </a:r>
            <a:r>
              <a:rPr lang="en-US" sz="2000" dirty="0" smtClean="0"/>
              <a:t>all stages of disaster risk management, including prevention and protection, preparedness, response, and recovery.</a:t>
            </a:r>
            <a:endParaRPr lang="en-GB" sz="2000" dirty="0" smtClean="0">
              <a:solidFill>
                <a:sysClr val="windowText" lastClr="000000"/>
              </a:solidFill>
            </a:endParaRPr>
          </a:p>
          <a:p>
            <a:r>
              <a:rPr lang="en-GB" sz="2000" b="1" dirty="0" smtClean="0">
                <a:solidFill>
                  <a:sysClr val="windowText" lastClr="000000"/>
                </a:solidFill>
              </a:rPr>
              <a:t> </a:t>
            </a:r>
          </a:p>
          <a:p>
            <a:r>
              <a:rPr lang="en-GB" sz="2200" b="1" dirty="0" smtClean="0">
                <a:solidFill>
                  <a:sysClr val="windowText" lastClr="000000"/>
                </a:solidFill>
              </a:rPr>
              <a:t>Cabinet Decision in August 2013 </a:t>
            </a:r>
          </a:p>
          <a:p>
            <a:pPr lvl="1"/>
            <a:r>
              <a:rPr lang="en-GB" sz="2000" dirty="0" smtClean="0">
                <a:solidFill>
                  <a:sysClr val="windowText" lastClr="000000"/>
                </a:solidFill>
              </a:rPr>
              <a:t>National Disaster Risk Reduction &amp; Management Council, </a:t>
            </a:r>
          </a:p>
          <a:p>
            <a:pPr lvl="1"/>
            <a:r>
              <a:rPr lang="en-GB" sz="2000" b="1" dirty="0" smtClean="0">
                <a:solidFill>
                  <a:sysClr val="windowText" lastClr="000000"/>
                </a:solidFill>
              </a:rPr>
              <a:t>National Disaster Risk Reduction and Management Centre (NDRRMC)</a:t>
            </a:r>
            <a:r>
              <a:rPr lang="en-GB" sz="2000" dirty="0" smtClean="0">
                <a:solidFill>
                  <a:sysClr val="windowText" lastClr="000000"/>
                </a:solidFill>
              </a:rPr>
              <a:t>, </a:t>
            </a:r>
          </a:p>
          <a:p>
            <a:pPr lvl="1"/>
            <a:r>
              <a:rPr lang="en-GB" sz="2000" dirty="0" smtClean="0">
                <a:solidFill>
                  <a:sysClr val="windowText" lastClr="000000"/>
                </a:solidFill>
              </a:rPr>
              <a:t>Local Disaster Risk Reduction and Management Committee, </a:t>
            </a:r>
          </a:p>
          <a:p>
            <a:pPr lvl="1"/>
            <a:r>
              <a:rPr lang="en-GB" sz="2000" dirty="0" smtClean="0">
                <a:solidFill>
                  <a:sysClr val="windowText" lastClr="000000"/>
                </a:solidFill>
              </a:rPr>
              <a:t>Council and Centre for Rodrigues, and </a:t>
            </a:r>
          </a:p>
          <a:p>
            <a:pPr lvl="1"/>
            <a:r>
              <a:rPr lang="en-GB" sz="2000" dirty="0" smtClean="0">
                <a:solidFill>
                  <a:sysClr val="windowText" lastClr="000000"/>
                </a:solidFill>
              </a:rPr>
              <a:t>Disaster Management Coordinators in </a:t>
            </a:r>
            <a:r>
              <a:rPr lang="en-GB" sz="2000" dirty="0" err="1" smtClean="0">
                <a:solidFill>
                  <a:sysClr val="windowText" lastClr="000000"/>
                </a:solidFill>
              </a:rPr>
              <a:t>Agalega</a:t>
            </a:r>
            <a:r>
              <a:rPr lang="en-GB" sz="2000" dirty="0" smtClean="0">
                <a:solidFill>
                  <a:sysClr val="windowText" lastClr="000000"/>
                </a:solidFill>
              </a:rPr>
              <a:t> and St Brandon.</a:t>
            </a:r>
          </a:p>
          <a:p>
            <a:endParaRPr lang="en-GB" sz="20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Disaster Management in Mauritius (cont)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534400" cy="2819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National Disaster Risk Reduction and Management Centre </a:t>
            </a:r>
            <a:br>
              <a:rPr lang="en-US" dirty="0" smtClean="0"/>
            </a:br>
            <a:r>
              <a:rPr lang="en-US" dirty="0" smtClean="0"/>
              <a:t>(NDRRMC)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69091"/>
          </a:xfrm>
        </p:spPr>
        <p:txBody>
          <a:bodyPr/>
          <a:lstStyle/>
          <a:p>
            <a:r>
              <a:rPr lang="en-US" sz="2200" dirty="0" smtClean="0"/>
              <a:t>Recognition at national level of need to move from agency response focus towards a strategic, coordinated, multi-stakeholder pro-active approach which prevents or reduces risk, providing greater public safety and economic stability</a:t>
            </a:r>
          </a:p>
          <a:p>
            <a:endParaRPr lang="en-US" sz="2200" dirty="0" smtClean="0"/>
          </a:p>
          <a:p>
            <a:r>
              <a:rPr lang="en-US" sz="2200" dirty="0" smtClean="0"/>
              <a:t>Building on the work done previously to ensure well-coordinated, strategic and effective preparation for, response to and recovery from identified threats</a:t>
            </a:r>
            <a:endParaRPr lang="en-GB" sz="2200" dirty="0" smtClean="0"/>
          </a:p>
          <a:p>
            <a:endParaRPr lang="en-GB" sz="2200" dirty="0" smtClean="0"/>
          </a:p>
          <a:p>
            <a:r>
              <a:rPr lang="en-GB" sz="2200" dirty="0" smtClean="0"/>
              <a:t>NDRRMC was set up on 24 October 2013 under PMO</a:t>
            </a:r>
          </a:p>
          <a:p>
            <a:r>
              <a:rPr lang="en-US" sz="2200" dirty="0" smtClean="0"/>
              <a:t>Since Dec 2014 - Under Ministry of Environment, Sustainable Development, and Disaster &amp; Beach Management </a:t>
            </a:r>
            <a:endParaRPr lang="en-GB" sz="22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GB" dirty="0" smtClean="0"/>
              <a:t>NDRRMC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New Structure Ellay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476"/>
            <a:ext cx="9144000" cy="689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738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600" b="1" kern="0" dirty="0" smtClean="0">
                <a:solidFill>
                  <a:prstClr val="black"/>
                </a:solidFill>
                <a:latin typeface="Century Gothic" pitchFamily="34" charset="0"/>
              </a:rPr>
              <a:t>Ministry of Environment, Sustainable Development, and Disaster and Beach Management </a:t>
            </a:r>
            <a:r>
              <a:rPr lang="en-US" sz="2400" b="1" kern="0" dirty="0">
                <a:solidFill>
                  <a:prstClr val="black"/>
                </a:solidFill>
                <a:latin typeface="Century Gothic" pitchFamily="34" charset="0"/>
              </a:rPr>
              <a:t/>
            </a:r>
            <a:br>
              <a:rPr lang="en-US" sz="2400" b="1" kern="0" dirty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en-US" sz="2000" b="1" kern="0" dirty="0" smtClean="0">
                <a:solidFill>
                  <a:prstClr val="black"/>
                </a:solidFill>
                <a:latin typeface="Century Gothic" pitchFamily="34" charset="0"/>
              </a:rPr>
              <a:t>National Disaster Risks Reduction &amp; Management Centre</a:t>
            </a:r>
            <a:endParaRPr lang="en-US" sz="2400" b="1" kern="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029" name="Picture 5" descr="C:\Users\user\Desktop\NDRRMC\Presentation NDRRMC\WP_20140115_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3434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C:\Users\user\Desktop\NDRRMC\Presentation NDRRMC\WP_20140115_004(ii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02295" cy="2514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19200" y="3810000"/>
            <a:ext cx="6781800" cy="4252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Century Gothic" pitchFamily="34" charset="0"/>
              </a:rPr>
              <a:t>National Emergency Operations Command(NEOC)</a:t>
            </a:r>
            <a:endParaRPr lang="en-US" sz="12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9" name="Picture 2" descr="C:\Users\user\Desktop\NDRRMC\Presentation NDRRMC\WP_20140115_0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4476541" cy="2514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4343400"/>
            <a:ext cx="441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264935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690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Approach to Disaster Risk Reduction and Management</a:t>
            </a:r>
          </a:p>
          <a:p>
            <a:pPr lvl="1"/>
            <a:r>
              <a:rPr lang="en-US" sz="2000" dirty="0" smtClean="0">
                <a:solidFill>
                  <a:sysClr val="windowText" lastClr="000000"/>
                </a:solidFill>
              </a:rPr>
              <a:t>Disasters 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will occur </a:t>
            </a:r>
            <a:r>
              <a:rPr lang="en-US" sz="2000" dirty="0" smtClean="0">
                <a:solidFill>
                  <a:sysClr val="windowText" lastClr="000000"/>
                </a:solidFill>
              </a:rPr>
              <a:t>when least expected</a:t>
            </a:r>
            <a:endParaRPr lang="en-GB" sz="2000" dirty="0" smtClean="0">
              <a:solidFill>
                <a:sysClr val="windowText" lastClr="000000"/>
              </a:solidFill>
            </a:endParaRPr>
          </a:p>
          <a:p>
            <a:pPr lvl="1"/>
            <a:r>
              <a:rPr lang="en-US" sz="2000" b="1" u="sng" dirty="0" smtClean="0">
                <a:solidFill>
                  <a:sysClr val="windowText" lastClr="000000"/>
                </a:solidFill>
              </a:rPr>
              <a:t>Pro-active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all-hazards, multi-agency approach to risk management</a:t>
            </a:r>
          </a:p>
          <a:p>
            <a:pPr lvl="1"/>
            <a:r>
              <a:rPr lang="en-US" sz="2000" dirty="0" smtClean="0">
                <a:solidFill>
                  <a:sysClr val="windowText" lastClr="000000"/>
                </a:solidFill>
              </a:rPr>
              <a:t>Place the country’s approach in alignment with </a:t>
            </a:r>
            <a:r>
              <a:rPr lang="en-US" sz="2000" b="1" u="sng" dirty="0" smtClean="0">
                <a:solidFill>
                  <a:sysClr val="windowText" lastClr="000000"/>
                </a:solidFill>
              </a:rPr>
              <a:t>regional and international best practice (SFDRR)</a:t>
            </a:r>
            <a:r>
              <a:rPr lang="en-US" sz="2000" dirty="0" smtClean="0">
                <a:solidFill>
                  <a:sysClr val="windowText" lastClr="000000"/>
                </a:solidFill>
              </a:rPr>
              <a:t>, adapted to the local context</a:t>
            </a:r>
            <a:endParaRPr lang="en-GB" sz="2000" dirty="0" smtClean="0">
              <a:solidFill>
                <a:sysClr val="windowText" lastClr="000000"/>
              </a:solidFill>
            </a:endParaRPr>
          </a:p>
          <a:p>
            <a:pPr lvl="1"/>
            <a:r>
              <a:rPr lang="en-US" sz="2000" dirty="0" smtClean="0">
                <a:solidFill>
                  <a:sysClr val="windowText" lastClr="000000"/>
                </a:solidFill>
              </a:rPr>
              <a:t>Integrate </a:t>
            </a:r>
            <a:r>
              <a:rPr lang="en-US" sz="2000" b="1" u="sng" dirty="0" smtClean="0">
                <a:solidFill>
                  <a:sysClr val="windowText" lastClr="000000"/>
                </a:solidFill>
              </a:rPr>
              <a:t>risk reduction into development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plans at all levels and across all sectors</a:t>
            </a:r>
          </a:p>
          <a:p>
            <a:pPr lvl="1"/>
            <a:r>
              <a:rPr lang="en-US" sz="2000" b="1" dirty="0" smtClean="0">
                <a:solidFill>
                  <a:sysClr val="windowText" lastClr="000000"/>
                </a:solidFill>
              </a:rPr>
              <a:t>Engagement </a:t>
            </a:r>
            <a:r>
              <a:rPr lang="en-US" sz="2000" dirty="0" smtClean="0">
                <a:solidFill>
                  <a:sysClr val="windowText" lastClr="000000"/>
                </a:solidFill>
              </a:rPr>
              <a:t>of  all residents of Mauritius, Rodrigues, St Brandon and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Agalega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in the disaster risk management process</a:t>
            </a:r>
            <a:endParaRPr lang="en-GB" sz="2000" dirty="0" smtClean="0">
              <a:solidFill>
                <a:sysClr val="windowText" lastClr="000000"/>
              </a:solidFill>
            </a:endParaRPr>
          </a:p>
          <a:p>
            <a:pPr lvl="1"/>
            <a:r>
              <a:rPr lang="en-US" sz="2000" dirty="0" smtClean="0">
                <a:solidFill>
                  <a:sysClr val="windowText" lastClr="000000"/>
                </a:solidFill>
              </a:rPr>
              <a:t>Establish the </a:t>
            </a:r>
            <a:r>
              <a:rPr lang="en-US" sz="2000" b="1" u="sng" dirty="0" smtClean="0">
                <a:solidFill>
                  <a:sysClr val="windowText" lastClr="000000"/>
                </a:solidFill>
              </a:rPr>
              <a:t>Government’s policy</a:t>
            </a:r>
            <a:r>
              <a:rPr lang="en-US" sz="2000" dirty="0" smtClean="0">
                <a:solidFill>
                  <a:sysClr val="windowText" lastClr="000000"/>
                </a:solidFill>
              </a:rPr>
              <a:t>, roles and responsibilities in national disaster management</a:t>
            </a:r>
            <a:endParaRPr lang="en-GB" sz="2000" dirty="0" smtClean="0"/>
          </a:p>
          <a:p>
            <a:pPr lvl="1"/>
            <a:endParaRPr lang="en-US" sz="1800" dirty="0" smtClean="0">
              <a:solidFill>
                <a:sysClr val="windowText" lastClr="000000"/>
              </a:solidFill>
            </a:endParaRPr>
          </a:p>
          <a:p>
            <a:pPr lvl="1"/>
            <a:endParaRPr lang="en-US" sz="1800" dirty="0" smtClean="0">
              <a:solidFill>
                <a:sysClr val="windowText" lastClr="000000"/>
              </a:solidFill>
            </a:endParaRPr>
          </a:p>
          <a:p>
            <a:pPr lvl="1"/>
            <a:endParaRPr lang="en-US" sz="1800" dirty="0" smtClean="0">
              <a:solidFill>
                <a:sysClr val="windowText" lastClr="000000"/>
              </a:solidFill>
            </a:endParaRPr>
          </a:p>
          <a:p>
            <a:pPr lvl="1"/>
            <a:endParaRPr lang="en-US" sz="1800" dirty="0" smtClean="0">
              <a:solidFill>
                <a:sysClr val="windowText" lastClr="000000"/>
              </a:solidFill>
            </a:endParaRPr>
          </a:p>
          <a:p>
            <a:pPr lvl="1"/>
            <a:endParaRPr lang="en-US" sz="18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GB" dirty="0" smtClean="0"/>
              <a:t>NDRRMC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7244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Policy and Governance </a:t>
            </a:r>
            <a:endParaRPr lang="en-GB" dirty="0" smtClean="0"/>
          </a:p>
          <a:p>
            <a:pPr lvl="0"/>
            <a:r>
              <a:rPr lang="en-US" dirty="0" smtClean="0"/>
              <a:t>Risk Assessment </a:t>
            </a:r>
            <a:endParaRPr lang="en-GB" dirty="0" smtClean="0"/>
          </a:p>
          <a:p>
            <a:pPr lvl="0"/>
            <a:r>
              <a:rPr lang="en-US" dirty="0" smtClean="0"/>
              <a:t>Risk Mapping </a:t>
            </a:r>
            <a:endParaRPr lang="en-GB" dirty="0" smtClean="0"/>
          </a:p>
          <a:p>
            <a:pPr lvl="0"/>
            <a:r>
              <a:rPr lang="en-US" dirty="0" smtClean="0"/>
              <a:t>Mitigation </a:t>
            </a:r>
            <a:endParaRPr lang="en-GB" dirty="0" smtClean="0"/>
          </a:p>
          <a:p>
            <a:pPr lvl="0"/>
            <a:r>
              <a:rPr lang="en-US" dirty="0" smtClean="0"/>
              <a:t>Preparedness </a:t>
            </a:r>
            <a:endParaRPr lang="en-GB" dirty="0" smtClean="0"/>
          </a:p>
          <a:p>
            <a:pPr lvl="0"/>
            <a:r>
              <a:rPr lang="en-US" dirty="0" smtClean="0"/>
              <a:t>Public Awareness and Education </a:t>
            </a:r>
            <a:endParaRPr lang="en-GB" dirty="0" smtClean="0"/>
          </a:p>
          <a:p>
            <a:pPr lvl="0"/>
            <a:r>
              <a:rPr lang="en-US" dirty="0" smtClean="0"/>
              <a:t>Response </a:t>
            </a:r>
            <a:endParaRPr lang="en-GB" dirty="0" smtClean="0"/>
          </a:p>
          <a:p>
            <a:pPr lvl="0"/>
            <a:r>
              <a:rPr lang="en-US" dirty="0" smtClean="0"/>
              <a:t>Relief </a:t>
            </a:r>
            <a:endParaRPr lang="en-GB" dirty="0" smtClean="0"/>
          </a:p>
          <a:p>
            <a:pPr lvl="0"/>
            <a:r>
              <a:rPr lang="en-US" dirty="0" smtClean="0"/>
              <a:t>Recovery and Rehabilitation </a:t>
            </a:r>
            <a:endParaRPr lang="en-GB" dirty="0" smtClean="0"/>
          </a:p>
          <a:p>
            <a:pPr lvl="0"/>
            <a:r>
              <a:rPr lang="en-US" dirty="0" smtClean="0"/>
              <a:t>Post Impact Evaluation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Elements coordinated through NDRRMC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400" y="990600"/>
            <a:ext cx="4953000" cy="5867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Functional document to support agencies and stakeholders in understanding and undertaking their roles, responsibilities and actions in emergencies. </a:t>
            </a:r>
          </a:p>
          <a:p>
            <a:endParaRPr lang="en-GB" sz="1800" dirty="0" smtClean="0"/>
          </a:p>
          <a:p>
            <a:r>
              <a:rPr lang="en-GB" sz="2000" dirty="0" smtClean="0"/>
              <a:t>SCHEMES</a:t>
            </a:r>
          </a:p>
          <a:p>
            <a:pPr lvl="1"/>
            <a:r>
              <a:rPr lang="en-GB" sz="1800" dirty="0" smtClean="0"/>
              <a:t>Cyclone Emergency Scheme </a:t>
            </a:r>
          </a:p>
          <a:p>
            <a:pPr lvl="1"/>
            <a:r>
              <a:rPr lang="en-GB" sz="1800" dirty="0" smtClean="0"/>
              <a:t>Heavy Rainfall, Torrential Rain and Flooding Emergency Scheme</a:t>
            </a:r>
          </a:p>
          <a:p>
            <a:pPr lvl="1"/>
            <a:r>
              <a:rPr lang="en-GB" sz="1800" dirty="0" smtClean="0"/>
              <a:t>Tsunami Emergency Scheme</a:t>
            </a:r>
          </a:p>
          <a:p>
            <a:pPr lvl="1"/>
            <a:r>
              <a:rPr lang="en-GB" sz="1800" dirty="0" smtClean="0"/>
              <a:t>High Waves Emergency Scheme</a:t>
            </a:r>
          </a:p>
          <a:p>
            <a:pPr lvl="1"/>
            <a:r>
              <a:rPr lang="en-GB" sz="1800" dirty="0" smtClean="0"/>
              <a:t>Water Crisis Emergency Scheme</a:t>
            </a:r>
          </a:p>
          <a:p>
            <a:pPr lvl="1"/>
            <a:r>
              <a:rPr lang="en-GB" sz="1800" dirty="0" smtClean="0"/>
              <a:t>Earthquake Emergency Scheme</a:t>
            </a:r>
          </a:p>
          <a:p>
            <a:pPr lvl="1"/>
            <a:r>
              <a:rPr lang="en-GB" sz="1800" dirty="0" smtClean="0"/>
              <a:t>Landslide Emergency Scheme</a:t>
            </a:r>
          </a:p>
          <a:p>
            <a:pPr lvl="1"/>
            <a:r>
              <a:rPr lang="fr-FR" sz="1800" dirty="0" smtClean="0"/>
              <a:t>Port Louis Flood </a:t>
            </a:r>
            <a:r>
              <a:rPr lang="fr-FR" sz="1800" dirty="0" err="1" smtClean="0"/>
              <a:t>Response</a:t>
            </a:r>
            <a:r>
              <a:rPr lang="fr-FR" sz="1800" dirty="0" smtClean="0"/>
              <a:t> Plan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192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Policy &amp; Governance -</a:t>
            </a:r>
            <a:br>
              <a:rPr lang="en-GB" sz="4000" dirty="0" smtClean="0"/>
            </a:br>
            <a:r>
              <a:rPr lang="en-GB" sz="4000" dirty="0" smtClean="0"/>
              <a:t>National Disasters Scheme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(2015 edition)</a:t>
            </a:r>
            <a:endParaRPr lang="en-GB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399"/>
            <a:ext cx="3923864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2667000"/>
            <a:ext cx="9144000" cy="123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ctr">
              <a:spcBef>
                <a:spcPct val="4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Development </a:t>
            </a:r>
            <a:r>
              <a:rPr lang="en-US" sz="2800" b="1" dirty="0">
                <a:solidFill>
                  <a:srgbClr val="FF0000"/>
                </a:solidFill>
              </a:rPr>
              <a:t>of </a:t>
            </a:r>
            <a:r>
              <a:rPr lang="en-US" sz="2800" b="1" dirty="0" smtClean="0">
                <a:solidFill>
                  <a:srgbClr val="FF0000"/>
                </a:solidFill>
              </a:rPr>
              <a:t>Inundation</a:t>
            </a:r>
            <a:r>
              <a:rPr lang="en-US" sz="2800" b="1" dirty="0">
                <a:solidFill>
                  <a:srgbClr val="FF0000"/>
                </a:solidFill>
              </a:rPr>
              <a:t>, Flooding and </a:t>
            </a:r>
            <a:r>
              <a:rPr lang="en-US" sz="2800" b="1" dirty="0" smtClean="0">
                <a:solidFill>
                  <a:srgbClr val="FF0000"/>
                </a:solidFill>
              </a:rPr>
              <a:t>Landslide Maps and DRR Strategic Framework and Action Plan for </a:t>
            </a:r>
            <a:r>
              <a:rPr lang="en-US" sz="2800" b="1" dirty="0">
                <a:solidFill>
                  <a:srgbClr val="FF0000"/>
                </a:solidFill>
              </a:rPr>
              <a:t>the Republic of </a:t>
            </a:r>
            <a:r>
              <a:rPr lang="en-US" sz="2800" b="1" dirty="0" smtClean="0">
                <a:solidFill>
                  <a:srgbClr val="FF0000"/>
                </a:solidFill>
              </a:rPr>
              <a:t>Mauritius</a:t>
            </a:r>
          </a:p>
          <a:p>
            <a:pPr algn="ctr">
              <a:spcBef>
                <a:spcPct val="4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(2013)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76200"/>
            <a:ext cx="8915400" cy="950833"/>
            <a:chOff x="76200" y="-190500"/>
            <a:chExt cx="8915400" cy="1188541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228600"/>
              <a:ext cx="533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</a:rPr>
                <a:t>Republic of  Mauritius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6200" y="-190500"/>
              <a:ext cx="8915400" cy="1143000"/>
            </a:xfrm>
            <a:prstGeom prst="roundRect">
              <a:avLst/>
            </a:prstGeom>
            <a:gradFill>
              <a:gsLst>
                <a:gs pos="0">
                  <a:srgbClr val="FFFF00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43800" y="-68256"/>
              <a:ext cx="1143000" cy="925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676400" y="0"/>
              <a:ext cx="533400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Republic of  Mauritius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326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70"/>
            <a:ext cx="91440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Lucida Calligraphy" pitchFamily="66" charset="0"/>
              </a:rPr>
              <a:t>DRR Report 2013</a:t>
            </a:r>
            <a:endParaRPr lang="en-GB" sz="2800" b="1" dirty="0">
              <a:latin typeface="Lucida Calligraphy" pitchFamily="66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6143644"/>
          </a:xfrm>
        </p:spPr>
        <p:txBody>
          <a:bodyPr>
            <a:normAutofit fontScale="77500" lnSpcReduction="20000"/>
          </a:bodyPr>
          <a:lstStyle/>
          <a:p>
            <a:pPr marL="441325" indent="-441325" algn="just">
              <a:buFont typeface="+mj-lt"/>
              <a:buAutoNum type="arabicPeriod"/>
            </a:pPr>
            <a:r>
              <a:rPr lang="en-US" sz="4000" b="1" dirty="0" smtClean="0">
                <a:latin typeface="Lucida Calligraphy" pitchFamily="66" charset="0"/>
              </a:rPr>
              <a:t>Reduce risk in areas prone to high risk </a:t>
            </a:r>
            <a:endParaRPr lang="en-GB" sz="4000" b="1" dirty="0" smtClean="0">
              <a:latin typeface="Lucida Calligraphy" pitchFamily="66" charset="0"/>
            </a:endParaRP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solidFill>
                  <a:srgbClr val="FF0000"/>
                </a:solidFill>
                <a:latin typeface="Lucida Calligraphy" pitchFamily="66" charset="0"/>
              </a:rPr>
              <a:t>Implement National DRR Platform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latin typeface="Lucida Calligraphy" pitchFamily="66" charset="0"/>
              </a:rPr>
              <a:t>Adopt sound development strategy 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solidFill>
                  <a:srgbClr val="FF0000"/>
                </a:solidFill>
                <a:latin typeface="Lucida Calligraphy" pitchFamily="66" charset="0"/>
              </a:rPr>
              <a:t>Preserve healthy natural environment 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latin typeface="Lucida Calligraphy" pitchFamily="66" charset="0"/>
              </a:rPr>
              <a:t>Embrace culture of resilience (capacity building, community sensitization, research) 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solidFill>
                  <a:srgbClr val="FF0000"/>
                </a:solidFill>
                <a:latin typeface="Lucida Calligraphy" pitchFamily="66" charset="0"/>
              </a:rPr>
              <a:t>Sound  Spatial Data infrastructure 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latin typeface="Lucida Calligraphy" pitchFamily="66" charset="0"/>
              </a:rPr>
              <a:t>Early Warning and Alerting System 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solidFill>
                  <a:srgbClr val="FF0000"/>
                </a:solidFill>
                <a:latin typeface="Lucida Calligraphy" pitchFamily="66" charset="0"/>
              </a:rPr>
              <a:t>Capacity Building for Emergency Response </a:t>
            </a:r>
          </a:p>
          <a:p>
            <a:pPr marL="441325" indent="-441325" algn="just">
              <a:buFont typeface="+mj-lt"/>
              <a:buAutoNum type="arabicPeriod"/>
            </a:pPr>
            <a:r>
              <a:rPr lang="en-GB" sz="4000" b="1" dirty="0" smtClean="0">
                <a:latin typeface="Lucida Calligraphy" pitchFamily="66" charset="0"/>
              </a:rPr>
              <a:t>Emergency Fund and Insurance Scheme </a:t>
            </a:r>
          </a:p>
          <a:p>
            <a:pPr marL="358775" indent="-277813">
              <a:spcBef>
                <a:spcPct val="40000"/>
              </a:spcBef>
            </a:pPr>
            <a:endParaRPr lang="en-US" b="1" dirty="0" smtClean="0">
              <a:latin typeface="Lucida Calligraphy" pitchFamily="66" charset="0"/>
            </a:endParaRPr>
          </a:p>
          <a:p>
            <a:pPr marL="358775" indent="-277813">
              <a:spcBef>
                <a:spcPct val="40000"/>
              </a:spcBef>
            </a:pPr>
            <a:endParaRPr lang="en-US" b="1" dirty="0" smtClean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462271"/>
          </a:xfrm>
        </p:spPr>
        <p:txBody>
          <a:bodyPr>
            <a:normAutofit/>
          </a:bodyPr>
          <a:lstStyle/>
          <a:p>
            <a:r>
              <a:rPr lang="en-US" dirty="0" smtClean="0"/>
              <a:t>Few hazards affecting Mauritius</a:t>
            </a:r>
          </a:p>
          <a:p>
            <a:endParaRPr lang="en-US" dirty="0" smtClean="0"/>
          </a:p>
          <a:p>
            <a:r>
              <a:rPr lang="en-US" dirty="0" smtClean="0"/>
              <a:t>History of Disaster Management in Mauritius</a:t>
            </a:r>
          </a:p>
          <a:p>
            <a:endParaRPr lang="en-US" dirty="0" smtClean="0"/>
          </a:p>
          <a:p>
            <a:r>
              <a:rPr lang="en-US" dirty="0" smtClean="0"/>
              <a:t>NDRRMC</a:t>
            </a:r>
          </a:p>
          <a:p>
            <a:endParaRPr lang="en-US" dirty="0" smtClean="0"/>
          </a:p>
          <a:p>
            <a:r>
              <a:rPr lang="en-US" dirty="0" smtClean="0"/>
              <a:t>NEOC</a:t>
            </a:r>
          </a:p>
          <a:p>
            <a:endParaRPr lang="en-US" dirty="0" smtClean="0"/>
          </a:p>
          <a:p>
            <a:r>
              <a:rPr lang="en-US" dirty="0" smtClean="0"/>
              <a:t>Challenges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4"/>
            <a:ext cx="91440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Lucida Calligraphy" pitchFamily="66" charset="0"/>
              </a:rPr>
              <a:t>Action Plan</a:t>
            </a:r>
            <a:endParaRPr lang="en-GB" sz="2800" b="1" dirty="0">
              <a:latin typeface="Lucida Calligraphy" pitchFamily="66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6143644"/>
          </a:xfrm>
        </p:spPr>
        <p:txBody>
          <a:bodyPr>
            <a:normAutofit/>
          </a:bodyPr>
          <a:lstStyle/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Lucida Calligraphy" pitchFamily="66" charset="0"/>
              </a:rPr>
              <a:t>Development of  Coastal  Inundation, Flooding and Landslide Maps</a:t>
            </a:r>
          </a:p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latin typeface="Lucida Calligraphy" pitchFamily="66" charset="0"/>
              </a:rPr>
              <a:t>Implementation of DRR Policies, Strategic Framework and Action Plan </a:t>
            </a:r>
          </a:p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Lucida Calligraphy" pitchFamily="66" charset="0"/>
              </a:rPr>
              <a:t>Developing  Early Warning System</a:t>
            </a:r>
          </a:p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latin typeface="Lucida Calligraphy" pitchFamily="66" charset="0"/>
              </a:rPr>
              <a:t>Developing Disaster Cluster Groups</a:t>
            </a:r>
          </a:p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Lucida Calligraphy" pitchFamily="66" charset="0"/>
              </a:rPr>
              <a:t>Building Capacity for Community Disaster Response Teams</a:t>
            </a:r>
          </a:p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latin typeface="Lucida Calligraphy" pitchFamily="66" charset="0"/>
              </a:rPr>
              <a:t>Risk Transfer Mechanism</a:t>
            </a:r>
          </a:p>
          <a:p>
            <a:pPr marL="358775" indent="-277813">
              <a:spcBef>
                <a:spcPct val="4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Lucida Calligraphy" pitchFamily="66" charset="0"/>
              </a:rPr>
              <a:t>GIS Mapping of Resources</a:t>
            </a:r>
          </a:p>
          <a:p>
            <a:pPr marL="358775" indent="-277813">
              <a:spcBef>
                <a:spcPct val="40000"/>
              </a:spcBef>
            </a:pPr>
            <a:endParaRPr lang="en-US" b="1" dirty="0" smtClean="0">
              <a:latin typeface="Lucida Calligraphy" pitchFamily="66" charset="0"/>
            </a:endParaRPr>
          </a:p>
          <a:p>
            <a:pPr marL="358775" indent="-277813">
              <a:spcBef>
                <a:spcPct val="40000"/>
              </a:spcBef>
            </a:pPr>
            <a:endParaRPr lang="en-US" b="1" dirty="0" smtClean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96952"/>
            <a:ext cx="91440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Lucida Calligraphy" pitchFamily="66" charset="0"/>
              </a:rPr>
              <a:t>Data Availability</a:t>
            </a:r>
            <a:endParaRPr lang="en-GB" sz="2800" b="1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1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1571612"/>
          <a:ext cx="9144000" cy="521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National Disaster Risk Reduction and Management Centre</a:t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NDRRMC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3810000"/>
            <a:ext cx="3315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Spatial Data Use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925094" y="3161506"/>
            <a:ext cx="837406" cy="79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3910722" y="5053720"/>
            <a:ext cx="838199" cy="2715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800600" y="3200400"/>
            <a:ext cx="533400" cy="381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3200400" y="4572000"/>
            <a:ext cx="609598" cy="38100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3276600" y="3200400"/>
            <a:ext cx="609600" cy="381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6800" y="4572000"/>
            <a:ext cx="457200" cy="381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01386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133600"/>
            <a:ext cx="3723839" cy="434921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6858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 smtClean="0"/>
              <a:t>Development of Inundation, Flooding and Landslide Maps and DRR Strategic Framework and Action Plan for the Republic of Mauritius </a:t>
            </a:r>
            <a:r>
              <a:rPr lang="en-US" sz="1600" dirty="0" smtClean="0"/>
              <a:t>(2013)</a:t>
            </a:r>
            <a:endParaRPr lang="en-US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447800"/>
            <a:ext cx="2415150" cy="502609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" y="304800"/>
            <a:ext cx="5445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Existing GIS vector data: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67200" y="2438400"/>
            <a:ext cx="16764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2362200"/>
            <a:ext cx="28956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9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889" y="0"/>
            <a:ext cx="2714111" cy="262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762000"/>
            <a:ext cx="7080199" cy="466618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828800"/>
            <a:ext cx="3723839" cy="434921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Line 15"/>
          <p:cNvSpPr>
            <a:spLocks noChangeShapeType="1"/>
          </p:cNvSpPr>
          <p:nvPr/>
        </p:nvSpPr>
        <p:spPr bwMode="auto">
          <a:xfrm>
            <a:off x="327415" y="638704"/>
            <a:ext cx="8521505" cy="0"/>
          </a:xfrm>
          <a:prstGeom prst="line">
            <a:avLst/>
          </a:prstGeom>
          <a:noFill/>
          <a:ln w="19050">
            <a:solidFill>
              <a:srgbClr val="002B52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it-IT"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87494" y="42631"/>
            <a:ext cx="7585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63638" algn="l"/>
              </a:tabLs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Flood</a:t>
            </a:r>
            <a:endParaRPr lang="en-GB" sz="36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 l="14792" r="16202" b="21832"/>
          <a:stretch>
            <a:fillRect/>
          </a:stretch>
        </p:blipFill>
        <p:spPr bwMode="auto">
          <a:xfrm>
            <a:off x="533400" y="5486400"/>
            <a:ext cx="4468152" cy="1111757"/>
          </a:xfrm>
          <a:prstGeom prst="rect">
            <a:avLst/>
          </a:prstGeom>
          <a:noFill/>
          <a:ln w="9525">
            <a:solidFill>
              <a:srgbClr val="2855C4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410200" y="2514600"/>
            <a:ext cx="2971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609600"/>
            <a:ext cx="3743325" cy="603126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2792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108565" cy="4991645"/>
          </a:xfrm>
          <a:prstGeom prst="rect">
            <a:avLst/>
          </a:prstGeom>
        </p:spPr>
      </p:pic>
      <p:sp>
        <p:nvSpPr>
          <p:cNvPr id="3" name="Rettangolo 8"/>
          <p:cNvSpPr/>
          <p:nvPr/>
        </p:nvSpPr>
        <p:spPr>
          <a:xfrm>
            <a:off x="587494" y="42631"/>
            <a:ext cx="7585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63638" algn="l"/>
              </a:tabLst>
              <a:defRPr/>
            </a:pP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Flood</a:t>
            </a:r>
            <a:endParaRPr lang="en-GB" sz="36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056387"/>
            <a:ext cx="2714111" cy="262241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181130"/>
            <a:ext cx="148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163638" algn="l"/>
              </a:tabLst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(continued…) 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0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1A624692-6BF9-41B3-A176-604559225967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>
            <a:off x="622495" y="862176"/>
            <a:ext cx="8521505" cy="0"/>
          </a:xfrm>
          <a:prstGeom prst="line">
            <a:avLst/>
          </a:prstGeom>
          <a:noFill/>
          <a:ln w="19050">
            <a:solidFill>
              <a:srgbClr val="002B52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it-IT"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98860" y="189054"/>
            <a:ext cx="8229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eaLnBrk="0" hangingPunct="0">
              <a:tabLst>
                <a:tab pos="1163638" algn="l"/>
              </a:tabLst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Coastal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Inundation</a:t>
            </a:r>
            <a:endParaRPr lang="en-GB" sz="32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b="23601"/>
          <a:stretch>
            <a:fillRect/>
          </a:stretch>
        </p:blipFill>
        <p:spPr bwMode="auto">
          <a:xfrm>
            <a:off x="1447800" y="990599"/>
            <a:ext cx="3898669" cy="5340069"/>
          </a:xfrm>
          <a:prstGeom prst="rect">
            <a:avLst/>
          </a:prstGeom>
          <a:noFill/>
          <a:ln w="1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828800"/>
            <a:ext cx="3723839" cy="434921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824612" y="3019392"/>
            <a:ext cx="2971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220" y="1340768"/>
            <a:ext cx="3733800" cy="63413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2304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1744" y="150475"/>
            <a:ext cx="8035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108000" marR="0" lvl="0" indent="-457200" algn="l" defTabSz="457200" rtl="0" eaLnBrk="1" fontAlgn="base" latinLnBrk="0" hangingPunct="1">
              <a:lnSpc>
                <a:spcPct val="11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3638" algn="l"/>
              </a:tabLst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Landslide</a:t>
            </a:r>
            <a:endParaRPr kumimoji="0" lang="en-GB" sz="29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622495" y="862176"/>
            <a:ext cx="8521505" cy="0"/>
          </a:xfrm>
          <a:prstGeom prst="line">
            <a:avLst/>
          </a:prstGeom>
          <a:noFill/>
          <a:ln w="19050">
            <a:solidFill>
              <a:srgbClr val="002B52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it-IT">
              <a:cs typeface="+mn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62" y="895077"/>
            <a:ext cx="4082356" cy="308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t="9707"/>
          <a:stretch>
            <a:fillRect/>
          </a:stretch>
        </p:blipFill>
        <p:spPr bwMode="auto">
          <a:xfrm>
            <a:off x="225455" y="3842794"/>
            <a:ext cx="4452525" cy="265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487" y="895077"/>
            <a:ext cx="3887313" cy="232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63" y="895077"/>
            <a:ext cx="1189611" cy="12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20310307">
            <a:off x="1183889" y="2597904"/>
            <a:ext cx="2266448" cy="7947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7847343">
            <a:off x="22802" y="4539271"/>
            <a:ext cx="2455319" cy="1320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1180446">
            <a:off x="2341098" y="3948766"/>
            <a:ext cx="2266448" cy="1248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1828800"/>
            <a:ext cx="3723839" cy="434921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665345" y="3475414"/>
            <a:ext cx="2971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4743" y="1828800"/>
            <a:ext cx="3718331" cy="4343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196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5943600" cy="588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0"/>
            <a:ext cx="868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Rasters</a:t>
            </a:r>
            <a:r>
              <a:rPr lang="en-US" sz="2400" b="1" dirty="0" smtClean="0">
                <a:solidFill>
                  <a:srgbClr val="FF0000"/>
                </a:solidFill>
              </a:rPr>
              <a:t> data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Data from MHL (Roads with names, buildings, LAVIMS 2008 aerial images)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838200"/>
            <a:ext cx="2362200" cy="511526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766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3849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New  GIS vector data: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90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Emergency shelters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endParaRPr lang="en-US" sz="2400" b="1" dirty="0" smtClean="0">
              <a:solidFill>
                <a:schemeClr val="tx2"/>
              </a:solidFill>
            </a:endParaRPr>
          </a:p>
        </p:txBody>
      </p:sp>
      <p:pic>
        <p:nvPicPr>
          <p:cNvPr id="5" name="Picture 5" descr="C:\Users\raj\Desktop\NSDI Workshop\La Ferme Reservo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648200"/>
            <a:ext cx="2540000" cy="1905000"/>
          </a:xfrm>
          <a:prstGeom prst="rect">
            <a:avLst/>
          </a:prstGeom>
          <a:noFill/>
        </p:spPr>
      </p:pic>
      <p:pic>
        <p:nvPicPr>
          <p:cNvPr id="6" name="Picture 6" descr="C:\Users\raj\Desktop\NSDI Workshop\roshe-bois-old-dump-fire_jpg_460x345_q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399" y="4800600"/>
            <a:ext cx="3276601" cy="1738023"/>
          </a:xfrm>
          <a:prstGeom prst="rect">
            <a:avLst/>
          </a:prstGeom>
          <a:noFill/>
        </p:spPr>
      </p:pic>
      <p:pic>
        <p:nvPicPr>
          <p:cNvPr id="7" name="Picture 7" descr="C:\Users\raj\Desktop\NSDI Workshop\underground park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914400"/>
            <a:ext cx="2211795" cy="1600200"/>
          </a:xfrm>
          <a:prstGeom prst="rect">
            <a:avLst/>
          </a:prstGeom>
          <a:noFill/>
        </p:spPr>
      </p:pic>
      <p:grpSp>
        <p:nvGrpSpPr>
          <p:cNvPr id="3" name="Group 15"/>
          <p:cNvGrpSpPr/>
          <p:nvPr/>
        </p:nvGrpSpPr>
        <p:grpSpPr>
          <a:xfrm>
            <a:off x="4343400" y="2590800"/>
            <a:ext cx="4495800" cy="1940442"/>
            <a:chOff x="4343400" y="2590800"/>
            <a:chExt cx="4495800" cy="1940442"/>
          </a:xfrm>
        </p:grpSpPr>
        <p:pic>
          <p:nvPicPr>
            <p:cNvPr id="8" name="Picture 3" descr="C:\Users\raj\Desktop\NSDI Workshop\Industry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43400" y="2590800"/>
              <a:ext cx="2922373" cy="1544683"/>
            </a:xfrm>
            <a:prstGeom prst="rect">
              <a:avLst/>
            </a:prstGeom>
            <a:noFill/>
          </p:spPr>
        </p:pic>
        <p:pic>
          <p:nvPicPr>
            <p:cNvPr id="9" name="Picture 4" descr="C:\Users\raj\Desktop\NSDI Workshop\Toxic.jpg"/>
            <p:cNvPicPr>
              <a:picLocks noChangeAspect="1" noChangeArrowheads="1"/>
            </p:cNvPicPr>
            <p:nvPr/>
          </p:nvPicPr>
          <p:blipFill>
            <a:blip r:embed="rId6"/>
            <a:srcRect b="6977"/>
            <a:stretch>
              <a:fillRect/>
            </a:stretch>
          </p:blipFill>
          <p:spPr bwMode="auto">
            <a:xfrm>
              <a:off x="7162800" y="2971800"/>
              <a:ext cx="1676400" cy="1559442"/>
            </a:xfrm>
            <a:prstGeom prst="rect">
              <a:avLst/>
            </a:prstGeom>
            <a:noFill/>
          </p:spPr>
        </p:pic>
      </p:grpSp>
      <p:sp>
        <p:nvSpPr>
          <p:cNvPr id="10" name="Rectangle 9"/>
          <p:cNvSpPr/>
          <p:nvPr/>
        </p:nvSpPr>
        <p:spPr>
          <a:xfrm>
            <a:off x="609600" y="1447800"/>
            <a:ext cx="3147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Underground </a:t>
            </a:r>
            <a:r>
              <a:rPr lang="en-US" sz="2400" b="1" dirty="0" err="1" smtClean="0">
                <a:solidFill>
                  <a:schemeClr val="tx2"/>
                </a:solidFill>
              </a:rPr>
              <a:t>parkings</a:t>
            </a:r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277" y="34401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Ongoing mapping activities: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277" y="18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Industrial hazard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04277" y="221897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Dams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91176" y="26121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Dumping sites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4038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Schools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Hotels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Health </a:t>
            </a:r>
            <a:r>
              <a:rPr lang="en-US" sz="2400" b="1" dirty="0" err="1" smtClean="0">
                <a:solidFill>
                  <a:schemeClr val="tx2"/>
                </a:solidFill>
              </a:rPr>
              <a:t>centres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….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1772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7526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Few Hazards affecting </a:t>
            </a:r>
            <a:br>
              <a:rPr lang="en-GB" dirty="0" smtClean="0"/>
            </a:br>
            <a:r>
              <a:rPr lang="en-GB" dirty="0" smtClean="0"/>
              <a:t>Mauritius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399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79929"/>
            <a:ext cx="4472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Unexpected flood impact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82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2" y="775522"/>
            <a:ext cx="7920880" cy="5940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88640"/>
            <a:ext cx="860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8 fencing walls were destroyed at Cottage in March 2013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27784" y="3284984"/>
            <a:ext cx="3960440" cy="2880320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466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aj\Desktop\Flood Minister Constituency\2013_03_18\IMG_00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1835696" y="2132856"/>
            <a:ext cx="4248472" cy="2808312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258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76225"/>
            <a:ext cx="8172450" cy="63055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23928" y="1988840"/>
            <a:ext cx="720080" cy="648072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3347864" y="5517232"/>
            <a:ext cx="360040" cy="288032"/>
          </a:xfrm>
          <a:prstGeom prst="star5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94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328612"/>
            <a:ext cx="8058150" cy="62007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03848" y="2708920"/>
            <a:ext cx="720080" cy="792088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57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88640"/>
            <a:ext cx="2114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Mont Piton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66394" y="2492896"/>
            <a:ext cx="4221830" cy="129614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35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aj\Desktop\Flood Minister Constituency\2013_03_18\IMG_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3568" y="188640"/>
            <a:ext cx="3821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On top of Mont Piton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21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02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88640"/>
            <a:ext cx="3618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Mapou</a:t>
            </a:r>
            <a:r>
              <a:rPr lang="en-US" sz="3200" b="1" dirty="0" smtClean="0">
                <a:solidFill>
                  <a:srgbClr val="FF0000"/>
                </a:solidFill>
              </a:rPr>
              <a:t> round about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7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6" t="58129" r="77701" b="23291"/>
          <a:stretch/>
        </p:blipFill>
        <p:spPr>
          <a:xfrm>
            <a:off x="251520" y="692696"/>
            <a:ext cx="8073897" cy="5616624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131840" y="3320988"/>
            <a:ext cx="432048" cy="360040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55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aj\Desktop\Flood Minister Constituency\2013_03_18\IMG_00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647"/>
            <a:ext cx="9144000" cy="689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188640"/>
            <a:ext cx="2228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Beau </a:t>
            </a:r>
            <a:r>
              <a:rPr lang="en-US" sz="3200" b="1" dirty="0" err="1" smtClean="0">
                <a:solidFill>
                  <a:srgbClr val="FF0000"/>
                </a:solidFill>
              </a:rPr>
              <a:t>Sejour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3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Tropical Cyclones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1705"/>
            <a:ext cx="9144000" cy="602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aj\Desktop\Flood Minister Constituency\2013_03_18\IMG_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188640"/>
            <a:ext cx="2228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Beau </a:t>
            </a:r>
            <a:r>
              <a:rPr lang="en-US" sz="3200" b="1" dirty="0" err="1" smtClean="0">
                <a:solidFill>
                  <a:srgbClr val="FF0000"/>
                </a:solidFill>
              </a:rPr>
              <a:t>Sejour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75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Lucida Calligraphy" pitchFamily="66" charset="0"/>
              </a:rPr>
              <a:t>Disaster Risk Mapping</a:t>
            </a:r>
            <a:endParaRPr lang="en-GB" dirty="0">
              <a:latin typeface="Lucida Calligraphy" pitchFamily="66" charset="0"/>
            </a:endParaRPr>
          </a:p>
        </p:txBody>
      </p:sp>
      <p:pic>
        <p:nvPicPr>
          <p:cNvPr id="3" name="Picture 6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91440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Lucida Calligraphy" pitchFamily="66" charset="0"/>
              </a:rPr>
              <a:t>Virahsawmy</a:t>
            </a:r>
            <a:r>
              <a:rPr lang="en-GB" sz="2800" dirty="0" smtClean="0">
                <a:latin typeface="Lucida Calligraphy" pitchFamily="66" charset="0"/>
              </a:rPr>
              <a:t> Lane, Surinam, March 2015</a:t>
            </a:r>
            <a:endParaRPr lang="en-GB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13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3362325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523" y="4370521"/>
            <a:ext cx="565785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62744"/>
            <a:ext cx="2930134" cy="430267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2339752" y="162744"/>
            <a:ext cx="2736304" cy="2978224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9752" y="3805775"/>
            <a:ext cx="2736304" cy="659639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07704" y="3140968"/>
            <a:ext cx="432048" cy="6648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9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0124"/>
            <a:ext cx="4867732" cy="6838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10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Final MOE  SD logo 4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00375" y="4457700"/>
            <a:ext cx="1200150" cy="171450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7258050" y="857250"/>
            <a:ext cx="1885950" cy="51435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2325" b="1" dirty="0">
              <a:solidFill>
                <a:schemeClr val="tx1"/>
              </a:solidFill>
              <a:latin typeface="Times-Bold" charset="0"/>
              <a:cs typeface="Arial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232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232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232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232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Simulation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Calendar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7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7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fr-FR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Users\MPF\Desktop\2222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72580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NDRRMC 2Oct2014\Overseas Trg\Indonesia Tsunami Workshop 15-17 June 2015\Tsunami.Simulation .Exercise photo\Tsunami simulation Exercise @ Bel ombre 25.03.15\P10600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1120" y="1903998"/>
            <a:ext cx="1912880" cy="1461837"/>
          </a:xfrm>
          <a:prstGeom prst="rect">
            <a:avLst/>
          </a:prstGeom>
          <a:noFill/>
        </p:spPr>
      </p:pic>
      <p:pic>
        <p:nvPicPr>
          <p:cNvPr id="3" name="Picture 3" descr="C:\Users\user\NDRRMC 2Oct2014\Overseas Trg\Indonesia Tsunami Workshop 15-17 June 2015\Tsunami.Simulation .Exercise photo\Simulation Exercise Tsunami @ Tamarin 25.07.14\P10303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0959" y="3988405"/>
            <a:ext cx="2683042" cy="2012345"/>
          </a:xfrm>
          <a:prstGeom prst="rect">
            <a:avLst/>
          </a:prstGeom>
          <a:noFill/>
        </p:spPr>
      </p:pic>
      <p:pic>
        <p:nvPicPr>
          <p:cNvPr id="3076" name="Picture 4" descr="C:\Users\user\NDRRMC 2Oct2014\Overseas Trg\Indonesia Tsunami Workshop 15-17 June 2015\Tsunami.Simulation .Exercise photo\IO Wave 2014 EOC 10.09.2014\P1050072.JPG"/>
          <p:cNvPicPr>
            <a:picLocks noChangeAspect="1" noChangeArrowheads="1"/>
          </p:cNvPicPr>
          <p:nvPr/>
        </p:nvPicPr>
        <p:blipFill>
          <a:blip r:embed="rId7" cstate="print"/>
          <a:srcRect t="23776"/>
          <a:stretch>
            <a:fillRect/>
          </a:stretch>
        </p:blipFill>
        <p:spPr bwMode="auto">
          <a:xfrm>
            <a:off x="7227139" y="839205"/>
            <a:ext cx="1922903" cy="109932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Lucida Calligraphy" pitchFamily="66" charset="0"/>
              </a:rPr>
              <a:t>Simulation Exercises</a:t>
            </a:r>
            <a:endParaRPr lang="en-GB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3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Lucida Calligraphy" pitchFamily="66" charset="0"/>
              </a:rPr>
              <a:t>Community Disaster Response Team - CDRT</a:t>
            </a:r>
            <a:endParaRPr lang="en-GB" dirty="0">
              <a:latin typeface="Lucida Calligraphy" pitchFamily="66" charset="0"/>
            </a:endParaRPr>
          </a:p>
        </p:txBody>
      </p:sp>
      <p:pic>
        <p:nvPicPr>
          <p:cNvPr id="1026" name="Picture 2" descr="G:\NDRRMC\CDRT Trg @ Grand Sab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714875" cy="3143272"/>
          </a:xfrm>
          <a:prstGeom prst="rect">
            <a:avLst/>
          </a:prstGeom>
          <a:noFill/>
        </p:spPr>
      </p:pic>
      <p:pic>
        <p:nvPicPr>
          <p:cNvPr id="1030" name="Picture 6" descr="C:\Users\user\Desktop\SADC\Photo of Disaster\Basic Lifesav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429124" cy="3143272"/>
          </a:xfrm>
          <a:prstGeom prst="rect">
            <a:avLst/>
          </a:prstGeom>
          <a:noFill/>
        </p:spPr>
      </p:pic>
      <p:pic>
        <p:nvPicPr>
          <p:cNvPr id="1031" name="Picture 7" descr="C:\Users\user\Desktop\SADC\Photo of Disaster\CDRT Training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714876" cy="3214686"/>
          </a:xfrm>
          <a:prstGeom prst="rect">
            <a:avLst/>
          </a:prstGeom>
          <a:noFill/>
        </p:spPr>
      </p:pic>
      <p:pic>
        <p:nvPicPr>
          <p:cNvPr id="14" name="Picture 13" descr="CDRT Training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643314"/>
            <a:ext cx="4429124" cy="3214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2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Consult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82183"/>
            <a:ext cx="9144000" cy="6375817"/>
          </a:xfrm>
        </p:spPr>
      </p:pic>
      <p:sp>
        <p:nvSpPr>
          <p:cNvPr id="6" name="TextBox 5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Lucida Calligraphy" pitchFamily="66" charset="0"/>
              </a:rPr>
              <a:t>Community Sensitisation Programme</a:t>
            </a:r>
            <a:endParaRPr lang="en-GB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Lucida Calligraphy" pitchFamily="66" charset="0"/>
              </a:rPr>
              <a:t>Education Programme</a:t>
            </a:r>
            <a:endParaRPr lang="en-GB" dirty="0">
              <a:latin typeface="Lucida Calligraphy" pitchFamily="66" charset="0"/>
            </a:endParaRPr>
          </a:p>
        </p:txBody>
      </p:sp>
      <p:pic>
        <p:nvPicPr>
          <p:cNvPr id="9" name="Picture 8" descr="Primay School Campaign.JPG"/>
          <p:cNvPicPr>
            <a:picLocks noChangeAspect="1"/>
          </p:cNvPicPr>
          <p:nvPr/>
        </p:nvPicPr>
        <p:blipFill>
          <a:blip r:embed="rId2" cstate="print"/>
          <a:srcRect t="38824"/>
          <a:stretch>
            <a:fillRect/>
          </a:stretch>
        </p:blipFill>
        <p:spPr>
          <a:xfrm>
            <a:off x="2604738" y="3714752"/>
            <a:ext cx="6539294" cy="3143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246442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Lucida Calligraphy" pitchFamily="66" charset="0"/>
              </a:rPr>
              <a:t>Sensitisation in Primary Institutions</a:t>
            </a:r>
            <a:endParaRPr lang="en-GB" sz="2400" b="1" dirty="0">
              <a:latin typeface="Lucida Calligraphy" pitchFamily="66" charset="0"/>
            </a:endParaRPr>
          </a:p>
        </p:txBody>
      </p:sp>
      <p:pic>
        <p:nvPicPr>
          <p:cNvPr id="12" name="Content Placeholder 11" descr="Secondary School Campai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7250"/>
          <a:stretch>
            <a:fillRect/>
          </a:stretch>
        </p:blipFill>
        <p:spPr>
          <a:xfrm>
            <a:off x="0" y="500042"/>
            <a:ext cx="6500826" cy="3214710"/>
          </a:xfrm>
        </p:spPr>
      </p:pic>
      <p:sp>
        <p:nvSpPr>
          <p:cNvPr id="13" name="TextBox 12"/>
          <p:cNvSpPr txBox="1"/>
          <p:nvPr/>
        </p:nvSpPr>
        <p:spPr>
          <a:xfrm>
            <a:off x="6500826" y="1285860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Lucida Calligraphy" pitchFamily="66" charset="0"/>
              </a:rPr>
              <a:t>Sensitisation in Secondary Institutions</a:t>
            </a:r>
            <a:endParaRPr lang="en-GB" sz="2400" b="1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Lucida Calligraphy" pitchFamily="66" charset="0"/>
              </a:rPr>
              <a:t>Education Programme</a:t>
            </a:r>
            <a:endParaRPr lang="en-GB" dirty="0">
              <a:latin typeface="Lucida Calligraphy" pitchFamily="66" charset="0"/>
            </a:endParaRPr>
          </a:p>
        </p:txBody>
      </p:sp>
      <p:pic>
        <p:nvPicPr>
          <p:cNvPr id="8" name="Content Placeholder 7" descr="IDRR 13.1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5955" r="21875"/>
          <a:stretch>
            <a:fillRect/>
          </a:stretch>
        </p:blipFill>
        <p:spPr>
          <a:xfrm>
            <a:off x="0" y="500042"/>
            <a:ext cx="6266500" cy="3571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6512" y="1460360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Lucida Calligraphy" pitchFamily="66" charset="0"/>
              </a:rPr>
              <a:t>Sensitisation in Elderly Care Homes</a:t>
            </a:r>
            <a:endParaRPr lang="en-GB" sz="2400" b="1" dirty="0">
              <a:latin typeface="Lucida Calligraphy" pitchFamily="66" charset="0"/>
            </a:endParaRPr>
          </a:p>
        </p:txBody>
      </p:sp>
      <p:pic>
        <p:nvPicPr>
          <p:cNvPr id="12" name="Picture 11" descr="Sensitisation.JPG"/>
          <p:cNvPicPr>
            <a:picLocks noChangeAspect="1"/>
          </p:cNvPicPr>
          <p:nvPr/>
        </p:nvPicPr>
        <p:blipFill>
          <a:blip r:embed="rId3" cstate="print"/>
          <a:srcRect t="55208" b="6250"/>
          <a:stretch>
            <a:fillRect/>
          </a:stretch>
        </p:blipFill>
        <p:spPr>
          <a:xfrm>
            <a:off x="3571886" y="4071942"/>
            <a:ext cx="5572146" cy="2786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572008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Lucida Calligraphy" pitchFamily="66" charset="0"/>
              </a:rPr>
              <a:t>Sensitisation in Community Forums</a:t>
            </a:r>
            <a:endParaRPr lang="en-GB" sz="2400" b="1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7526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Few Challenges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GB" dirty="0" smtClean="0"/>
              <a:t>Flash flood</a:t>
            </a:r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9231"/>
            <a:ext cx="9144000" cy="59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work in line with the 4 priorities of SFDRR </a:t>
            </a:r>
          </a:p>
          <a:p>
            <a:pPr lvl="1"/>
            <a:r>
              <a:rPr lang="en-GB" sz="2000" dirty="0" smtClean="0">
                <a:ea typeface="Adobe Gothic Std B" pitchFamily="34" charset="-128"/>
              </a:rPr>
              <a:t>Understanding disaster risk</a:t>
            </a:r>
          </a:p>
          <a:p>
            <a:pPr lvl="1">
              <a:spcBef>
                <a:spcPct val="0"/>
              </a:spcBef>
            </a:pPr>
            <a:r>
              <a:rPr lang="en-GB" sz="2000" dirty="0" smtClean="0">
                <a:ea typeface="Adobe Gothic Std B" pitchFamily="34" charset="-128"/>
              </a:rPr>
              <a:t>Strengthening disaster risk governance to manage disaster risk</a:t>
            </a:r>
          </a:p>
          <a:p>
            <a:pPr lvl="1">
              <a:spcBef>
                <a:spcPct val="0"/>
              </a:spcBef>
            </a:pPr>
            <a:r>
              <a:rPr lang="en-GB" sz="2000" dirty="0" smtClean="0">
                <a:ea typeface="Adobe Gothic Std B" pitchFamily="34" charset="-128"/>
              </a:rPr>
              <a:t>Investing in disaster risk reduction for resilience</a:t>
            </a:r>
          </a:p>
          <a:p>
            <a:pPr lvl="1">
              <a:spcBef>
                <a:spcPct val="0"/>
              </a:spcBef>
            </a:pPr>
            <a:r>
              <a:rPr lang="en-GB" sz="2000" dirty="0" smtClean="0">
                <a:ea typeface="Adobe Gothic Std B" pitchFamily="34" charset="-128"/>
              </a:rPr>
              <a:t>Enhancing disaster preparedness for effective response  and to build back better in recovery, rehabilitation and reconstruction</a:t>
            </a:r>
          </a:p>
          <a:p>
            <a:endParaRPr lang="en-US" dirty="0" smtClean="0"/>
          </a:p>
          <a:p>
            <a:r>
              <a:rPr lang="en-US" sz="2400" dirty="0" smtClean="0"/>
              <a:t>Improve current disaster management practices </a:t>
            </a:r>
          </a:p>
          <a:p>
            <a:pPr lvl="1"/>
            <a:r>
              <a:rPr lang="en-US" sz="2000" dirty="0" smtClean="0"/>
              <a:t>Promote the culture of mitigation &amp; preparedness</a:t>
            </a:r>
          </a:p>
          <a:p>
            <a:pPr lvl="1"/>
            <a:r>
              <a:rPr lang="en-US" sz="2000" dirty="0" smtClean="0"/>
              <a:t>Capacity Building (include First Responders &amp; volunteers) </a:t>
            </a:r>
          </a:p>
          <a:p>
            <a:pPr lvl="1"/>
            <a:r>
              <a:rPr lang="en-US" sz="2000" dirty="0" smtClean="0"/>
              <a:t>Prompt response of all stakeholders including First Responders  </a:t>
            </a:r>
          </a:p>
          <a:p>
            <a:pPr lvl="1"/>
            <a:r>
              <a:rPr lang="en-US" sz="2000" dirty="0" smtClean="0"/>
              <a:t>Ensure proper recovery through participation of all</a:t>
            </a:r>
          </a:p>
          <a:p>
            <a:pPr lvl="1"/>
            <a:r>
              <a:rPr lang="en-US" sz="2000" dirty="0" smtClean="0"/>
              <a:t>Vulnerability assessment – in depth all-hazard risk mapping, etc</a:t>
            </a:r>
          </a:p>
          <a:p>
            <a:pPr lvl="1"/>
            <a:r>
              <a:rPr lang="en-US" sz="2000" dirty="0" smtClean="0"/>
              <a:t>  </a:t>
            </a:r>
            <a:endParaRPr lang="en-US" sz="2000" dirty="0" smtClean="0"/>
          </a:p>
          <a:p>
            <a:r>
              <a:rPr lang="en-US" sz="2400" dirty="0" smtClean="0"/>
              <a:t>Enhance the planning, </a:t>
            </a:r>
            <a:r>
              <a:rPr lang="en-US" sz="2400" dirty="0" err="1" smtClean="0"/>
              <a:t>organising</a:t>
            </a:r>
            <a:r>
              <a:rPr lang="en-US" sz="2400" dirty="0" smtClean="0"/>
              <a:t>, coordinating and monitoring role of the NDRRMC  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GB" sz="2800" b="1" dirty="0" smtClean="0"/>
              <a:t>Disasters are increasingly exacerbated by CC (Frequent hydro-meteorological extremes) and geological events</a:t>
            </a:r>
          </a:p>
          <a:p>
            <a:r>
              <a:rPr lang="en-GB" sz="2800" b="1" dirty="0" smtClean="0"/>
              <a:t> </a:t>
            </a:r>
          </a:p>
          <a:p>
            <a:r>
              <a:rPr lang="en-GB" sz="2800" b="1" smtClean="0">
                <a:sym typeface="Wingdings" pitchFamily="2" charset="2"/>
              </a:rPr>
              <a:t> </a:t>
            </a:r>
            <a:r>
              <a:rPr lang="en-GB" sz="2800" b="1" smtClean="0"/>
              <a:t>Understanding </a:t>
            </a:r>
            <a:r>
              <a:rPr lang="en-GB" sz="2800" b="1" dirty="0" smtClean="0"/>
              <a:t>the significant overlap between DRR and CCA for Sustainable Development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(cont)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599" y="4191000"/>
            <a:ext cx="2979677" cy="1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800" b="1" dirty="0" smtClean="0"/>
              <a:t>National Disaster Risk Reduction and Management Centre,</a:t>
            </a:r>
          </a:p>
          <a:p>
            <a:pPr>
              <a:buNone/>
            </a:pPr>
            <a:r>
              <a:rPr lang="en-GB" sz="2800" dirty="0" smtClean="0"/>
              <a:t>	Line Barracks,</a:t>
            </a:r>
          </a:p>
          <a:p>
            <a:pPr>
              <a:buNone/>
            </a:pPr>
            <a:r>
              <a:rPr lang="en-GB" sz="2800" dirty="0" smtClean="0"/>
              <a:t>		Port-Louis, Republic of Mauritius.</a:t>
            </a:r>
          </a:p>
          <a:p>
            <a:pPr>
              <a:buNone/>
            </a:pPr>
            <a:r>
              <a:rPr lang="en-GB" sz="2800" dirty="0" smtClean="0"/>
              <a:t>			Tel: +230 2073900</a:t>
            </a:r>
          </a:p>
          <a:p>
            <a:pPr>
              <a:buNone/>
            </a:pPr>
            <a:r>
              <a:rPr lang="en-GB" sz="2800" dirty="0" smtClean="0"/>
              <a:t>				Fax: +230 2073927</a:t>
            </a:r>
          </a:p>
          <a:p>
            <a:pPr>
              <a:buNone/>
            </a:pPr>
            <a:r>
              <a:rPr lang="en-GB" sz="2800" dirty="0" smtClean="0"/>
              <a:t>					Website: Under construction</a:t>
            </a:r>
          </a:p>
          <a:p>
            <a:pPr>
              <a:buNone/>
            </a:pPr>
            <a:r>
              <a:rPr lang="en-GB" sz="2800" dirty="0"/>
              <a:t>	</a:t>
            </a:r>
            <a:r>
              <a:rPr lang="en-GB" sz="2800" dirty="0" smtClean="0"/>
              <a:t>					Email: </a:t>
            </a:r>
            <a:r>
              <a:rPr lang="en-GB" sz="2800" dirty="0" smtClean="0">
                <a:hlinkClick r:id="rId2"/>
              </a:rPr>
              <a:t>disaster@govmu.org</a:t>
            </a:r>
            <a:endParaRPr lang="en-GB" sz="2800" dirty="0" smtClean="0"/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800" dirty="0" smtClean="0"/>
              <a:t>		</a:t>
            </a:r>
          </a:p>
          <a:p>
            <a:pPr>
              <a:buNone/>
            </a:pPr>
            <a:r>
              <a:rPr lang="en-GB" sz="2800" dirty="0"/>
              <a:t>	</a:t>
            </a:r>
            <a:r>
              <a:rPr lang="en-GB" sz="2800" dirty="0" smtClean="0"/>
              <a:t>			</a:t>
            </a:r>
          </a:p>
          <a:p>
            <a:pPr>
              <a:buNone/>
            </a:pPr>
            <a:endParaRPr lang="en-GB" sz="2800" dirty="0" smtClean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1207933"/>
            <a:ext cx="91440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Contact Us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76200" y="76200"/>
            <a:ext cx="8915400" cy="1104721"/>
            <a:chOff x="76200" y="-190500"/>
            <a:chExt cx="8915400" cy="1380901"/>
          </a:xfrm>
        </p:grpSpPr>
        <p:sp>
          <p:nvSpPr>
            <p:cNvPr id="6" name="TextBox 5"/>
            <p:cNvSpPr txBox="1"/>
            <p:nvPr/>
          </p:nvSpPr>
          <p:spPr>
            <a:xfrm>
              <a:off x="76200" y="228600"/>
              <a:ext cx="5334000" cy="96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</a:rPr>
                <a:t>Republic of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6200" y="-190500"/>
              <a:ext cx="8915400" cy="1143000"/>
            </a:xfrm>
            <a:prstGeom prst="roundRect">
              <a:avLst/>
            </a:prstGeom>
            <a:gradFill>
              <a:gsLst>
                <a:gs pos="0">
                  <a:srgbClr val="FFFF00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3800" y="-68256"/>
              <a:ext cx="1143000" cy="925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057400" y="-7441"/>
              <a:ext cx="533400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Republic of  Mauritius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35315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067762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62000"/>
          </a:xfrm>
        </p:spPr>
        <p:txBody>
          <a:bodyPr/>
          <a:lstStyle/>
          <a:p>
            <a:r>
              <a:rPr lang="en-GB" dirty="0" smtClean="0"/>
              <a:t>Fire outbreak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5983"/>
            <a:ext cx="8382000" cy="632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Rock Fall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74072"/>
            <a:ext cx="5029201" cy="388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993" y="381000"/>
            <a:ext cx="41160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2200" y="1481328"/>
            <a:ext cx="5867400" cy="5376672"/>
          </a:xfrm>
        </p:spPr>
        <p:txBody>
          <a:bodyPr/>
          <a:lstStyle/>
          <a:p>
            <a:r>
              <a:rPr lang="en-GB" dirty="0" smtClean="0"/>
              <a:t>Landslide</a:t>
            </a:r>
          </a:p>
          <a:p>
            <a:endParaRPr lang="en-GB" dirty="0" smtClean="0"/>
          </a:p>
          <a:p>
            <a:r>
              <a:rPr lang="en-GB" dirty="0" smtClean="0"/>
              <a:t>Torrential rain</a:t>
            </a:r>
          </a:p>
          <a:p>
            <a:endParaRPr lang="en-GB" dirty="0" smtClean="0"/>
          </a:p>
          <a:p>
            <a:r>
              <a:rPr lang="en-GB" dirty="0" smtClean="0"/>
              <a:t>High waves (tidal/storm surges)</a:t>
            </a:r>
          </a:p>
          <a:p>
            <a:endParaRPr lang="en-GB" dirty="0" smtClean="0"/>
          </a:p>
          <a:p>
            <a:r>
              <a:rPr lang="en-GB" dirty="0" smtClean="0"/>
              <a:t>Earthquakes</a:t>
            </a:r>
          </a:p>
          <a:p>
            <a:endParaRPr lang="en-GB" dirty="0" smtClean="0"/>
          </a:p>
          <a:p>
            <a:r>
              <a:rPr lang="en-GB" dirty="0" smtClean="0"/>
              <a:t>Tsunami</a:t>
            </a:r>
          </a:p>
          <a:p>
            <a:endParaRPr lang="en-GB" dirty="0" smtClean="0"/>
          </a:p>
          <a:p>
            <a:r>
              <a:rPr lang="en-GB" dirty="0" smtClean="0"/>
              <a:t>Water crisis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Few hazards (cont)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267200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000" b="1" dirty="0" smtClean="0"/>
          </a:p>
          <a:p>
            <a:pPr>
              <a:buNone/>
            </a:pPr>
            <a:endParaRPr lang="en-GB" sz="2000" b="1" dirty="0" smtClean="0"/>
          </a:p>
          <a:p>
            <a:r>
              <a:rPr lang="en-GB" sz="2000" b="1" dirty="0" smtClean="0"/>
              <a:t>Initially, Disasters were mainly known to be caused by hydro-meteorological events (cyclones)–  DM under Prime Minister’s Office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Setting up of Cyclone and Other Natural Disasters Committee </a:t>
            </a:r>
          </a:p>
          <a:p>
            <a:pPr lvl="1"/>
            <a:r>
              <a:rPr lang="en-GB" sz="2000" dirty="0" smtClean="0"/>
              <a:t>Implement </a:t>
            </a:r>
            <a:r>
              <a:rPr lang="en-US" sz="2000" dirty="0" smtClean="0"/>
              <a:t>Disaster Risk Reduction Strategy and Action Plan  in line with </a:t>
            </a:r>
            <a:r>
              <a:rPr lang="en-GB" sz="2000" dirty="0" err="1" smtClean="0"/>
              <a:t>Hygo</a:t>
            </a:r>
            <a:r>
              <a:rPr lang="en-GB" sz="2000" dirty="0" smtClean="0"/>
              <a:t> Framework for Action (2005-2015) </a:t>
            </a:r>
          </a:p>
          <a:p>
            <a:pPr lvl="1"/>
            <a:r>
              <a:rPr lang="en-GB" sz="2000" dirty="0" smtClean="0"/>
              <a:t>Manage all disasters affecting Republic of Mauritius</a:t>
            </a:r>
          </a:p>
          <a:p>
            <a:pPr lvl="1"/>
            <a:endParaRPr lang="en-GB" sz="2000" dirty="0" smtClean="0"/>
          </a:p>
          <a:p>
            <a:r>
              <a:rPr lang="en-GB" sz="2000" b="1" dirty="0" smtClean="0"/>
              <a:t>National Disasters Operations Coordination Centre (NDOCC) -2010 –lead Commissioner of Police -PIOR (ex-Lola flood event)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Disaster Management in Mauritius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ainstrmS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4B2C8F-C7CE-4FA1-B28D-E59C84E15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982</Words>
  <Application>Microsoft Office PowerPoint</Application>
  <PresentationFormat>On-screen Show (4:3)</PresentationFormat>
  <Paragraphs>228</Paragraphs>
  <Slides>53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BrainstrmSess</vt:lpstr>
      <vt:lpstr>National Disaster Risk Reduction and Management Centre  (NDRRMC)</vt:lpstr>
      <vt:lpstr>Outline</vt:lpstr>
      <vt:lpstr>Few Hazards affecting  Mauritius</vt:lpstr>
      <vt:lpstr>Tropical Cyclones</vt:lpstr>
      <vt:lpstr>Flash flood</vt:lpstr>
      <vt:lpstr>Fire outbreak</vt:lpstr>
      <vt:lpstr>Rock Fall</vt:lpstr>
      <vt:lpstr>Few hazards (cont)</vt:lpstr>
      <vt:lpstr>Disaster Management in Mauritius</vt:lpstr>
      <vt:lpstr>Disaster Management in Mauritius (cont)</vt:lpstr>
      <vt:lpstr>National Disaster Risk Reduction and Management Centre  (NDRRMC)</vt:lpstr>
      <vt:lpstr>NDRRMC</vt:lpstr>
      <vt:lpstr>Slide 13</vt:lpstr>
      <vt:lpstr>Slide 14</vt:lpstr>
      <vt:lpstr>NDRRMC</vt:lpstr>
      <vt:lpstr>Elements coordinated through NDRRMC</vt:lpstr>
      <vt:lpstr>Policy &amp; Governance - National Disasters Scheme  (2015 edition)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Few Challenges</vt:lpstr>
      <vt:lpstr>Slide 50</vt:lpstr>
      <vt:lpstr>Challenges (cont)</vt:lpstr>
      <vt:lpstr>Slide 52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2015-06-17T12:12:10Z</dcterms:created>
  <dcterms:modified xsi:type="dcterms:W3CDTF">2015-10-26T06:22:09Z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