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307" r:id="rId4"/>
    <p:sldId id="276" r:id="rId5"/>
    <p:sldId id="309" r:id="rId6"/>
    <p:sldId id="261" r:id="rId7"/>
    <p:sldId id="262" r:id="rId8"/>
    <p:sldId id="310" r:id="rId9"/>
    <p:sldId id="301" r:id="rId10"/>
    <p:sldId id="308" r:id="rId11"/>
    <p:sldId id="311" r:id="rId12"/>
    <p:sldId id="265" r:id="rId13"/>
    <p:sldId id="302" r:id="rId14"/>
    <p:sldId id="303" r:id="rId15"/>
    <p:sldId id="304" r:id="rId16"/>
    <p:sldId id="305" r:id="rId17"/>
    <p:sldId id="306" r:id="rId18"/>
    <p:sldId id="266" r:id="rId19"/>
    <p:sldId id="278" r:id="rId20"/>
    <p:sldId id="279" r:id="rId21"/>
    <p:sldId id="280" r:id="rId22"/>
    <p:sldId id="286" r:id="rId23"/>
    <p:sldId id="268" r:id="rId24"/>
    <p:sldId id="269" r:id="rId25"/>
    <p:sldId id="275" r:id="rId26"/>
    <p:sldId id="285" r:id="rId27"/>
    <p:sldId id="300" r:id="rId28"/>
    <p:sldId id="281" r:id="rId29"/>
    <p:sldId id="283" r:id="rId30"/>
    <p:sldId id="270" r:id="rId31"/>
    <p:sldId id="271" r:id="rId32"/>
    <p:sldId id="298" r:id="rId33"/>
    <p:sldId id="290" r:id="rId34"/>
    <p:sldId id="291" r:id="rId35"/>
    <p:sldId id="292" r:id="rId36"/>
    <p:sldId id="293" r:id="rId37"/>
    <p:sldId id="294" r:id="rId38"/>
    <p:sldId id="295" r:id="rId39"/>
    <p:sldId id="299" r:id="rId40"/>
    <p:sldId id="296" r:id="rId41"/>
    <p:sldId id="297" r:id="rId42"/>
    <p:sldId id="273"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995" autoAdjust="0"/>
    <p:restoredTop sz="94660"/>
  </p:normalViewPr>
  <p:slideViewPr>
    <p:cSldViewPr snapToGrid="0">
      <p:cViewPr varScale="1">
        <p:scale>
          <a:sx n="70" d="100"/>
          <a:sy n="70" d="100"/>
        </p:scale>
        <p:origin x="996" y="5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7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2BA51-6F2F-452B-8489-247AFFB7A77D}" type="datetimeFigureOut">
              <a:rPr lang="zh-CN" altLang="en-US" smtClean="0"/>
              <a:t>2016/9/7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9246E3-C6A4-465E-9649-2919E680E034}" type="slidenum">
              <a:rPr lang="zh-CN" altLang="en-US" smtClean="0"/>
              <a:t>‹#›</a:t>
            </a:fld>
            <a:endParaRPr lang="zh-CN" altLang="en-US"/>
          </a:p>
        </p:txBody>
      </p:sp>
    </p:spTree>
    <p:extLst>
      <p:ext uri="{BB962C8B-B14F-4D97-AF65-F5344CB8AC3E}">
        <p14:creationId xmlns:p14="http://schemas.microsoft.com/office/powerpoint/2010/main" val="3641497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1F87978-55C1-47D5-9155-22FB4E4057DC}" type="slidenum">
              <a:rPr lang="zh-CN" altLang="en-US" smtClean="0"/>
              <a:pPr/>
              <a:t>10</a:t>
            </a:fld>
            <a:endParaRPr lang="zh-CN" altLang="en-US"/>
          </a:p>
        </p:txBody>
      </p:sp>
    </p:spTree>
    <p:extLst>
      <p:ext uri="{BB962C8B-B14F-4D97-AF65-F5344CB8AC3E}">
        <p14:creationId xmlns:p14="http://schemas.microsoft.com/office/powerpoint/2010/main" val="107295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a:t>
            </a:r>
            <a:r>
              <a:rPr lang="en-US" altLang="zh-CN" baseline="0" dirty="0" smtClean="0"/>
              <a:t> , we need some operation shifts</a:t>
            </a:r>
            <a:r>
              <a:rPr lang="zh-CN" altLang="en-US" baseline="0" dirty="0" smtClean="0"/>
              <a:t>：</a:t>
            </a:r>
            <a:endParaRPr lang="en-US" altLang="zh-CN" baseline="0" dirty="0" smtClean="0"/>
          </a:p>
          <a:p>
            <a:r>
              <a:rPr lang="en-US" altLang="zh-CN" dirty="0" smtClean="0"/>
              <a:t>That is,</a:t>
            </a:r>
          </a:p>
          <a:p>
            <a:r>
              <a:rPr lang="en-US" altLang="zh-CN" dirty="0" smtClean="0"/>
              <a:t>Phenomenon-</a:t>
            </a:r>
            <a:r>
              <a:rPr lang="en-US" altLang="zh-CN" baseline="0" dirty="0" smtClean="0"/>
              <a:t>based forecast to impacted-based forecast</a:t>
            </a:r>
          </a:p>
          <a:p>
            <a:r>
              <a:rPr lang="en-US" altLang="zh-CN" baseline="0" dirty="0" smtClean="0"/>
              <a:t>Product-based service to decision support services </a:t>
            </a:r>
          </a:p>
          <a:p>
            <a:r>
              <a:rPr lang="en-US" altLang="zh-CN" baseline="0" dirty="0" smtClean="0"/>
              <a:t>Meteorological threshold based warning to impact threshold based warning or risk-based warning</a:t>
            </a:r>
          </a:p>
          <a:p>
            <a:endParaRPr lang="en-US" altLang="zh-CN" baseline="0" dirty="0" smtClean="0"/>
          </a:p>
          <a:p>
            <a:r>
              <a:rPr lang="en-US" altLang="zh-CN" baseline="0" dirty="0" smtClean="0"/>
              <a:t>Currently, in the operational community, more and more probabilistic forecasts products are generated, </a:t>
            </a:r>
          </a:p>
          <a:p>
            <a:r>
              <a:rPr lang="en-US" altLang="zh-CN" baseline="0" dirty="0" smtClean="0"/>
              <a:t>There is a transition from deterministic (best guess) to probabilistic forecasts (ensemble forecast) taking place.</a:t>
            </a:r>
          </a:p>
          <a:p>
            <a:r>
              <a:rPr lang="en-US" altLang="zh-CN" baseline="0" dirty="0" smtClean="0"/>
              <a:t>This provides a good opportunity to generate impact-related information by using ensemble forecasts.</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B23E4255-01FE-4EA3-91E2-8CC62A52CA17}" type="slidenum">
              <a:rPr lang="zh-CN" altLang="en-US" smtClean="0"/>
              <a:pPr/>
              <a:t>29</a:t>
            </a:fld>
            <a:endParaRPr lang="zh-CN" altLang="en-US"/>
          </a:p>
        </p:txBody>
      </p:sp>
    </p:spTree>
    <p:extLst>
      <p:ext uri="{BB962C8B-B14F-4D97-AF65-F5344CB8AC3E}">
        <p14:creationId xmlns:p14="http://schemas.microsoft.com/office/powerpoint/2010/main" val="365240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153055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3726784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69682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103721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617884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81580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4190555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256552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EC222D-5A6A-46FA-9A65-0ABA02237476}" type="slidenum">
              <a:rPr lang="zh-CN" altLang="en-US" smtClean="0"/>
              <a:t>‹#›</a:t>
            </a:fld>
            <a:endParaRPr lang="zh-CN" altLang="en-US"/>
          </a:p>
        </p:txBody>
      </p:sp>
      <p:pic>
        <p:nvPicPr>
          <p:cNvPr id="5" name="图片 4"/>
          <p:cNvPicPr>
            <a:picLocks noChangeAspect="1"/>
          </p:cNvPicPr>
          <p:nvPr userDrawn="1"/>
        </p:nvPicPr>
        <p:blipFill>
          <a:blip r:embed="rId2"/>
          <a:stretch>
            <a:fillRect/>
          </a:stretch>
        </p:blipFill>
        <p:spPr>
          <a:xfrm>
            <a:off x="160873" y="197885"/>
            <a:ext cx="3084843" cy="1298561"/>
          </a:xfrm>
          <a:prstGeom prst="rect">
            <a:avLst/>
          </a:prstGeom>
        </p:spPr>
      </p:pic>
    </p:spTree>
    <p:extLst>
      <p:ext uri="{BB962C8B-B14F-4D97-AF65-F5344CB8AC3E}">
        <p14:creationId xmlns:p14="http://schemas.microsoft.com/office/powerpoint/2010/main" val="2316533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56232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03215724-F0F7-4E18-B9CD-08AAD6F59033}" type="datetimeFigureOut">
              <a:rPr lang="zh-CN" altLang="en-US" smtClean="0"/>
              <a:t>2016/9/7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1545311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400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15724-F0F7-4E18-B9CD-08AAD6F59033}" type="datetimeFigureOut">
              <a:rPr lang="zh-CN" altLang="en-US" smtClean="0"/>
              <a:t>2016/9/7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C222D-5A6A-46FA-9A65-0ABA02237476}" type="slidenum">
              <a:rPr lang="zh-CN" altLang="en-US" smtClean="0"/>
              <a:t>‹#›</a:t>
            </a:fld>
            <a:endParaRPr lang="zh-CN" altLang="en-US"/>
          </a:p>
        </p:txBody>
      </p:sp>
    </p:spTree>
    <p:extLst>
      <p:ext uri="{BB962C8B-B14F-4D97-AF65-F5344CB8AC3E}">
        <p14:creationId xmlns:p14="http://schemas.microsoft.com/office/powerpoint/2010/main" val="2635925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16632"/>
            <a:ext cx="3132905" cy="131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4"/>
          <p:cNvSpPr txBox="1"/>
          <p:nvPr/>
        </p:nvSpPr>
        <p:spPr>
          <a:xfrm>
            <a:off x="594360" y="1433005"/>
            <a:ext cx="11155680" cy="1938992"/>
          </a:xfrm>
          <a:prstGeom prst="rect">
            <a:avLst/>
          </a:prstGeom>
          <a:noFill/>
        </p:spPr>
        <p:txBody>
          <a:bodyPr wrap="square" rtlCol="0">
            <a:spAutoFit/>
          </a:bodyPr>
          <a:lstStyle/>
          <a:p>
            <a:pPr algn="ctr"/>
            <a:r>
              <a:rPr lang="en-US" altLang="zh-CN" sz="4000" b="1" dirty="0" smtClean="0">
                <a:solidFill>
                  <a:srgbClr val="002060"/>
                </a:solidFill>
                <a:latin typeface="Palatino Linotype" panose="02040502050505030304" pitchFamily="18" charset="0"/>
              </a:rPr>
              <a:t>Operational High-resolution Numerical</a:t>
            </a:r>
          </a:p>
          <a:p>
            <a:pPr algn="ctr"/>
            <a:r>
              <a:rPr lang="en-US" altLang="zh-CN" sz="4000" b="1" dirty="0" smtClean="0">
                <a:solidFill>
                  <a:srgbClr val="002060"/>
                </a:solidFill>
                <a:latin typeface="Palatino Linotype" panose="02040502050505030304" pitchFamily="18" charset="0"/>
              </a:rPr>
              <a:t>Weather Prediction and support  for Impact-based </a:t>
            </a:r>
            <a:r>
              <a:rPr lang="en-US" altLang="zh-CN" sz="4000" b="1" dirty="0">
                <a:solidFill>
                  <a:srgbClr val="002060"/>
                </a:solidFill>
                <a:latin typeface="Palatino Linotype" panose="02040502050505030304" pitchFamily="18" charset="0"/>
              </a:rPr>
              <a:t>F</a:t>
            </a:r>
            <a:r>
              <a:rPr lang="en-US" altLang="zh-CN" sz="4000" b="1" dirty="0" smtClean="0">
                <a:solidFill>
                  <a:srgbClr val="002060"/>
                </a:solidFill>
                <a:latin typeface="Palatino Linotype" panose="02040502050505030304" pitchFamily="18" charset="0"/>
              </a:rPr>
              <a:t>orecast in SMS</a:t>
            </a:r>
            <a:endParaRPr lang="zh-CN" altLang="en-US" sz="4000" b="1" dirty="0">
              <a:solidFill>
                <a:srgbClr val="002060"/>
              </a:solidFill>
              <a:latin typeface="Palatino Linotype" panose="02040502050505030304" pitchFamily="18" charset="0"/>
            </a:endParaRPr>
          </a:p>
        </p:txBody>
      </p:sp>
      <p:sp>
        <p:nvSpPr>
          <p:cNvPr id="9" name="文本框 8"/>
          <p:cNvSpPr txBox="1"/>
          <p:nvPr/>
        </p:nvSpPr>
        <p:spPr>
          <a:xfrm>
            <a:off x="5475224" y="4142181"/>
            <a:ext cx="6071362" cy="1446550"/>
          </a:xfrm>
          <a:prstGeom prst="rect">
            <a:avLst/>
          </a:prstGeom>
          <a:noFill/>
        </p:spPr>
        <p:txBody>
          <a:bodyPr wrap="square" rtlCol="0">
            <a:spAutoFit/>
          </a:bodyPr>
          <a:lstStyle/>
          <a:p>
            <a:pPr algn="r"/>
            <a:r>
              <a:rPr lang="en-US" altLang="zh-CN" sz="3200" dirty="0" err="1" smtClean="0">
                <a:solidFill>
                  <a:srgbClr val="0000FF"/>
                </a:solidFill>
                <a:latin typeface="Baskerville Old Face" panose="02020602080505020303" pitchFamily="18" charset="0"/>
              </a:rPr>
              <a:t>Baode</a:t>
            </a:r>
            <a:r>
              <a:rPr lang="en-US" altLang="zh-CN" sz="3200" dirty="0" smtClean="0">
                <a:solidFill>
                  <a:srgbClr val="0000FF"/>
                </a:solidFill>
                <a:latin typeface="Baskerville Old Face" panose="02020602080505020303" pitchFamily="18" charset="0"/>
              </a:rPr>
              <a:t> Chen</a:t>
            </a:r>
          </a:p>
          <a:p>
            <a:pPr algn="r"/>
            <a:r>
              <a:rPr lang="en-US" altLang="zh-CN" sz="2800" dirty="0" smtClean="0">
                <a:solidFill>
                  <a:srgbClr val="0000FF"/>
                </a:solidFill>
                <a:latin typeface="Baskerville Old Face" panose="02020602080505020303" pitchFamily="18" charset="0"/>
              </a:rPr>
              <a:t>Shanghai Meteorological Service(SMS)</a:t>
            </a:r>
          </a:p>
          <a:p>
            <a:pPr algn="r"/>
            <a:r>
              <a:rPr lang="en-US" altLang="zh-CN" sz="2800" dirty="0" smtClean="0">
                <a:solidFill>
                  <a:srgbClr val="0000FF"/>
                </a:solidFill>
                <a:latin typeface="Baskerville Old Face" panose="02020602080505020303" pitchFamily="18" charset="0"/>
              </a:rPr>
              <a:t>Shanghai Typhoon Institute of CMA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10" y="3780066"/>
            <a:ext cx="4300336" cy="282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6675120" y="6066307"/>
            <a:ext cx="4997907" cy="461665"/>
          </a:xfrm>
          <a:prstGeom prst="rect">
            <a:avLst/>
          </a:prstGeom>
          <a:noFill/>
        </p:spPr>
        <p:txBody>
          <a:bodyPr wrap="none" rtlCol="0">
            <a:spAutoFit/>
          </a:bodyPr>
          <a:lstStyle/>
          <a:p>
            <a:r>
              <a:rPr lang="en-US" altLang="zh-CN" sz="2400" dirty="0" smtClean="0"/>
              <a:t>6-9, September, 2016, DMH, Myanmar</a:t>
            </a:r>
            <a:endParaRPr lang="zh-CN" altLang="en-US" sz="2400" dirty="0"/>
          </a:p>
        </p:txBody>
      </p:sp>
    </p:spTree>
    <p:extLst>
      <p:ext uri="{BB962C8B-B14F-4D97-AF65-F5344CB8AC3E}">
        <p14:creationId xmlns:p14="http://schemas.microsoft.com/office/powerpoint/2010/main" val="3845572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Desktop\图片4.png"/>
          <p:cNvPicPr>
            <a:picLocks noChangeAspect="1" noChangeArrowheads="1"/>
          </p:cNvPicPr>
          <p:nvPr/>
        </p:nvPicPr>
        <p:blipFill>
          <a:blip r:embed="rId3" cstate="print"/>
          <a:srcRect/>
          <a:stretch>
            <a:fillRect/>
          </a:stretch>
        </p:blipFill>
        <p:spPr bwMode="auto">
          <a:xfrm>
            <a:off x="2423593" y="3933057"/>
            <a:ext cx="3628941" cy="2198147"/>
          </a:xfrm>
          <a:prstGeom prst="rect">
            <a:avLst/>
          </a:prstGeom>
          <a:noFill/>
        </p:spPr>
      </p:pic>
      <p:pic>
        <p:nvPicPr>
          <p:cNvPr id="3075" name="Picture 3" descr="C:\Users\userd\Downloads\mm3_16071108d_999_00.gif"/>
          <p:cNvPicPr>
            <a:picLocks noChangeAspect="1" noChangeArrowheads="1"/>
          </p:cNvPicPr>
          <p:nvPr/>
        </p:nvPicPr>
        <p:blipFill>
          <a:blip r:embed="rId4" cstate="print"/>
          <a:srcRect/>
          <a:stretch>
            <a:fillRect/>
          </a:stretch>
        </p:blipFill>
        <p:spPr bwMode="auto">
          <a:xfrm>
            <a:off x="1631504" y="332656"/>
            <a:ext cx="2808312" cy="3366974"/>
          </a:xfrm>
          <a:prstGeom prst="rect">
            <a:avLst/>
          </a:prstGeom>
          <a:noFill/>
        </p:spPr>
      </p:pic>
      <p:pic>
        <p:nvPicPr>
          <p:cNvPr id="3076" name="Picture 4" descr="C:\Users\userd\Desktop\6c2ba70a2a8260e39848c727b5a3c29e.gif"/>
          <p:cNvPicPr>
            <a:picLocks noChangeAspect="1" noChangeArrowheads="1"/>
          </p:cNvPicPr>
          <p:nvPr/>
        </p:nvPicPr>
        <p:blipFill>
          <a:blip r:embed="rId5" cstate="print"/>
          <a:srcRect l="10227" r="8448" b="19568"/>
          <a:stretch>
            <a:fillRect/>
          </a:stretch>
        </p:blipFill>
        <p:spPr bwMode="auto">
          <a:xfrm>
            <a:off x="4583832" y="260648"/>
            <a:ext cx="2869412" cy="3416934"/>
          </a:xfrm>
          <a:prstGeom prst="rect">
            <a:avLst/>
          </a:prstGeom>
          <a:noFill/>
        </p:spPr>
      </p:pic>
      <p:pic>
        <p:nvPicPr>
          <p:cNvPr id="3077" name="Picture 5" descr="C:\Users\userd\Desktop\135c4cde0f92f25774c40fd79d9b2055.png"/>
          <p:cNvPicPr>
            <a:picLocks noChangeAspect="1" noChangeArrowheads="1"/>
          </p:cNvPicPr>
          <p:nvPr/>
        </p:nvPicPr>
        <p:blipFill>
          <a:blip r:embed="rId6" cstate="print"/>
          <a:srcRect/>
          <a:stretch>
            <a:fillRect/>
          </a:stretch>
        </p:blipFill>
        <p:spPr bwMode="auto">
          <a:xfrm>
            <a:off x="7608168" y="332656"/>
            <a:ext cx="2669642" cy="3240360"/>
          </a:xfrm>
          <a:prstGeom prst="rect">
            <a:avLst/>
          </a:prstGeom>
          <a:noFill/>
        </p:spPr>
      </p:pic>
      <p:pic>
        <p:nvPicPr>
          <p:cNvPr id="1026" name="Picture 2" descr="C:\Users\userd\Desktop\图片1.png"/>
          <p:cNvPicPr>
            <a:picLocks noChangeAspect="1" noChangeArrowheads="1"/>
          </p:cNvPicPr>
          <p:nvPr/>
        </p:nvPicPr>
        <p:blipFill>
          <a:blip r:embed="rId7" cstate="print"/>
          <a:srcRect/>
          <a:stretch>
            <a:fillRect/>
          </a:stretch>
        </p:blipFill>
        <p:spPr bwMode="auto">
          <a:xfrm>
            <a:off x="5879976" y="3861048"/>
            <a:ext cx="3600400" cy="2232248"/>
          </a:xfrm>
          <a:prstGeom prst="rect">
            <a:avLst/>
          </a:prstGeom>
          <a:noFill/>
        </p:spPr>
      </p:pic>
      <p:sp>
        <p:nvSpPr>
          <p:cNvPr id="2" name="矩形 1"/>
          <p:cNvSpPr/>
          <p:nvPr/>
        </p:nvSpPr>
        <p:spPr>
          <a:xfrm>
            <a:off x="4238063" y="6280343"/>
            <a:ext cx="4376070" cy="461665"/>
          </a:xfrm>
          <a:prstGeom prst="rect">
            <a:avLst/>
          </a:prstGeom>
        </p:spPr>
        <p:txBody>
          <a:bodyPr wrap="none">
            <a:spAutoFit/>
          </a:bodyPr>
          <a:lstStyle/>
          <a:p>
            <a:r>
              <a:rPr lang="en-US" altLang="zh-CN" sz="2400" dirty="0"/>
              <a:t>Typhoon </a:t>
            </a:r>
            <a:r>
              <a:rPr lang="en-US" altLang="zh-CN" sz="2400" dirty="0" err="1" smtClean="0"/>
              <a:t>Nepartak</a:t>
            </a:r>
            <a:r>
              <a:rPr lang="en-US" altLang="zh-CN" sz="2400" dirty="0" smtClean="0"/>
              <a:t> related rainfall</a:t>
            </a:r>
            <a:endParaRPr lang="en-US" altLang="zh-CN" sz="2400" dirty="0"/>
          </a:p>
        </p:txBody>
      </p:sp>
      <p:cxnSp>
        <p:nvCxnSpPr>
          <p:cNvPr id="4" name="直接箭头连接符 3"/>
          <p:cNvCxnSpPr/>
          <p:nvPr/>
        </p:nvCxnSpPr>
        <p:spPr>
          <a:xfrm flipH="1">
            <a:off x="9619488" y="4873752"/>
            <a:ext cx="749808" cy="420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0442448" y="4689086"/>
            <a:ext cx="562975" cy="369332"/>
          </a:xfrm>
          <a:prstGeom prst="rect">
            <a:avLst/>
          </a:prstGeom>
          <a:noFill/>
        </p:spPr>
        <p:txBody>
          <a:bodyPr wrap="none" rtlCol="0">
            <a:spAutoFit/>
          </a:bodyPr>
          <a:lstStyle/>
          <a:p>
            <a:r>
              <a:rPr lang="en-US" altLang="zh-CN" dirty="0" smtClean="0"/>
              <a:t>Bias</a:t>
            </a:r>
            <a:endParaRPr lang="zh-CN" altLang="en-US" dirty="0"/>
          </a:p>
        </p:txBody>
      </p:sp>
      <p:sp>
        <p:nvSpPr>
          <p:cNvPr id="6" name="文本框 5"/>
          <p:cNvSpPr txBox="1"/>
          <p:nvPr/>
        </p:nvSpPr>
        <p:spPr>
          <a:xfrm>
            <a:off x="740664" y="4764024"/>
            <a:ext cx="954428" cy="369332"/>
          </a:xfrm>
          <a:prstGeom prst="rect">
            <a:avLst/>
          </a:prstGeom>
          <a:noFill/>
        </p:spPr>
        <p:txBody>
          <a:bodyPr wrap="none" rtlCol="0">
            <a:spAutoFit/>
          </a:bodyPr>
          <a:lstStyle/>
          <a:p>
            <a:r>
              <a:rPr lang="en-US" altLang="zh-CN" dirty="0" smtClean="0"/>
              <a:t>TS score</a:t>
            </a:r>
            <a:endParaRPr lang="zh-CN" altLang="en-US" dirty="0"/>
          </a:p>
        </p:txBody>
      </p:sp>
      <p:cxnSp>
        <p:nvCxnSpPr>
          <p:cNvPr id="8" name="直接箭头连接符 7"/>
          <p:cNvCxnSpPr/>
          <p:nvPr/>
        </p:nvCxnSpPr>
        <p:spPr>
          <a:xfrm>
            <a:off x="1695092" y="5133356"/>
            <a:ext cx="728501" cy="161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46976" y="1630470"/>
            <a:ext cx="11443184" cy="4840644"/>
          </a:xfrm>
          <a:prstGeom prst="rect">
            <a:avLst/>
          </a:prstGeom>
        </p:spPr>
      </p:pic>
      <p:pic>
        <p:nvPicPr>
          <p:cNvPr id="3" name="图片 2"/>
          <p:cNvPicPr>
            <a:picLocks noChangeAspect="1"/>
          </p:cNvPicPr>
          <p:nvPr/>
        </p:nvPicPr>
        <p:blipFill>
          <a:blip r:embed="rId3"/>
          <a:stretch>
            <a:fillRect/>
          </a:stretch>
        </p:blipFill>
        <p:spPr>
          <a:xfrm>
            <a:off x="3133004" y="396198"/>
            <a:ext cx="7846232" cy="963251"/>
          </a:xfrm>
          <a:prstGeom prst="rect">
            <a:avLst/>
          </a:prstGeom>
        </p:spPr>
      </p:pic>
    </p:spTree>
    <p:extLst>
      <p:ext uri="{BB962C8B-B14F-4D97-AF65-F5344CB8AC3E}">
        <p14:creationId xmlns:p14="http://schemas.microsoft.com/office/powerpoint/2010/main" val="2269574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334172" y="274278"/>
            <a:ext cx="7846232" cy="969348"/>
          </a:xfrm>
          <a:prstGeom prst="rect">
            <a:avLst/>
          </a:prstGeom>
        </p:spPr>
      </p:pic>
      <p:pic>
        <p:nvPicPr>
          <p:cNvPr id="4" name="图片 3"/>
          <p:cNvPicPr>
            <a:picLocks noChangeAspect="1"/>
          </p:cNvPicPr>
          <p:nvPr/>
        </p:nvPicPr>
        <p:blipFill rotWithShape="1">
          <a:blip r:embed="rId3"/>
          <a:srcRect t="10670"/>
          <a:stretch/>
        </p:blipFill>
        <p:spPr>
          <a:xfrm>
            <a:off x="313909" y="3163793"/>
            <a:ext cx="2928899" cy="3542746"/>
          </a:xfrm>
          <a:prstGeom prst="rect">
            <a:avLst/>
          </a:prstGeom>
        </p:spPr>
      </p:pic>
      <p:sp>
        <p:nvSpPr>
          <p:cNvPr id="3" name="矩形 2"/>
          <p:cNvSpPr/>
          <p:nvPr/>
        </p:nvSpPr>
        <p:spPr>
          <a:xfrm>
            <a:off x="3334172" y="1179122"/>
            <a:ext cx="7130414" cy="523220"/>
          </a:xfrm>
          <a:prstGeom prst="rect">
            <a:avLst/>
          </a:prstGeom>
        </p:spPr>
        <p:txBody>
          <a:bodyPr wrap="none">
            <a:spAutoFit/>
          </a:bodyPr>
          <a:lstStyle/>
          <a:p>
            <a:r>
              <a:rPr lang="en-US" altLang="zh-CN" sz="2800" b="1" dirty="0" smtClean="0"/>
              <a:t>SMS-WARR </a:t>
            </a:r>
            <a:r>
              <a:rPr lang="en-US" altLang="zh-CN" sz="2800" b="1" dirty="0"/>
              <a:t>: WRF_ADAS Rapid Refresh System</a:t>
            </a:r>
          </a:p>
        </p:txBody>
      </p:sp>
      <p:pic>
        <p:nvPicPr>
          <p:cNvPr id="5" name="图片 4"/>
          <p:cNvPicPr>
            <a:picLocks noChangeAspect="1"/>
          </p:cNvPicPr>
          <p:nvPr/>
        </p:nvPicPr>
        <p:blipFill>
          <a:blip r:embed="rId4"/>
          <a:stretch>
            <a:fillRect/>
          </a:stretch>
        </p:blipFill>
        <p:spPr>
          <a:xfrm>
            <a:off x="3097132" y="3053676"/>
            <a:ext cx="5143136" cy="3542746"/>
          </a:xfrm>
          <a:prstGeom prst="rect">
            <a:avLst/>
          </a:prstGeom>
        </p:spPr>
      </p:pic>
      <p:sp>
        <p:nvSpPr>
          <p:cNvPr id="6" name="矩形 5"/>
          <p:cNvSpPr/>
          <p:nvPr/>
        </p:nvSpPr>
        <p:spPr>
          <a:xfrm>
            <a:off x="405384" y="1899514"/>
            <a:ext cx="11276204" cy="830997"/>
          </a:xfrm>
          <a:prstGeom prst="rect">
            <a:avLst/>
          </a:prstGeom>
        </p:spPr>
        <p:txBody>
          <a:bodyPr wrap="square">
            <a:spAutoFit/>
          </a:bodyPr>
          <a:lstStyle/>
          <a:p>
            <a:r>
              <a:rPr lang="en-US" altLang="zh-CN" sz="2400" dirty="0" smtClean="0"/>
              <a:t>3-km resolution</a:t>
            </a:r>
            <a:r>
              <a:rPr lang="en-US" altLang="zh-CN" sz="2400" dirty="0"/>
              <a:t>, 51 </a:t>
            </a:r>
            <a:r>
              <a:rPr lang="en-US" altLang="zh-CN" sz="2400" dirty="0" smtClean="0"/>
              <a:t>level, Cold starting </a:t>
            </a:r>
            <a:r>
              <a:rPr lang="en-US" altLang="zh-CN" sz="2400" dirty="0"/>
              <a:t>at 02 am </a:t>
            </a:r>
            <a:r>
              <a:rPr lang="en-US" altLang="zh-CN" sz="2400" dirty="0" smtClean="0"/>
              <a:t>(local time) data assimilating </a:t>
            </a:r>
            <a:r>
              <a:rPr lang="en-US" altLang="zh-CN" sz="2400" dirty="0"/>
              <a:t>every </a:t>
            </a:r>
            <a:r>
              <a:rPr lang="en-US" altLang="zh-CN" sz="2400" dirty="0" smtClean="0"/>
              <a:t>hour, and making 12-hour prediction</a:t>
            </a:r>
            <a:endParaRPr lang="en-US" altLang="zh-CN" sz="2400" dirty="0"/>
          </a:p>
        </p:txBody>
      </p:sp>
      <p:sp>
        <p:nvSpPr>
          <p:cNvPr id="7" name="矩形 6"/>
          <p:cNvSpPr/>
          <p:nvPr/>
        </p:nvSpPr>
        <p:spPr>
          <a:xfrm>
            <a:off x="8553573" y="2730511"/>
            <a:ext cx="3307878" cy="646331"/>
          </a:xfrm>
          <a:prstGeom prst="rect">
            <a:avLst/>
          </a:prstGeom>
        </p:spPr>
        <p:txBody>
          <a:bodyPr wrap="square">
            <a:spAutoFit/>
          </a:bodyPr>
          <a:lstStyle/>
          <a:p>
            <a:pPr algn="ctr"/>
            <a:r>
              <a:rPr lang="en-US" altLang="zh-CN" b="1" dirty="0"/>
              <a:t>Key Techniques in Rapid Refresh Assimilation and </a:t>
            </a:r>
            <a:r>
              <a:rPr lang="en-US" altLang="zh-CN" b="1" dirty="0" smtClean="0"/>
              <a:t>Forecast</a:t>
            </a:r>
            <a:r>
              <a:rPr lang="en-US" altLang="zh-CN" b="1" baseline="30000" dirty="0" smtClean="0"/>
              <a:t>1)</a:t>
            </a:r>
            <a:endParaRPr lang="en-US" altLang="zh-CN" b="1" baseline="30000" dirty="0"/>
          </a:p>
        </p:txBody>
      </p:sp>
      <p:sp>
        <p:nvSpPr>
          <p:cNvPr id="9" name="矩形 8"/>
          <p:cNvSpPr/>
          <p:nvPr/>
        </p:nvSpPr>
        <p:spPr>
          <a:xfrm>
            <a:off x="8324082" y="3680752"/>
            <a:ext cx="3867918" cy="1600438"/>
          </a:xfrm>
          <a:prstGeom prst="rect">
            <a:avLst/>
          </a:prstGeom>
        </p:spPr>
        <p:txBody>
          <a:bodyPr wrap="square">
            <a:spAutoFit/>
          </a:bodyPr>
          <a:lstStyle/>
          <a:p>
            <a:pPr marL="285750" lvl="0" indent="-285750">
              <a:buFont typeface="Times New Roman" panose="02020603050405020304" pitchFamily="18" charset="0"/>
              <a:buChar char="─"/>
            </a:pPr>
            <a:r>
              <a:rPr lang="zh-CN" altLang="en-US" sz="1400" dirty="0">
                <a:solidFill>
                  <a:prstClr val="black"/>
                </a:solidFill>
                <a:latin typeface="微软雅黑" panose="020B0503020204020204" pitchFamily="34" charset="-122"/>
                <a:ea typeface="微软雅黑" panose="020B0503020204020204" pitchFamily="34" charset="-122"/>
              </a:rPr>
              <a:t>绝热与非绝热数字滤波初始化技术</a:t>
            </a:r>
          </a:p>
          <a:p>
            <a:pPr marL="285750" lvl="0" indent="-285750">
              <a:buFont typeface="Times New Roman" panose="02020603050405020304" pitchFamily="18" charset="0"/>
              <a:buChar char="─"/>
            </a:pPr>
            <a:r>
              <a:rPr lang="zh-CN" altLang="en-US" sz="1400" dirty="0">
                <a:solidFill>
                  <a:prstClr val="black"/>
                </a:solidFill>
                <a:latin typeface="微软雅黑" panose="020B0503020204020204" pitchFamily="34" charset="-122"/>
                <a:ea typeface="微软雅黑" panose="020B0503020204020204" pitchFamily="34" charset="-122"/>
              </a:rPr>
              <a:t>冷启动（</a:t>
            </a:r>
            <a:r>
              <a:rPr lang="en-US" altLang="zh-CN" sz="1400" dirty="0">
                <a:solidFill>
                  <a:prstClr val="black"/>
                </a:solidFill>
                <a:latin typeface="微软雅黑" panose="020B0503020204020204" pitchFamily="34" charset="-122"/>
                <a:ea typeface="微软雅黑" panose="020B0503020204020204" pitchFamily="34" charset="-122"/>
              </a:rPr>
              <a:t>Cold Start</a:t>
            </a:r>
            <a:r>
              <a:rPr lang="zh-CN" altLang="en-US" sz="1400" dirty="0">
                <a:solidFill>
                  <a:prstClr val="black"/>
                </a:solidFill>
                <a:latin typeface="微软雅黑" panose="020B0503020204020204" pitchFamily="34" charset="-122"/>
                <a:ea typeface="微软雅黑" panose="020B0503020204020204" pitchFamily="34" charset="-122"/>
              </a:rPr>
              <a:t>）、暖启动（</a:t>
            </a:r>
            <a:r>
              <a:rPr lang="en-US" altLang="zh-CN" sz="1400" dirty="0">
                <a:solidFill>
                  <a:prstClr val="black"/>
                </a:solidFill>
                <a:latin typeface="微软雅黑" panose="020B0503020204020204" pitchFamily="34" charset="-122"/>
                <a:ea typeface="微软雅黑" panose="020B0503020204020204" pitchFamily="34" charset="-122"/>
              </a:rPr>
              <a:t>Warm Start</a:t>
            </a:r>
            <a:r>
              <a:rPr lang="zh-CN" altLang="en-US" sz="1400" dirty="0">
                <a:solidFill>
                  <a:prstClr val="black"/>
                </a:solidFill>
                <a:latin typeface="微软雅黑" panose="020B0503020204020204" pitchFamily="34" charset="-122"/>
                <a:ea typeface="微软雅黑" panose="020B0503020204020204" pitchFamily="34" charset="-122"/>
              </a:rPr>
              <a:t>）和热启动（</a:t>
            </a:r>
            <a:r>
              <a:rPr lang="en-US" altLang="zh-CN" sz="1400" dirty="0">
                <a:solidFill>
                  <a:prstClr val="black"/>
                </a:solidFill>
                <a:latin typeface="微软雅黑" panose="020B0503020204020204" pitchFamily="34" charset="-122"/>
                <a:ea typeface="微软雅黑" panose="020B0503020204020204" pitchFamily="34" charset="-122"/>
              </a:rPr>
              <a:t>Hot Start</a:t>
            </a:r>
            <a:r>
              <a:rPr lang="zh-CN" altLang="en-US" sz="1400" dirty="0">
                <a:solidFill>
                  <a:prstClr val="black"/>
                </a:solidFill>
                <a:latin typeface="微软雅黑" panose="020B0503020204020204" pitchFamily="34" charset="-122"/>
                <a:ea typeface="微软雅黑" panose="020B0503020204020204" pitchFamily="34" charset="-122"/>
              </a:rPr>
              <a:t>）技术</a:t>
            </a:r>
          </a:p>
          <a:p>
            <a:pPr marL="285750" lvl="0" indent="-285750">
              <a:buFont typeface="Times New Roman" panose="02020603050405020304" pitchFamily="18" charset="0"/>
              <a:buChar char="─"/>
            </a:pPr>
            <a:r>
              <a:rPr lang="zh-CN" altLang="en-US" sz="1400" dirty="0">
                <a:solidFill>
                  <a:prstClr val="black"/>
                </a:solidFill>
                <a:latin typeface="微软雅黑" panose="020B0503020204020204" pitchFamily="34" charset="-122"/>
                <a:ea typeface="微软雅黑" panose="020B0503020204020204" pitchFamily="34" charset="-122"/>
              </a:rPr>
              <a:t>循环同化设计（如何配置不同的启动）</a:t>
            </a:r>
          </a:p>
          <a:p>
            <a:pPr marL="285750" lvl="0" indent="-285750">
              <a:buFont typeface="Times New Roman" panose="02020603050405020304" pitchFamily="18" charset="0"/>
              <a:buChar char="─"/>
            </a:pPr>
            <a:r>
              <a:rPr lang="zh-CN" altLang="en-US" sz="1400" dirty="0">
                <a:solidFill>
                  <a:prstClr val="black"/>
                </a:solidFill>
                <a:latin typeface="微软雅黑" panose="020B0503020204020204" pitchFamily="34" charset="-122"/>
                <a:ea typeface="微软雅黑" panose="020B0503020204020204" pitchFamily="34" charset="-122"/>
              </a:rPr>
              <a:t>云分析技术（雷达、闪电、卫星资料应用）</a:t>
            </a:r>
          </a:p>
          <a:p>
            <a:pPr marL="285750" lvl="0" indent="-285750">
              <a:buFont typeface="Times New Roman" panose="02020603050405020304" pitchFamily="18" charset="0"/>
              <a:buChar char="─"/>
            </a:pPr>
            <a:r>
              <a:rPr lang="zh-CN" altLang="en-US" sz="1400" dirty="0">
                <a:solidFill>
                  <a:prstClr val="black"/>
                </a:solidFill>
                <a:latin typeface="微软雅黑" panose="020B0503020204020204" pitchFamily="34" charset="-122"/>
                <a:ea typeface="微软雅黑" panose="020B0503020204020204" pitchFamily="34" charset="-122"/>
              </a:rPr>
              <a:t>近地面资料同化技术</a:t>
            </a:r>
          </a:p>
          <a:p>
            <a:pPr marL="285750" lvl="0" indent="-285750">
              <a:buFont typeface="Times New Roman" panose="02020603050405020304" pitchFamily="18" charset="0"/>
              <a:buChar char="─"/>
            </a:pPr>
            <a:r>
              <a:rPr lang="zh-CN" altLang="en-US" sz="1400" dirty="0">
                <a:solidFill>
                  <a:prstClr val="black"/>
                </a:solidFill>
                <a:latin typeface="微软雅黑" panose="020B0503020204020204" pitchFamily="34" charset="-122"/>
                <a:ea typeface="微软雅黑" panose="020B0503020204020204" pitchFamily="34" charset="-122"/>
              </a:rPr>
              <a:t>同化频率与资料空间分辨率</a:t>
            </a:r>
          </a:p>
        </p:txBody>
      </p:sp>
      <p:sp>
        <p:nvSpPr>
          <p:cNvPr id="11" name="矩形 10"/>
          <p:cNvSpPr/>
          <p:nvPr/>
        </p:nvSpPr>
        <p:spPr>
          <a:xfrm>
            <a:off x="8324082" y="5470321"/>
            <a:ext cx="3968976" cy="646331"/>
          </a:xfrm>
          <a:prstGeom prst="rect">
            <a:avLst/>
          </a:prstGeom>
        </p:spPr>
        <p:txBody>
          <a:bodyPr wrap="square">
            <a:spAutoFit/>
          </a:bodyPr>
          <a:lstStyle/>
          <a:p>
            <a:pPr lvl="0"/>
            <a:r>
              <a:rPr lang="en-US" altLang="zh-CN" sz="1200" baseline="30000" dirty="0">
                <a:solidFill>
                  <a:prstClr val="black"/>
                </a:solidFill>
                <a:latin typeface="微软雅黑" panose="020B0503020204020204" pitchFamily="34" charset="-122"/>
                <a:ea typeface="微软雅黑" panose="020B0503020204020204" pitchFamily="34" charset="-122"/>
              </a:rPr>
              <a:t>1</a:t>
            </a:r>
            <a:r>
              <a:rPr lang="zh-CN" altLang="en-US" sz="1200" baseline="300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陈葆德、王晓峰、李泓和张 蕾：</a:t>
            </a:r>
            <a:r>
              <a:rPr lang="en-US" altLang="zh-CN" sz="1200" dirty="0">
                <a:solidFill>
                  <a:prstClr val="black"/>
                </a:solidFill>
                <a:latin typeface="微软雅黑" panose="020B0503020204020204" pitchFamily="34" charset="-122"/>
                <a:ea typeface="微软雅黑" panose="020B0503020204020204" pitchFamily="34" charset="-122"/>
              </a:rPr>
              <a:t>《</a:t>
            </a:r>
            <a:r>
              <a:rPr lang="zh-CN" altLang="en-US" sz="1200" dirty="0">
                <a:solidFill>
                  <a:prstClr val="black"/>
                </a:solidFill>
                <a:latin typeface="微软雅黑" panose="020B0503020204020204" pitchFamily="34" charset="-122"/>
                <a:ea typeface="微软雅黑" panose="020B0503020204020204" pitchFamily="34" charset="-122"/>
              </a:rPr>
              <a:t>快速更新同化预报的关键技术综述</a:t>
            </a:r>
            <a:r>
              <a:rPr lang="en-US" altLang="zh-CN" sz="1200" dirty="0" smtClean="0">
                <a:solidFill>
                  <a:prstClr val="black"/>
                </a:solidFill>
                <a:latin typeface="微软雅黑" panose="020B0503020204020204" pitchFamily="34" charset="-122"/>
                <a:ea typeface="微软雅黑" panose="020B0503020204020204" pitchFamily="34" charset="-122"/>
              </a:rPr>
              <a:t>》 Advances </a:t>
            </a:r>
            <a:r>
              <a:rPr lang="en-US" altLang="zh-CN" sz="1200" dirty="0">
                <a:solidFill>
                  <a:prstClr val="black"/>
                </a:solidFill>
                <a:latin typeface="微软雅黑" panose="020B0503020204020204" pitchFamily="34" charset="-122"/>
                <a:ea typeface="微软雅黑" panose="020B0503020204020204" pitchFamily="34" charset="-122"/>
              </a:rPr>
              <a:t>in Meteorological Science and Technology </a:t>
            </a:r>
            <a:r>
              <a:rPr lang="zh-CN" altLang="en-US" sz="1200" dirty="0">
                <a:solidFill>
                  <a:prstClr val="black"/>
                </a:solidFill>
                <a:latin typeface="微软雅黑" panose="020B0503020204020204" pitchFamily="34" charset="-122"/>
                <a:ea typeface="微软雅黑" panose="020B0503020204020204" pitchFamily="34" charset="-122"/>
              </a:rPr>
              <a:t>气象科技进展 </a:t>
            </a:r>
            <a:r>
              <a:rPr lang="en-US" altLang="zh-CN" sz="1200" dirty="0">
                <a:solidFill>
                  <a:prstClr val="black"/>
                </a:solidFill>
                <a:latin typeface="微软雅黑" panose="020B0503020204020204" pitchFamily="34" charset="-122"/>
                <a:ea typeface="微软雅黑" panose="020B0503020204020204" pitchFamily="34" charset="-122"/>
              </a:rPr>
              <a:t>3</a:t>
            </a:r>
            <a:r>
              <a:rPr lang="zh-CN" altLang="en-US" sz="1200" dirty="0">
                <a:solidFill>
                  <a:prstClr val="black"/>
                </a:solidFill>
                <a:latin typeface="微软雅黑" panose="020B0503020204020204" pitchFamily="34" charset="-122"/>
                <a:ea typeface="微软雅黑" panose="020B0503020204020204" pitchFamily="34" charset="-122"/>
              </a:rPr>
              <a:t>（</a:t>
            </a:r>
            <a:r>
              <a:rPr lang="en-US" altLang="zh-CN" sz="1200" dirty="0">
                <a:solidFill>
                  <a:prstClr val="black"/>
                </a:solidFill>
                <a:latin typeface="微软雅黑" panose="020B0503020204020204" pitchFamily="34" charset="-122"/>
                <a:ea typeface="微软雅黑" panose="020B0503020204020204" pitchFamily="34" charset="-122"/>
              </a:rPr>
              <a:t>2</a:t>
            </a:r>
            <a:r>
              <a:rPr lang="zh-CN" altLang="en-US" sz="1200" dirty="0">
                <a:solidFill>
                  <a:prstClr val="black"/>
                </a:solidFill>
                <a:latin typeface="微软雅黑" panose="020B0503020204020204" pitchFamily="34" charset="-122"/>
                <a:ea typeface="微软雅黑" panose="020B0503020204020204" pitchFamily="34" charset="-122"/>
              </a:rPr>
              <a:t>）</a:t>
            </a:r>
            <a:r>
              <a:rPr lang="en-US" altLang="zh-CN" sz="1200" dirty="0">
                <a:solidFill>
                  <a:prstClr val="black"/>
                </a:solidFill>
                <a:latin typeface="微软雅黑" panose="020B0503020204020204" pitchFamily="34" charset="-122"/>
                <a:ea typeface="微软雅黑" panose="020B0503020204020204" pitchFamily="34" charset="-122"/>
              </a:rPr>
              <a:t>- 2013</a:t>
            </a:r>
          </a:p>
        </p:txBody>
      </p:sp>
    </p:spTree>
    <p:extLst>
      <p:ext uri="{BB962C8B-B14F-4D97-AF65-F5344CB8AC3E}">
        <p14:creationId xmlns:p14="http://schemas.microsoft.com/office/powerpoint/2010/main" val="1962102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04235" y="509297"/>
            <a:ext cx="6199261" cy="707886"/>
          </a:xfrm>
          <a:prstGeom prst="rect">
            <a:avLst/>
          </a:prstGeom>
        </p:spPr>
        <p:txBody>
          <a:bodyPr wrap="none">
            <a:spAutoFit/>
          </a:bodyPr>
          <a:lstStyle/>
          <a:p>
            <a:r>
              <a:rPr lang="en-US" altLang="zh-CN" sz="4000" dirty="0">
                <a:solidFill>
                  <a:prstClr val="black"/>
                </a:solidFill>
              </a:rPr>
              <a:t>ADAS </a:t>
            </a:r>
            <a:r>
              <a:rPr lang="en-US" altLang="zh-CN" sz="4000" dirty="0" smtClean="0">
                <a:solidFill>
                  <a:prstClr val="black"/>
                </a:solidFill>
              </a:rPr>
              <a:t>Analysis (Initialization) </a:t>
            </a:r>
            <a:endParaRPr lang="zh-CN" altLang="en-US" sz="4000" dirty="0">
              <a:solidFill>
                <a:prstClr val="black"/>
              </a:solidFill>
            </a:endParaRPr>
          </a:p>
        </p:txBody>
      </p:sp>
      <p:sp>
        <p:nvSpPr>
          <p:cNvPr id="3" name="矩形 2"/>
          <p:cNvSpPr/>
          <p:nvPr/>
        </p:nvSpPr>
        <p:spPr>
          <a:xfrm>
            <a:off x="247651" y="1466867"/>
            <a:ext cx="11606892" cy="4985980"/>
          </a:xfrm>
          <a:prstGeom prst="rect">
            <a:avLst/>
          </a:prstGeom>
        </p:spPr>
        <p:txBody>
          <a:bodyPr wrap="square">
            <a:spAutoFit/>
          </a:bodyPr>
          <a:lstStyle/>
          <a:p>
            <a:r>
              <a:rPr lang="en-US" altLang="zh-CN" sz="2400" b="1" dirty="0" smtClean="0">
                <a:solidFill>
                  <a:prstClr val="black"/>
                </a:solidFill>
              </a:rPr>
              <a:t>Background:</a:t>
            </a:r>
            <a:r>
              <a:rPr lang="en-US" altLang="zh-CN" sz="2400" dirty="0" smtClean="0">
                <a:solidFill>
                  <a:prstClr val="black"/>
                </a:solidFill>
              </a:rPr>
              <a:t>      </a:t>
            </a:r>
          </a:p>
          <a:p>
            <a:r>
              <a:rPr lang="en-US" altLang="zh-CN" dirty="0" smtClean="0">
                <a:solidFill>
                  <a:prstClr val="black"/>
                </a:solidFill>
              </a:rPr>
              <a:t>The </a:t>
            </a:r>
            <a:r>
              <a:rPr lang="en-US" altLang="zh-CN" dirty="0">
                <a:solidFill>
                  <a:prstClr val="black"/>
                </a:solidFill>
              </a:rPr>
              <a:t>ADAS analysis program (Brewster 1996) was developed by the University of Oklahoma </a:t>
            </a:r>
            <a:r>
              <a:rPr lang="en-US" altLang="zh-CN" dirty="0" smtClean="0">
                <a:solidFill>
                  <a:prstClr val="black"/>
                </a:solidFill>
              </a:rPr>
              <a:t>to assimilate </a:t>
            </a:r>
            <a:r>
              <a:rPr lang="en-US" altLang="zh-CN" dirty="0">
                <a:solidFill>
                  <a:prstClr val="black"/>
                </a:solidFill>
              </a:rPr>
              <a:t>a variety of observed data that could then be initialized by the ARPS </a:t>
            </a:r>
            <a:r>
              <a:rPr lang="en-US" altLang="zh-CN" dirty="0" smtClean="0">
                <a:solidFill>
                  <a:prstClr val="black"/>
                </a:solidFill>
              </a:rPr>
              <a:t>NWP </a:t>
            </a:r>
            <a:r>
              <a:rPr lang="en-US" altLang="zh-CN" dirty="0">
                <a:solidFill>
                  <a:prstClr val="black"/>
                </a:solidFill>
              </a:rPr>
              <a:t>model. ADAS interpolates observations onto the ARPS grid by combining </a:t>
            </a:r>
            <a:r>
              <a:rPr lang="en-US" altLang="zh-CN" dirty="0" smtClean="0">
                <a:solidFill>
                  <a:prstClr val="black"/>
                </a:solidFill>
              </a:rPr>
              <a:t>the observed </a:t>
            </a:r>
            <a:r>
              <a:rPr lang="en-US" altLang="zh-CN" dirty="0">
                <a:solidFill>
                  <a:prstClr val="black"/>
                </a:solidFill>
              </a:rPr>
              <a:t>field with a background field. The background field is generally supplied by a larger national- </a:t>
            </a:r>
            <a:r>
              <a:rPr lang="en-US" altLang="zh-CN" dirty="0" smtClean="0">
                <a:solidFill>
                  <a:prstClr val="black"/>
                </a:solidFill>
              </a:rPr>
              <a:t>or regional-scale </a:t>
            </a:r>
            <a:r>
              <a:rPr lang="en-US" altLang="zh-CN" dirty="0">
                <a:solidFill>
                  <a:prstClr val="black"/>
                </a:solidFill>
              </a:rPr>
              <a:t>model</a:t>
            </a:r>
            <a:r>
              <a:rPr lang="en-US" altLang="zh-CN" dirty="0" smtClean="0">
                <a:solidFill>
                  <a:prstClr val="black"/>
                </a:solidFill>
              </a:rPr>
              <a:t>. </a:t>
            </a:r>
          </a:p>
          <a:p>
            <a:endParaRPr lang="en-US" altLang="zh-CN" dirty="0" smtClean="0">
              <a:solidFill>
                <a:prstClr val="black"/>
              </a:solidFill>
            </a:endParaRPr>
          </a:p>
          <a:p>
            <a:r>
              <a:rPr lang="en-US" altLang="zh-CN" sz="2400" b="1" dirty="0" smtClean="0">
                <a:solidFill>
                  <a:prstClr val="black"/>
                </a:solidFill>
              </a:rPr>
              <a:t>Description</a:t>
            </a:r>
            <a:endParaRPr lang="en-US" altLang="zh-CN" sz="2400" b="1" dirty="0">
              <a:solidFill>
                <a:prstClr val="black"/>
              </a:solidFill>
            </a:endParaRPr>
          </a:p>
          <a:p>
            <a:r>
              <a:rPr lang="en-US" altLang="zh-CN" dirty="0" smtClean="0">
                <a:solidFill>
                  <a:prstClr val="black"/>
                </a:solidFill>
              </a:rPr>
              <a:t>A </a:t>
            </a:r>
            <a:r>
              <a:rPr lang="en-US" altLang="zh-CN" dirty="0" err="1">
                <a:solidFill>
                  <a:prstClr val="black"/>
                </a:solidFill>
              </a:rPr>
              <a:t>Bratseth</a:t>
            </a:r>
            <a:r>
              <a:rPr lang="en-US" altLang="zh-CN" dirty="0">
                <a:solidFill>
                  <a:prstClr val="black"/>
                </a:solidFill>
              </a:rPr>
              <a:t> objective analysis scheme </a:t>
            </a:r>
            <a:r>
              <a:rPr lang="zh-CN" altLang="en-US" dirty="0">
                <a:solidFill>
                  <a:prstClr val="black"/>
                </a:solidFill>
              </a:rPr>
              <a:t> </a:t>
            </a:r>
            <a:r>
              <a:rPr lang="en-US" altLang="zh-CN" dirty="0">
                <a:solidFill>
                  <a:prstClr val="black"/>
                </a:solidFill>
              </a:rPr>
              <a:t>was employed  that evaluates pressure, wind, potential temperature, and specific humidity. In this scheme, an analysis is created from a background or first-guess grid, which is generally supplied by a larger-scale NWP model and the observed data. The analysis is created by modifying the background values of variables at specific grid points based on observational data located within a specified distance from the grid point. Each observation that influences a specific grid point is assigned a weight that is inversely proportional to its distance from the grid point</a:t>
            </a:r>
            <a:r>
              <a:rPr lang="en-US" altLang="zh-CN" dirty="0" smtClean="0">
                <a:solidFill>
                  <a:prstClr val="black"/>
                </a:solidFill>
              </a:rPr>
              <a:t>.</a:t>
            </a:r>
          </a:p>
          <a:p>
            <a:endParaRPr lang="en-US" altLang="zh-CN" dirty="0">
              <a:solidFill>
                <a:prstClr val="black"/>
              </a:solidFill>
            </a:endParaRPr>
          </a:p>
          <a:p>
            <a:r>
              <a:rPr lang="en-US" altLang="zh-CN" dirty="0">
                <a:solidFill>
                  <a:prstClr val="black"/>
                </a:solidFill>
              </a:rPr>
              <a:t>a 3-D cloud analysis </a:t>
            </a:r>
            <a:r>
              <a:rPr lang="en-US" altLang="zh-CN" dirty="0" smtClean="0">
                <a:solidFill>
                  <a:prstClr val="black"/>
                </a:solidFill>
              </a:rPr>
              <a:t>scheme </a:t>
            </a:r>
            <a:r>
              <a:rPr lang="en-US" altLang="zh-CN" dirty="0">
                <a:solidFill>
                  <a:prstClr val="black"/>
                </a:solidFill>
              </a:rPr>
              <a:t>is designed to create consistency with all </a:t>
            </a:r>
            <a:r>
              <a:rPr lang="en-US" altLang="zh-CN" dirty="0" smtClean="0">
                <a:solidFill>
                  <a:prstClr val="black"/>
                </a:solidFill>
              </a:rPr>
              <a:t>data and </a:t>
            </a:r>
            <a:r>
              <a:rPr lang="en-US" altLang="zh-CN" dirty="0">
                <a:solidFill>
                  <a:prstClr val="black"/>
                </a:solidFill>
              </a:rPr>
              <a:t>the typical meteorology of clouds by using surface observations of cloud cover and height, </a:t>
            </a:r>
            <a:r>
              <a:rPr lang="en-US" altLang="zh-CN" dirty="0" smtClean="0">
                <a:solidFill>
                  <a:prstClr val="black"/>
                </a:solidFill>
              </a:rPr>
              <a:t>satellite data</a:t>
            </a:r>
            <a:r>
              <a:rPr lang="en-US" altLang="zh-CN" dirty="0">
                <a:solidFill>
                  <a:prstClr val="black"/>
                </a:solidFill>
              </a:rPr>
              <a:t>, and radar data to determine the cloud cover, cloud liquid and ice water, cloud type, </a:t>
            </a:r>
            <a:r>
              <a:rPr lang="en-US" altLang="zh-CN" dirty="0" smtClean="0">
                <a:solidFill>
                  <a:prstClr val="black"/>
                </a:solidFill>
              </a:rPr>
              <a:t>rain/snow/hail mixing </a:t>
            </a:r>
            <a:r>
              <a:rPr lang="en-US" altLang="zh-CN" dirty="0">
                <a:solidFill>
                  <a:prstClr val="black"/>
                </a:solidFill>
              </a:rPr>
              <a:t>ratios, icing severity, in-cloud vertical velocity, cloud base and top, and cloud ceiling (Case et </a:t>
            </a:r>
            <a:r>
              <a:rPr lang="en-US" altLang="zh-CN" dirty="0" smtClean="0">
                <a:solidFill>
                  <a:prstClr val="black"/>
                </a:solidFill>
              </a:rPr>
              <a:t>al. 2002</a:t>
            </a:r>
            <a:r>
              <a:rPr lang="en-US" altLang="zh-CN" dirty="0">
                <a:solidFill>
                  <a:prstClr val="black"/>
                </a:solidFill>
              </a:rPr>
              <a:t>; Zhang et al. 1998; Brewster 2002).</a:t>
            </a:r>
            <a:endParaRPr lang="zh-CN" altLang="en-US" dirty="0">
              <a:solidFill>
                <a:prstClr val="black"/>
              </a:solidFill>
            </a:endParaRPr>
          </a:p>
        </p:txBody>
      </p:sp>
      <p:sp>
        <p:nvSpPr>
          <p:cNvPr id="4" name="矩形 3"/>
          <p:cNvSpPr/>
          <p:nvPr/>
        </p:nvSpPr>
        <p:spPr>
          <a:xfrm>
            <a:off x="195943" y="5200650"/>
            <a:ext cx="11552464" cy="1224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160142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a:stretch>
            <a:fillRect/>
          </a:stretch>
        </p:blipFill>
        <p:spPr>
          <a:xfrm>
            <a:off x="5267378" y="2008415"/>
            <a:ext cx="6400401" cy="4442506"/>
          </a:xfrm>
          <a:prstGeom prst="rect">
            <a:avLst/>
          </a:prstGeom>
        </p:spPr>
      </p:pic>
      <p:graphicFrame>
        <p:nvGraphicFramePr>
          <p:cNvPr id="29" name="表格 28"/>
          <p:cNvGraphicFramePr>
            <a:graphicFrameLocks noGrp="1"/>
          </p:cNvGraphicFramePr>
          <p:nvPr>
            <p:extLst>
              <p:ext uri="{D42A27DB-BD31-4B8C-83A1-F6EECF244321}">
                <p14:modId xmlns:p14="http://schemas.microsoft.com/office/powerpoint/2010/main" val="1409863791"/>
              </p:ext>
            </p:extLst>
          </p:nvPr>
        </p:nvGraphicFramePr>
        <p:xfrm>
          <a:off x="752746" y="2373424"/>
          <a:ext cx="3841992" cy="4190660"/>
        </p:xfrm>
        <a:graphic>
          <a:graphicData uri="http://schemas.openxmlformats.org/drawingml/2006/table">
            <a:tbl>
              <a:tblPr firstRow="1" bandRow="1">
                <a:tableStyleId>{BC89EF96-8CEA-46FF-86C4-4CE0E7609802}</a:tableStyleId>
              </a:tblPr>
              <a:tblGrid>
                <a:gridCol w="1920996"/>
                <a:gridCol w="1920996"/>
              </a:tblGrid>
              <a:tr h="419066">
                <a:tc>
                  <a:txBody>
                    <a:bodyPr/>
                    <a:lstStyle/>
                    <a:p>
                      <a:pPr algn="ctr"/>
                      <a:r>
                        <a:rPr lang="en-US" altLang="zh-CN" sz="2000" dirty="0" smtClean="0"/>
                        <a:t>Type</a:t>
                      </a:r>
                    </a:p>
                  </a:txBody>
                  <a:tcPr/>
                </a:tc>
                <a:tc>
                  <a:txBody>
                    <a:bodyPr/>
                    <a:lstStyle/>
                    <a:p>
                      <a:pPr algn="ctr"/>
                      <a:r>
                        <a:rPr lang="en-US" altLang="zh-CN" sz="2000" dirty="0" smtClean="0"/>
                        <a:t>Frequency</a:t>
                      </a:r>
                      <a:endParaRPr lang="zh-CN" altLang="en-US" sz="2000" dirty="0"/>
                    </a:p>
                  </a:txBody>
                  <a:tcPr/>
                </a:tc>
              </a:tr>
              <a:tr h="419066">
                <a:tc>
                  <a:txBody>
                    <a:bodyPr/>
                    <a:lstStyle/>
                    <a:p>
                      <a:pPr algn="ctr"/>
                      <a:r>
                        <a:rPr lang="en-US" altLang="zh-CN" sz="2000" dirty="0" smtClean="0"/>
                        <a:t>SYNOP</a:t>
                      </a:r>
                    </a:p>
                  </a:txBody>
                  <a:tcPr/>
                </a:tc>
                <a:tc>
                  <a:txBody>
                    <a:bodyPr/>
                    <a:lstStyle/>
                    <a:p>
                      <a:pPr algn="ctr"/>
                      <a:r>
                        <a:rPr lang="en-US" altLang="zh-CN" sz="2000" dirty="0" smtClean="0"/>
                        <a:t>1h</a:t>
                      </a:r>
                      <a:endParaRPr lang="zh-CN" altLang="en-US" sz="2000" dirty="0"/>
                    </a:p>
                  </a:txBody>
                  <a:tcPr/>
                </a:tc>
              </a:tr>
              <a:tr h="419066">
                <a:tc>
                  <a:txBody>
                    <a:bodyPr/>
                    <a:lstStyle/>
                    <a:p>
                      <a:pPr algn="ctr"/>
                      <a:r>
                        <a:rPr lang="en-US" altLang="zh-CN" sz="2000" dirty="0" smtClean="0"/>
                        <a:t>METAR</a:t>
                      </a:r>
                      <a:endParaRPr lang="zh-CN" altLang="en-US" sz="2000" dirty="0"/>
                    </a:p>
                  </a:txBody>
                  <a:tcPr/>
                </a:tc>
                <a:tc>
                  <a:txBody>
                    <a:bodyPr/>
                    <a:lstStyle/>
                    <a:p>
                      <a:pPr algn="ctr"/>
                      <a:r>
                        <a:rPr lang="en-US" altLang="zh-CN" sz="2000" dirty="0" smtClean="0"/>
                        <a:t>1h</a:t>
                      </a:r>
                      <a:endParaRPr lang="zh-CN" altLang="en-US" sz="2000" dirty="0"/>
                    </a:p>
                  </a:txBody>
                  <a:tcPr/>
                </a:tc>
              </a:tr>
              <a:tr h="419066">
                <a:tc>
                  <a:txBody>
                    <a:bodyPr/>
                    <a:lstStyle/>
                    <a:p>
                      <a:pPr algn="ctr"/>
                      <a:r>
                        <a:rPr lang="en-US" altLang="zh-CN" sz="2000" dirty="0" smtClean="0"/>
                        <a:t>SHIP</a:t>
                      </a:r>
                      <a:endParaRPr lang="zh-CN" altLang="en-US" sz="2000" dirty="0"/>
                    </a:p>
                  </a:txBody>
                  <a:tcPr/>
                </a:tc>
                <a:tc>
                  <a:txBody>
                    <a:bodyPr/>
                    <a:lstStyle/>
                    <a:p>
                      <a:pPr algn="ctr"/>
                      <a:r>
                        <a:rPr lang="en-US" altLang="zh-CN" sz="2000" dirty="0" smtClean="0"/>
                        <a:t>1h</a:t>
                      </a:r>
                      <a:endParaRPr lang="zh-CN" altLang="en-US" sz="2000" dirty="0"/>
                    </a:p>
                  </a:txBody>
                  <a:tcPr/>
                </a:tc>
              </a:tr>
              <a:tr h="419066">
                <a:tc>
                  <a:txBody>
                    <a:bodyPr/>
                    <a:lstStyle/>
                    <a:p>
                      <a:pPr algn="ctr"/>
                      <a:r>
                        <a:rPr lang="en-US" altLang="zh-CN" sz="2000" dirty="0" smtClean="0"/>
                        <a:t>AWS</a:t>
                      </a:r>
                      <a:endParaRPr lang="zh-CN" altLang="en-US" sz="2000" dirty="0"/>
                    </a:p>
                  </a:txBody>
                  <a:tcPr/>
                </a:tc>
                <a:tc>
                  <a:txBody>
                    <a:bodyPr/>
                    <a:lstStyle/>
                    <a:p>
                      <a:pPr algn="ctr"/>
                      <a:r>
                        <a:rPr lang="en-US" altLang="zh-CN" sz="2000" dirty="0" smtClean="0"/>
                        <a:t>1h</a:t>
                      </a:r>
                      <a:r>
                        <a:rPr lang="en-US" altLang="zh-CN" sz="2000" baseline="0" dirty="0" smtClean="0"/>
                        <a:t> (5min)</a:t>
                      </a:r>
                      <a:endParaRPr lang="zh-CN" altLang="en-US" sz="2000" dirty="0"/>
                    </a:p>
                  </a:txBody>
                  <a:tcPr/>
                </a:tc>
              </a:tr>
              <a:tr h="419066">
                <a:tc>
                  <a:txBody>
                    <a:bodyPr/>
                    <a:lstStyle/>
                    <a:p>
                      <a:pPr algn="ctr"/>
                      <a:r>
                        <a:rPr lang="en-US" altLang="zh-CN" sz="2000" dirty="0" smtClean="0"/>
                        <a:t>AMDAR</a:t>
                      </a:r>
                      <a:endParaRPr lang="zh-CN" altLang="en-US" sz="2000" dirty="0"/>
                    </a:p>
                  </a:txBody>
                  <a:tcPr/>
                </a:tc>
                <a:tc>
                  <a:txBody>
                    <a:bodyPr/>
                    <a:lstStyle/>
                    <a:p>
                      <a:pPr algn="ctr"/>
                      <a:r>
                        <a:rPr lang="en-US" altLang="zh-CN" sz="2000" dirty="0" smtClean="0"/>
                        <a:t>1h</a:t>
                      </a:r>
                      <a:endParaRPr lang="zh-CN" altLang="en-US" sz="2000" dirty="0"/>
                    </a:p>
                  </a:txBody>
                  <a:tcPr/>
                </a:tc>
              </a:tr>
              <a:tr h="419066">
                <a:tc>
                  <a:txBody>
                    <a:bodyPr/>
                    <a:lstStyle/>
                    <a:p>
                      <a:pPr algn="ctr"/>
                      <a:r>
                        <a:rPr lang="en-US" altLang="zh-CN" sz="2000" dirty="0" err="1" smtClean="0"/>
                        <a:t>Radiosonde</a:t>
                      </a:r>
                      <a:endParaRPr lang="zh-CN" altLang="en-US" sz="2000" dirty="0"/>
                    </a:p>
                  </a:txBody>
                  <a:tcPr/>
                </a:tc>
                <a:tc>
                  <a:txBody>
                    <a:bodyPr/>
                    <a:lstStyle/>
                    <a:p>
                      <a:pPr algn="ctr"/>
                      <a:r>
                        <a:rPr lang="en-US" altLang="zh-CN" sz="2000" dirty="0" smtClean="0"/>
                        <a:t>12h</a:t>
                      </a:r>
                      <a:endParaRPr lang="zh-CN" altLang="en-US" sz="2000" dirty="0"/>
                    </a:p>
                  </a:txBody>
                  <a:tcPr/>
                </a:tc>
              </a:tr>
              <a:tr h="419066">
                <a:tc>
                  <a:txBody>
                    <a:bodyPr/>
                    <a:lstStyle/>
                    <a:p>
                      <a:pPr algn="ctr"/>
                      <a:r>
                        <a:rPr lang="en-US" altLang="zh-CN" sz="2000" dirty="0" smtClean="0"/>
                        <a:t>PILOT</a:t>
                      </a:r>
                      <a:endParaRPr lang="zh-CN" altLang="en-US" sz="2000" dirty="0"/>
                    </a:p>
                  </a:txBody>
                  <a:tcPr/>
                </a:tc>
                <a:tc>
                  <a:txBody>
                    <a:bodyPr/>
                    <a:lstStyle/>
                    <a:p>
                      <a:pPr algn="ctr"/>
                      <a:r>
                        <a:rPr lang="en-US" altLang="zh-CN" sz="2000" dirty="0" smtClean="0"/>
                        <a:t>12h</a:t>
                      </a:r>
                      <a:endParaRPr lang="zh-CN" altLang="en-US" sz="2000" dirty="0"/>
                    </a:p>
                  </a:txBody>
                  <a:tcPr/>
                </a:tc>
              </a:tr>
              <a:tr h="419066">
                <a:tc>
                  <a:txBody>
                    <a:bodyPr/>
                    <a:lstStyle/>
                    <a:p>
                      <a:pPr algn="ctr"/>
                      <a:r>
                        <a:rPr lang="en-US" altLang="zh-CN" sz="2000" dirty="0" smtClean="0"/>
                        <a:t>CINRAD</a:t>
                      </a:r>
                      <a:endParaRPr lang="zh-CN" altLang="en-US" sz="2000" dirty="0"/>
                    </a:p>
                  </a:txBody>
                  <a:tcPr/>
                </a:tc>
                <a:tc>
                  <a:txBody>
                    <a:bodyPr/>
                    <a:lstStyle/>
                    <a:p>
                      <a:pPr algn="ctr"/>
                      <a:r>
                        <a:rPr lang="en-US" altLang="zh-CN" sz="2000" dirty="0" smtClean="0"/>
                        <a:t>1h(6min)</a:t>
                      </a:r>
                      <a:endParaRPr lang="zh-CN" altLang="en-US" sz="2000" dirty="0"/>
                    </a:p>
                  </a:txBody>
                  <a:tcPr/>
                </a:tc>
              </a:tr>
              <a:tr h="419066">
                <a:tc>
                  <a:txBody>
                    <a:bodyPr/>
                    <a:lstStyle/>
                    <a:p>
                      <a:pPr algn="ctr"/>
                      <a:r>
                        <a:rPr lang="en-US" altLang="zh-CN" sz="2000" dirty="0" smtClean="0"/>
                        <a:t>FY2C IR&amp;VIS</a:t>
                      </a:r>
                      <a:endParaRPr lang="zh-CN" altLang="en-US" sz="2000" dirty="0"/>
                    </a:p>
                  </a:txBody>
                  <a:tcPr/>
                </a:tc>
                <a:tc>
                  <a:txBody>
                    <a:bodyPr/>
                    <a:lstStyle/>
                    <a:p>
                      <a:pPr algn="ctr"/>
                      <a:r>
                        <a:rPr lang="en-US" altLang="zh-CN" sz="2000" dirty="0" smtClean="0"/>
                        <a:t>1h(30min)</a:t>
                      </a:r>
                      <a:endParaRPr lang="zh-CN" altLang="en-US" sz="2000" dirty="0"/>
                    </a:p>
                  </a:txBody>
                  <a:tcPr/>
                </a:tc>
              </a:tr>
            </a:tbl>
          </a:graphicData>
        </a:graphic>
      </p:graphicFrame>
      <p:sp>
        <p:nvSpPr>
          <p:cNvPr id="30" name="文本框 29"/>
          <p:cNvSpPr txBox="1"/>
          <p:nvPr/>
        </p:nvSpPr>
        <p:spPr>
          <a:xfrm>
            <a:off x="941179" y="1747179"/>
            <a:ext cx="3376502" cy="523220"/>
          </a:xfrm>
          <a:prstGeom prst="rect">
            <a:avLst/>
          </a:prstGeom>
          <a:noFill/>
        </p:spPr>
        <p:txBody>
          <a:bodyPr wrap="none" rtlCol="0">
            <a:spAutoFit/>
          </a:bodyPr>
          <a:lstStyle/>
          <a:p>
            <a:r>
              <a:rPr lang="en-US" altLang="zh-CN" sz="2800" b="1" dirty="0" smtClean="0">
                <a:solidFill>
                  <a:prstClr val="black"/>
                </a:solidFill>
              </a:rPr>
              <a:t>OBS used in 1-h Cycle</a:t>
            </a:r>
            <a:endParaRPr lang="zh-CN" altLang="en-US" sz="2800" b="1" dirty="0">
              <a:solidFill>
                <a:prstClr val="black"/>
              </a:solidFill>
            </a:endParaRPr>
          </a:p>
        </p:txBody>
      </p:sp>
      <p:sp>
        <p:nvSpPr>
          <p:cNvPr id="3" name="TextBox 2"/>
          <p:cNvSpPr txBox="1"/>
          <p:nvPr/>
        </p:nvSpPr>
        <p:spPr>
          <a:xfrm>
            <a:off x="5355772" y="522515"/>
            <a:ext cx="4728667" cy="584775"/>
          </a:xfrm>
          <a:prstGeom prst="rect">
            <a:avLst/>
          </a:prstGeom>
          <a:noFill/>
        </p:spPr>
        <p:txBody>
          <a:bodyPr wrap="none" rtlCol="0">
            <a:spAutoFit/>
          </a:bodyPr>
          <a:lstStyle/>
          <a:p>
            <a:r>
              <a:rPr lang="en-US" altLang="zh-CN" sz="3200" dirty="0" smtClean="0">
                <a:solidFill>
                  <a:prstClr val="black"/>
                </a:solidFill>
              </a:rPr>
              <a:t>Data and Data assimilation </a:t>
            </a:r>
            <a:endParaRPr lang="zh-CN" altLang="en-US" sz="3200" dirty="0">
              <a:solidFill>
                <a:prstClr val="black"/>
              </a:solidFill>
            </a:endParaRPr>
          </a:p>
        </p:txBody>
      </p:sp>
    </p:spTree>
    <p:extLst>
      <p:ext uri="{BB962C8B-B14F-4D97-AF65-F5344CB8AC3E}">
        <p14:creationId xmlns:p14="http://schemas.microsoft.com/office/powerpoint/2010/main" val="3247837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6156" y="1360102"/>
            <a:ext cx="6286501" cy="534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25242" y="971550"/>
            <a:ext cx="620683" cy="369332"/>
          </a:xfrm>
          <a:prstGeom prst="rect">
            <a:avLst/>
          </a:prstGeom>
          <a:noFill/>
        </p:spPr>
        <p:txBody>
          <a:bodyPr wrap="none" rtlCol="0">
            <a:spAutoFit/>
          </a:bodyPr>
          <a:lstStyle/>
          <a:p>
            <a:r>
              <a:rPr lang="en-US" altLang="zh-CN" dirty="0" smtClean="0">
                <a:solidFill>
                  <a:prstClr val="black"/>
                </a:solidFill>
              </a:rPr>
              <a:t>OBS </a:t>
            </a:r>
            <a:endParaRPr lang="zh-CN" altLang="en-US" dirty="0">
              <a:solidFill>
                <a:prstClr val="black"/>
              </a:solidFill>
            </a:endParaRPr>
          </a:p>
        </p:txBody>
      </p:sp>
      <p:sp>
        <p:nvSpPr>
          <p:cNvPr id="3" name="TextBox 2"/>
          <p:cNvSpPr txBox="1"/>
          <p:nvPr/>
        </p:nvSpPr>
        <p:spPr>
          <a:xfrm>
            <a:off x="7674428" y="938892"/>
            <a:ext cx="1428596" cy="369332"/>
          </a:xfrm>
          <a:prstGeom prst="rect">
            <a:avLst/>
          </a:prstGeom>
          <a:noFill/>
        </p:spPr>
        <p:txBody>
          <a:bodyPr wrap="none" rtlCol="0">
            <a:spAutoFit/>
          </a:bodyPr>
          <a:lstStyle/>
          <a:p>
            <a:r>
              <a:rPr lang="en-US" altLang="zh-CN" dirty="0" smtClean="0">
                <a:solidFill>
                  <a:prstClr val="black"/>
                </a:solidFill>
              </a:rPr>
              <a:t>w/ cloud </a:t>
            </a:r>
            <a:r>
              <a:rPr lang="en-US" altLang="zh-CN" dirty="0" err="1" smtClean="0">
                <a:solidFill>
                  <a:prstClr val="black"/>
                </a:solidFill>
              </a:rPr>
              <a:t>Init.</a:t>
            </a:r>
            <a:endParaRPr lang="zh-CN" altLang="en-US" dirty="0">
              <a:solidFill>
                <a:prstClr val="black"/>
              </a:solidFill>
            </a:endParaRPr>
          </a:p>
        </p:txBody>
      </p:sp>
      <p:sp>
        <p:nvSpPr>
          <p:cNvPr id="4" name="TextBox 3"/>
          <p:cNvSpPr txBox="1"/>
          <p:nvPr/>
        </p:nvSpPr>
        <p:spPr>
          <a:xfrm>
            <a:off x="10017579" y="955221"/>
            <a:ext cx="919675" cy="369332"/>
          </a:xfrm>
          <a:prstGeom prst="rect">
            <a:avLst/>
          </a:prstGeom>
          <a:noFill/>
        </p:spPr>
        <p:txBody>
          <a:bodyPr wrap="none" rtlCol="0">
            <a:spAutoFit/>
          </a:bodyPr>
          <a:lstStyle/>
          <a:p>
            <a:r>
              <a:rPr lang="en-US" altLang="zh-CN" dirty="0" smtClean="0">
                <a:solidFill>
                  <a:prstClr val="black"/>
                </a:solidFill>
              </a:rPr>
              <a:t>w/o </a:t>
            </a:r>
            <a:r>
              <a:rPr lang="en-US" altLang="zh-CN" dirty="0" err="1" smtClean="0">
                <a:solidFill>
                  <a:prstClr val="black"/>
                </a:solidFill>
              </a:rPr>
              <a:t>Init</a:t>
            </a:r>
            <a:endParaRPr lang="zh-CN" altLang="en-US" dirty="0">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 y="1382476"/>
            <a:ext cx="3780971" cy="492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连接符 5"/>
          <p:cNvCxnSpPr/>
          <p:nvPr/>
        </p:nvCxnSpPr>
        <p:spPr>
          <a:xfrm>
            <a:off x="547007" y="5363936"/>
            <a:ext cx="367393" cy="16328"/>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122672" y="2359152"/>
            <a:ext cx="423514" cy="369332"/>
          </a:xfrm>
          <a:prstGeom prst="rect">
            <a:avLst/>
          </a:prstGeom>
          <a:noFill/>
        </p:spPr>
        <p:txBody>
          <a:bodyPr wrap="none" rtlCol="0">
            <a:spAutoFit/>
          </a:bodyPr>
          <a:lstStyle/>
          <a:p>
            <a:r>
              <a:rPr lang="en-US" altLang="zh-CN" dirty="0" smtClean="0">
                <a:solidFill>
                  <a:prstClr val="black"/>
                </a:solidFill>
              </a:rPr>
              <a:t>0h</a:t>
            </a:r>
            <a:endParaRPr lang="zh-CN" altLang="en-US" dirty="0">
              <a:solidFill>
                <a:prstClr val="black"/>
              </a:solidFill>
            </a:endParaRPr>
          </a:p>
        </p:txBody>
      </p:sp>
      <p:sp>
        <p:nvSpPr>
          <p:cNvPr id="7" name="文本框 6"/>
          <p:cNvSpPr txBox="1"/>
          <p:nvPr/>
        </p:nvSpPr>
        <p:spPr>
          <a:xfrm>
            <a:off x="5176156" y="3959352"/>
            <a:ext cx="423514" cy="369332"/>
          </a:xfrm>
          <a:prstGeom prst="rect">
            <a:avLst/>
          </a:prstGeom>
          <a:noFill/>
        </p:spPr>
        <p:txBody>
          <a:bodyPr wrap="none" rtlCol="0">
            <a:spAutoFit/>
          </a:bodyPr>
          <a:lstStyle/>
          <a:p>
            <a:r>
              <a:rPr lang="en-US" altLang="zh-CN" dirty="0" smtClean="0">
                <a:solidFill>
                  <a:prstClr val="black"/>
                </a:solidFill>
              </a:rPr>
              <a:t>1h</a:t>
            </a:r>
            <a:endParaRPr lang="zh-CN" altLang="en-US" dirty="0">
              <a:solidFill>
                <a:prstClr val="black"/>
              </a:solidFill>
            </a:endParaRPr>
          </a:p>
        </p:txBody>
      </p:sp>
      <p:sp>
        <p:nvSpPr>
          <p:cNvPr id="9" name="文本框 8"/>
          <p:cNvSpPr txBox="1"/>
          <p:nvPr/>
        </p:nvSpPr>
        <p:spPr>
          <a:xfrm>
            <a:off x="5266944" y="5312664"/>
            <a:ext cx="45719" cy="646331"/>
          </a:xfrm>
          <a:prstGeom prst="rect">
            <a:avLst/>
          </a:prstGeom>
          <a:noFill/>
        </p:spPr>
        <p:txBody>
          <a:bodyPr wrap="square" rtlCol="0">
            <a:spAutoFit/>
          </a:bodyPr>
          <a:lstStyle/>
          <a:p>
            <a:r>
              <a:rPr lang="en-US" altLang="zh-CN" dirty="0" smtClean="0">
                <a:solidFill>
                  <a:prstClr val="black"/>
                </a:solidFill>
              </a:rPr>
              <a:t>6h</a:t>
            </a:r>
            <a:endParaRPr lang="zh-CN" altLang="en-US" dirty="0">
              <a:solidFill>
                <a:prstClr val="black"/>
              </a:solidFill>
            </a:endParaRPr>
          </a:p>
        </p:txBody>
      </p:sp>
    </p:spTree>
    <p:extLst>
      <p:ext uri="{BB962C8B-B14F-4D97-AF65-F5344CB8AC3E}">
        <p14:creationId xmlns:p14="http://schemas.microsoft.com/office/powerpoint/2010/main" val="16858765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013" y="1763485"/>
            <a:ext cx="10387138" cy="457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388178" y="1698171"/>
            <a:ext cx="1894115" cy="40413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TextBox 2"/>
          <p:cNvSpPr txBox="1"/>
          <p:nvPr/>
        </p:nvSpPr>
        <p:spPr>
          <a:xfrm>
            <a:off x="3673928" y="1102179"/>
            <a:ext cx="1508811" cy="369332"/>
          </a:xfrm>
          <a:prstGeom prst="rect">
            <a:avLst/>
          </a:prstGeom>
          <a:ln>
            <a:solidFill>
              <a:schemeClr val="tx1"/>
            </a:solidFill>
          </a:ln>
        </p:spPr>
        <p:style>
          <a:lnRef idx="3">
            <a:schemeClr val="lt1"/>
          </a:lnRef>
          <a:fillRef idx="1">
            <a:schemeClr val="accent2"/>
          </a:fillRef>
          <a:effectRef idx="1">
            <a:schemeClr val="accent2"/>
          </a:effectRef>
          <a:fontRef idx="minor">
            <a:schemeClr val="lt1"/>
          </a:fontRef>
        </p:style>
        <p:txBody>
          <a:bodyPr wrap="none" rtlCol="0">
            <a:spAutoFit/>
          </a:bodyPr>
          <a:lstStyle/>
          <a:p>
            <a:r>
              <a:rPr lang="en-US" altLang="zh-CN" dirty="0" smtClean="0">
                <a:solidFill>
                  <a:prstClr val="white"/>
                </a:solidFill>
              </a:rPr>
              <a:t>OBSERVATION</a:t>
            </a:r>
            <a:endParaRPr lang="zh-CN" altLang="en-US" dirty="0">
              <a:solidFill>
                <a:prstClr val="white"/>
              </a:solidFill>
            </a:endParaRPr>
          </a:p>
        </p:txBody>
      </p:sp>
      <p:sp>
        <p:nvSpPr>
          <p:cNvPr id="4" name="下箭头 3"/>
          <p:cNvSpPr/>
          <p:nvPr/>
        </p:nvSpPr>
        <p:spPr>
          <a:xfrm>
            <a:off x="4229100" y="1518558"/>
            <a:ext cx="261257" cy="1632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TextBox 4"/>
          <p:cNvSpPr txBox="1"/>
          <p:nvPr/>
        </p:nvSpPr>
        <p:spPr>
          <a:xfrm>
            <a:off x="1477736" y="1298122"/>
            <a:ext cx="1377365" cy="369332"/>
          </a:xfrm>
          <a:prstGeom prst="rect">
            <a:avLst/>
          </a:prstGeom>
          <a:noFill/>
        </p:spPr>
        <p:txBody>
          <a:bodyPr wrap="none" rtlCol="0">
            <a:spAutoFit/>
          </a:bodyPr>
          <a:lstStyle/>
          <a:p>
            <a:r>
              <a:rPr lang="en-US" altLang="zh-CN" dirty="0" smtClean="0">
                <a:solidFill>
                  <a:prstClr val="black"/>
                </a:solidFill>
              </a:rPr>
              <a:t>Precipitation</a:t>
            </a:r>
            <a:endParaRPr lang="zh-CN" altLang="en-US" dirty="0">
              <a:solidFill>
                <a:prstClr val="black"/>
              </a:solidFill>
            </a:endParaRPr>
          </a:p>
        </p:txBody>
      </p:sp>
      <p:sp>
        <p:nvSpPr>
          <p:cNvPr id="6" name="TextBox 5"/>
          <p:cNvSpPr txBox="1"/>
          <p:nvPr/>
        </p:nvSpPr>
        <p:spPr>
          <a:xfrm>
            <a:off x="9013372" y="1355271"/>
            <a:ext cx="726481" cy="369332"/>
          </a:xfrm>
          <a:prstGeom prst="rect">
            <a:avLst/>
          </a:prstGeom>
          <a:noFill/>
        </p:spPr>
        <p:txBody>
          <a:bodyPr wrap="none" rtlCol="0">
            <a:spAutoFit/>
          </a:bodyPr>
          <a:lstStyle/>
          <a:p>
            <a:r>
              <a:rPr lang="en-US" altLang="zh-CN" dirty="0" smtClean="0">
                <a:solidFill>
                  <a:prstClr val="black"/>
                </a:solidFill>
              </a:rPr>
              <a:t>Cloud</a:t>
            </a:r>
            <a:endParaRPr lang="zh-CN" altLang="en-US" dirty="0">
              <a:solidFill>
                <a:prstClr val="black"/>
              </a:solidFill>
            </a:endParaRPr>
          </a:p>
        </p:txBody>
      </p:sp>
      <p:cxnSp>
        <p:nvCxnSpPr>
          <p:cNvPr id="8" name="直接箭头连接符 7"/>
          <p:cNvCxnSpPr/>
          <p:nvPr/>
        </p:nvCxnSpPr>
        <p:spPr>
          <a:xfrm flipH="1">
            <a:off x="10327821" y="1420586"/>
            <a:ext cx="530679" cy="351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393135" y="1036865"/>
            <a:ext cx="99597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dirty="0" smtClean="0">
                <a:solidFill>
                  <a:prstClr val="black"/>
                </a:solidFill>
              </a:rPr>
              <a:t>Updated</a:t>
            </a:r>
            <a:endParaRPr lang="zh-CN" altLang="en-US" dirty="0">
              <a:solidFill>
                <a:prstClr val="black"/>
              </a:solidFill>
            </a:endParaRPr>
          </a:p>
        </p:txBody>
      </p:sp>
      <p:sp>
        <p:nvSpPr>
          <p:cNvPr id="10" name="TextBox 9"/>
          <p:cNvSpPr txBox="1"/>
          <p:nvPr/>
        </p:nvSpPr>
        <p:spPr>
          <a:xfrm>
            <a:off x="4939393" y="277586"/>
            <a:ext cx="4415761" cy="523220"/>
          </a:xfrm>
          <a:prstGeom prst="rect">
            <a:avLst/>
          </a:prstGeom>
          <a:noFill/>
        </p:spPr>
        <p:txBody>
          <a:bodyPr wrap="none" rtlCol="0">
            <a:spAutoFit/>
          </a:bodyPr>
          <a:lstStyle/>
          <a:p>
            <a:r>
              <a:rPr lang="en-US" altLang="zh-CN" sz="2800" b="1" dirty="0" smtClean="0">
                <a:solidFill>
                  <a:prstClr val="black"/>
                </a:solidFill>
              </a:rPr>
              <a:t>Schematic of Cloud </a:t>
            </a:r>
            <a:r>
              <a:rPr lang="en-US" altLang="zh-CN" sz="2800" b="1" dirty="0">
                <a:solidFill>
                  <a:prstClr val="black"/>
                </a:solidFill>
              </a:rPr>
              <a:t>A</a:t>
            </a:r>
            <a:r>
              <a:rPr lang="en-US" altLang="zh-CN" sz="2800" b="1" dirty="0" smtClean="0">
                <a:solidFill>
                  <a:prstClr val="black"/>
                </a:solidFill>
              </a:rPr>
              <a:t>nalysis </a:t>
            </a:r>
            <a:endParaRPr lang="zh-CN" altLang="en-US" sz="2800" b="1" dirty="0">
              <a:solidFill>
                <a:prstClr val="black"/>
              </a:solidFill>
            </a:endParaRPr>
          </a:p>
        </p:txBody>
      </p:sp>
      <p:sp>
        <p:nvSpPr>
          <p:cNvPr id="7" name="文本框 6"/>
          <p:cNvSpPr txBox="1"/>
          <p:nvPr/>
        </p:nvSpPr>
        <p:spPr>
          <a:xfrm>
            <a:off x="7552944" y="6150366"/>
            <a:ext cx="131689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zh-CN" dirty="0" smtClean="0"/>
              <a:t>Scale Aware</a:t>
            </a:r>
            <a:endParaRPr lang="zh-CN" altLang="en-US" dirty="0"/>
          </a:p>
        </p:txBody>
      </p:sp>
      <p:cxnSp>
        <p:nvCxnSpPr>
          <p:cNvPr id="12" name="直接箭头连接符 11"/>
          <p:cNvCxnSpPr/>
          <p:nvPr/>
        </p:nvCxnSpPr>
        <p:spPr>
          <a:xfrm flipH="1">
            <a:off x="8604504" y="4297680"/>
            <a:ext cx="493776" cy="18526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6654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765" y="1554269"/>
            <a:ext cx="9463767" cy="492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p:cNvGrpSpPr/>
          <p:nvPr/>
        </p:nvGrpSpPr>
        <p:grpSpPr>
          <a:xfrm>
            <a:off x="2775857" y="3780064"/>
            <a:ext cx="1273630" cy="595993"/>
            <a:chOff x="2775857" y="3780064"/>
            <a:chExt cx="1273630" cy="595993"/>
          </a:xfrm>
        </p:grpSpPr>
        <p:sp>
          <p:nvSpPr>
            <p:cNvPr id="2" name="TextBox 1"/>
            <p:cNvSpPr txBox="1"/>
            <p:nvPr/>
          </p:nvSpPr>
          <p:spPr>
            <a:xfrm>
              <a:off x="3004459" y="3780064"/>
              <a:ext cx="104502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dirty="0">
                  <a:solidFill>
                    <a:prstClr val="black"/>
                  </a:solidFill>
                </a:rPr>
                <a:t>B</a:t>
              </a:r>
              <a:r>
                <a:rPr lang="en-US" altLang="zh-CN" dirty="0" smtClean="0">
                  <a:solidFill>
                    <a:prstClr val="black"/>
                  </a:solidFill>
                </a:rPr>
                <a:t>aseline</a:t>
              </a:r>
              <a:endParaRPr lang="zh-CN" altLang="en-US" dirty="0">
                <a:solidFill>
                  <a:prstClr val="black"/>
                </a:solidFill>
              </a:endParaRPr>
            </a:p>
          </p:txBody>
        </p:sp>
        <p:cxnSp>
          <p:nvCxnSpPr>
            <p:cNvPr id="4" name="直接箭头连接符 3"/>
            <p:cNvCxnSpPr/>
            <p:nvPr/>
          </p:nvCxnSpPr>
          <p:spPr>
            <a:xfrm flipH="1">
              <a:off x="2775857" y="4180114"/>
              <a:ext cx="367393" cy="195943"/>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3956959" y="4920342"/>
            <a:ext cx="135799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dirty="0" smtClean="0">
                <a:solidFill>
                  <a:prstClr val="black"/>
                </a:solidFill>
              </a:rPr>
              <a:t>OLD Scheme</a:t>
            </a:r>
            <a:endParaRPr lang="zh-CN" altLang="en-US" dirty="0">
              <a:solidFill>
                <a:prstClr val="black"/>
              </a:solidFill>
            </a:endParaRPr>
          </a:p>
        </p:txBody>
      </p:sp>
      <p:cxnSp>
        <p:nvCxnSpPr>
          <p:cNvPr id="7" name="直接箭头连接符 6"/>
          <p:cNvCxnSpPr>
            <a:stCxn id="6" idx="0"/>
          </p:cNvCxnSpPr>
          <p:nvPr/>
        </p:nvCxnSpPr>
        <p:spPr>
          <a:xfrm flipH="1" flipV="1">
            <a:off x="4367893" y="4465864"/>
            <a:ext cx="268062" cy="4544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7140881" y="4120236"/>
            <a:ext cx="1273630" cy="595993"/>
            <a:chOff x="2775857" y="3780064"/>
            <a:chExt cx="1273630" cy="595993"/>
          </a:xfrm>
        </p:grpSpPr>
        <p:sp>
          <p:nvSpPr>
            <p:cNvPr id="11" name="TextBox 10"/>
            <p:cNvSpPr txBox="1"/>
            <p:nvPr/>
          </p:nvSpPr>
          <p:spPr>
            <a:xfrm>
              <a:off x="3004459" y="3780064"/>
              <a:ext cx="104502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dirty="0">
                  <a:solidFill>
                    <a:prstClr val="black"/>
                  </a:solidFill>
                </a:rPr>
                <a:t>B</a:t>
              </a:r>
              <a:r>
                <a:rPr lang="en-US" altLang="zh-CN" dirty="0" smtClean="0">
                  <a:solidFill>
                    <a:prstClr val="black"/>
                  </a:solidFill>
                </a:rPr>
                <a:t>aseline</a:t>
              </a:r>
              <a:endParaRPr lang="zh-CN" altLang="en-US" dirty="0">
                <a:solidFill>
                  <a:prstClr val="black"/>
                </a:solidFill>
              </a:endParaRPr>
            </a:p>
          </p:txBody>
        </p:sp>
        <p:cxnSp>
          <p:nvCxnSpPr>
            <p:cNvPr id="12" name="直接箭头连接符 11"/>
            <p:cNvCxnSpPr/>
            <p:nvPr/>
          </p:nvCxnSpPr>
          <p:spPr>
            <a:xfrm flipH="1">
              <a:off x="2775857" y="4180114"/>
              <a:ext cx="367393" cy="195943"/>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7592786" y="3053443"/>
            <a:ext cx="143840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altLang="zh-CN" dirty="0" smtClean="0">
                <a:solidFill>
                  <a:prstClr val="black"/>
                </a:solidFill>
              </a:rPr>
              <a:t>Updated One</a:t>
            </a:r>
            <a:endParaRPr lang="zh-CN" altLang="en-US" dirty="0">
              <a:solidFill>
                <a:prstClr val="black"/>
              </a:solidFill>
            </a:endParaRPr>
          </a:p>
        </p:txBody>
      </p:sp>
      <p:cxnSp>
        <p:nvCxnSpPr>
          <p:cNvPr id="15" name="直接箭头连接符 14"/>
          <p:cNvCxnSpPr/>
          <p:nvPr/>
        </p:nvCxnSpPr>
        <p:spPr>
          <a:xfrm flipH="1">
            <a:off x="7486650" y="3461657"/>
            <a:ext cx="775607" cy="326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454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813" y="297996"/>
            <a:ext cx="7847012"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286709" y="1244096"/>
            <a:ext cx="7920880" cy="461665"/>
          </a:xfrm>
          <a:prstGeom prst="rect">
            <a:avLst/>
          </a:prstGeom>
        </p:spPr>
        <p:txBody>
          <a:bodyPr wrap="square">
            <a:spAutoFit/>
          </a:bodyPr>
          <a:lstStyle/>
          <a:p>
            <a:pPr algn="ctr"/>
            <a:r>
              <a:rPr lang="en-US" altLang="zh-CN" sz="2400" b="1" dirty="0" smtClean="0">
                <a:solidFill>
                  <a:srgbClr val="3333FF"/>
                </a:solidFill>
                <a:latin typeface="微软雅黑" panose="020B0503020204020204" pitchFamily="34" charset="-122"/>
                <a:ea typeface="微软雅黑" panose="020B0503020204020204" pitchFamily="34" charset="-122"/>
              </a:rPr>
              <a:t>3h accumulated rainfall verification</a:t>
            </a:r>
          </a:p>
        </p:txBody>
      </p:sp>
      <p:sp>
        <p:nvSpPr>
          <p:cNvPr id="4" name="矩形 3"/>
          <p:cNvSpPr/>
          <p:nvPr/>
        </p:nvSpPr>
        <p:spPr>
          <a:xfrm>
            <a:off x="9764485" y="3068756"/>
            <a:ext cx="2057401" cy="2246769"/>
          </a:xfrm>
          <a:prstGeom prst="rect">
            <a:avLst/>
          </a:prstGeom>
        </p:spPr>
        <p:txBody>
          <a:bodyPr wrap="square">
            <a:spAutoFit/>
          </a:bodyPr>
          <a:lstStyle/>
          <a:p>
            <a:r>
              <a:rPr lang="en-US" altLang="zh-CN" sz="1400" dirty="0" smtClean="0">
                <a:solidFill>
                  <a:prstClr val="black"/>
                </a:solidFill>
                <a:latin typeface="微软雅黑" panose="020B0503020204020204" pitchFamily="34" charset="-122"/>
                <a:ea typeface="微软雅黑" panose="020B0503020204020204" pitchFamily="34" charset="-122"/>
              </a:rPr>
              <a:t>Upgraded SMS-WARR-2 is much better than its predecessor</a:t>
            </a:r>
          </a:p>
          <a:p>
            <a:r>
              <a:rPr lang="en-US" altLang="zh-CN" sz="1400" dirty="0" smtClean="0">
                <a:solidFill>
                  <a:prstClr val="black"/>
                </a:solidFill>
                <a:latin typeface="微软雅黑" panose="020B0503020204020204" pitchFamily="34" charset="-122"/>
                <a:ea typeface="微软雅黑" panose="020B0503020204020204" pitchFamily="34" charset="-122"/>
              </a:rPr>
              <a:t> </a:t>
            </a:r>
          </a:p>
          <a:p>
            <a:r>
              <a:rPr lang="en-US" altLang="zh-CN" sz="1400" dirty="0" smtClean="0">
                <a:solidFill>
                  <a:prstClr val="black"/>
                </a:solidFill>
                <a:latin typeface="微软雅黑" panose="020B0503020204020204" pitchFamily="34" charset="-122"/>
                <a:ea typeface="微软雅黑" panose="020B0503020204020204" pitchFamily="34" charset="-122"/>
              </a:rPr>
              <a:t>NWP for </a:t>
            </a:r>
            <a:r>
              <a:rPr lang="en-US" altLang="zh-CN" sz="1400" dirty="0" err="1">
                <a:solidFill>
                  <a:prstClr val="black"/>
                </a:solidFill>
                <a:latin typeface="微软雅黑" panose="020B0503020204020204" pitchFamily="34" charset="-122"/>
                <a:ea typeface="微软雅黑" panose="020B0503020204020204" pitchFamily="34" charset="-122"/>
              </a:rPr>
              <a:t>n</a:t>
            </a:r>
            <a:r>
              <a:rPr lang="en-US" altLang="zh-CN" sz="1400" dirty="0" err="1" smtClean="0">
                <a:solidFill>
                  <a:prstClr val="black"/>
                </a:solidFill>
                <a:latin typeface="微软雅黑" panose="020B0503020204020204" pitchFamily="34" charset="-122"/>
                <a:ea typeface="微软雅黑" panose="020B0503020204020204" pitchFamily="34" charset="-122"/>
              </a:rPr>
              <a:t>owcasting</a:t>
            </a:r>
            <a:r>
              <a:rPr lang="en-US" altLang="zh-CN" sz="1400" dirty="0" smtClean="0">
                <a:solidFill>
                  <a:prstClr val="black"/>
                </a:solidFill>
                <a:latin typeface="微软雅黑" panose="020B0503020204020204" pitchFamily="34" charset="-122"/>
                <a:ea typeface="微软雅黑" panose="020B0503020204020204" pitchFamily="34" charset="-122"/>
              </a:rPr>
              <a:t> in SMS : from some kind of reference to practical use in daily operation </a:t>
            </a:r>
            <a:endParaRPr lang="zh-CN" altLang="en-US" sz="1400" dirty="0">
              <a:solidFill>
                <a:prstClr val="black"/>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147496" y="1902932"/>
            <a:ext cx="8342242" cy="4662460"/>
            <a:chOff x="611560" y="1547184"/>
            <a:chExt cx="7992889" cy="4659245"/>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556792"/>
              <a:ext cx="3816424" cy="2246339"/>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547184"/>
              <a:ext cx="4032448" cy="2285304"/>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933056"/>
              <a:ext cx="3816424" cy="2273373"/>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3933056"/>
              <a:ext cx="4032448" cy="2270218"/>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4497558" y="2508412"/>
            <a:ext cx="821059" cy="307777"/>
          </a:xfrm>
          <a:prstGeom prst="rect">
            <a:avLst/>
          </a:prstGeom>
          <a:gradFill rotWithShape="1">
            <a:gsLst>
              <a:gs pos="0">
                <a:srgbClr val="2DA2BF">
                  <a:tint val="62000"/>
                  <a:satMod val="180000"/>
                </a:srgbClr>
              </a:gs>
              <a:gs pos="65000">
                <a:srgbClr val="2DA2BF">
                  <a:tint val="32000"/>
                  <a:satMod val="250000"/>
                </a:srgbClr>
              </a:gs>
              <a:gs pos="100000">
                <a:srgbClr val="2DA2BF">
                  <a:tint val="23000"/>
                  <a:satMod val="300000"/>
                </a:srgbClr>
              </a:gs>
            </a:gsLst>
            <a:lin ang="16200000" scaled="0"/>
          </a:gradFill>
          <a:ln w="9525" cap="flat" cmpd="sng" algn="ctr">
            <a:solidFill>
              <a:srgbClr val="2DA2BF"/>
            </a:solidFill>
            <a:prstDash val="solid"/>
          </a:ln>
          <a:effectLst>
            <a:outerShdw blurRad="50800" dist="38100" dir="5400000" rotWithShape="0">
              <a:srgbClr val="000000">
                <a:alpha val="35000"/>
              </a:srgb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14-17h</a:t>
            </a:r>
            <a:endParaRPr kumimoji="0" lang="zh-CN" altLang="en-US" sz="1400" b="1"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8435787" y="2541070"/>
            <a:ext cx="821059" cy="307777"/>
          </a:xfrm>
          <a:prstGeom prst="rect">
            <a:avLst/>
          </a:prstGeom>
          <a:gradFill rotWithShape="1">
            <a:gsLst>
              <a:gs pos="0">
                <a:srgbClr val="2DA2BF">
                  <a:tint val="62000"/>
                  <a:satMod val="180000"/>
                </a:srgbClr>
              </a:gs>
              <a:gs pos="65000">
                <a:srgbClr val="2DA2BF">
                  <a:tint val="32000"/>
                  <a:satMod val="250000"/>
                </a:srgbClr>
              </a:gs>
              <a:gs pos="100000">
                <a:srgbClr val="2DA2BF">
                  <a:tint val="23000"/>
                  <a:satMod val="300000"/>
                </a:srgbClr>
              </a:gs>
            </a:gsLst>
            <a:lin ang="16200000" scaled="0"/>
          </a:gradFill>
          <a:ln w="9525" cap="flat" cmpd="sng" algn="ctr">
            <a:solidFill>
              <a:srgbClr val="2DA2BF"/>
            </a:solidFill>
            <a:prstDash val="solid"/>
          </a:ln>
          <a:effectLst>
            <a:outerShdw blurRad="50800" dist="38100" dir="5400000" rotWithShape="0">
              <a:srgbClr val="000000">
                <a:alpha val="35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17-20h</a:t>
            </a:r>
          </a:p>
        </p:txBody>
      </p:sp>
      <p:sp>
        <p:nvSpPr>
          <p:cNvPr id="12" name="矩形 11"/>
          <p:cNvSpPr/>
          <p:nvPr/>
        </p:nvSpPr>
        <p:spPr>
          <a:xfrm>
            <a:off x="4415915" y="4521696"/>
            <a:ext cx="821059" cy="307777"/>
          </a:xfrm>
          <a:prstGeom prst="rect">
            <a:avLst/>
          </a:prstGeom>
          <a:gradFill rotWithShape="1">
            <a:gsLst>
              <a:gs pos="0">
                <a:srgbClr val="2DA2BF">
                  <a:tint val="62000"/>
                  <a:satMod val="180000"/>
                </a:srgbClr>
              </a:gs>
              <a:gs pos="65000">
                <a:srgbClr val="2DA2BF">
                  <a:tint val="32000"/>
                  <a:satMod val="250000"/>
                </a:srgbClr>
              </a:gs>
              <a:gs pos="100000">
                <a:srgbClr val="2DA2BF">
                  <a:tint val="23000"/>
                  <a:satMod val="300000"/>
                </a:srgbClr>
              </a:gs>
            </a:gsLst>
            <a:lin ang="16200000" scaled="0"/>
          </a:gradFill>
          <a:ln w="9525" cap="flat" cmpd="sng" algn="ctr">
            <a:solidFill>
              <a:srgbClr val="2DA2BF"/>
            </a:solidFill>
            <a:prstDash val="solid"/>
          </a:ln>
          <a:effectLst>
            <a:outerShdw blurRad="50800" dist="38100" dir="5400000" rotWithShape="0">
              <a:srgbClr val="000000">
                <a:alpha val="35000"/>
              </a:srgb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05-08h</a:t>
            </a:r>
          </a:p>
        </p:txBody>
      </p:sp>
    </p:spTree>
    <p:extLst>
      <p:ext uri="{BB962C8B-B14F-4D97-AF65-F5344CB8AC3E}">
        <p14:creationId xmlns:p14="http://schemas.microsoft.com/office/powerpoint/2010/main" val="3428327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728" y="249011"/>
            <a:ext cx="7847012"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806313" y="1235920"/>
            <a:ext cx="3551293" cy="523220"/>
          </a:xfrm>
          <a:prstGeom prst="rect">
            <a:avLst/>
          </a:prstGeom>
        </p:spPr>
        <p:txBody>
          <a:bodyPr wrap="none">
            <a:spAutoFit/>
          </a:bodyPr>
          <a:lstStyle/>
          <a:p>
            <a:r>
              <a:rPr lang="en-US" altLang="zh-CN" sz="2800" dirty="0"/>
              <a:t>1-km prototype model </a:t>
            </a:r>
            <a:endParaRPr lang="zh-CN" altLang="en-US" sz="2800" dirty="0"/>
          </a:p>
        </p:txBody>
      </p:sp>
      <p:grpSp>
        <p:nvGrpSpPr>
          <p:cNvPr id="6" name="组合 20"/>
          <p:cNvGrpSpPr>
            <a:grpSpLocks/>
          </p:cNvGrpSpPr>
          <p:nvPr/>
        </p:nvGrpSpPr>
        <p:grpSpPr bwMode="auto">
          <a:xfrm>
            <a:off x="2606448" y="1614941"/>
            <a:ext cx="7991554" cy="4795837"/>
            <a:chOff x="1475656" y="1052736"/>
            <a:chExt cx="7991105" cy="4794935"/>
          </a:xfrm>
        </p:grpSpPr>
        <p:pic>
          <p:nvPicPr>
            <p:cNvPr id="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412776"/>
              <a:ext cx="5544616" cy="443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箭头连接符 7"/>
            <p:cNvCxnSpPr/>
            <p:nvPr/>
          </p:nvCxnSpPr>
          <p:spPr>
            <a:xfrm flipV="1">
              <a:off x="2196340" y="1052736"/>
              <a:ext cx="0" cy="3528348"/>
            </a:xfrm>
            <a:prstGeom prst="straightConnector1">
              <a:avLst/>
            </a:prstGeom>
            <a:noFill/>
            <a:ln w="12700" cap="flat" cmpd="sng" algn="ctr">
              <a:solidFill>
                <a:sysClr val="windowText" lastClr="000000"/>
              </a:solidFill>
              <a:prstDash val="solid"/>
              <a:tailEnd type="arrow"/>
            </a:ln>
            <a:effectLst/>
          </p:spPr>
        </p:cxnSp>
        <p:cxnSp>
          <p:nvCxnSpPr>
            <p:cNvPr id="9" name="直接连接符 8"/>
            <p:cNvCxnSpPr/>
            <p:nvPr/>
          </p:nvCxnSpPr>
          <p:spPr>
            <a:xfrm flipH="1">
              <a:off x="2123320" y="4581084"/>
              <a:ext cx="73021" cy="0"/>
            </a:xfrm>
            <a:prstGeom prst="line">
              <a:avLst/>
            </a:prstGeom>
            <a:noFill/>
            <a:ln w="9525" cap="flat" cmpd="sng" algn="ctr">
              <a:solidFill>
                <a:sysClr val="windowText" lastClr="000000"/>
              </a:solidFill>
              <a:prstDash val="solid"/>
            </a:ln>
            <a:effectLst/>
          </p:spPr>
        </p:cxnSp>
        <p:cxnSp>
          <p:nvCxnSpPr>
            <p:cNvPr id="10" name="直接连接符 9"/>
            <p:cNvCxnSpPr/>
            <p:nvPr/>
          </p:nvCxnSpPr>
          <p:spPr>
            <a:xfrm flipH="1">
              <a:off x="2123320" y="3212917"/>
              <a:ext cx="73021" cy="0"/>
            </a:xfrm>
            <a:prstGeom prst="line">
              <a:avLst/>
            </a:prstGeom>
            <a:noFill/>
            <a:ln w="9525" cap="flat" cmpd="sng" algn="ctr">
              <a:solidFill>
                <a:sysClr val="windowText" lastClr="000000"/>
              </a:solidFill>
              <a:prstDash val="solid"/>
            </a:ln>
            <a:effectLst/>
          </p:spPr>
        </p:cxnSp>
        <p:cxnSp>
          <p:nvCxnSpPr>
            <p:cNvPr id="11" name="直接连接符 10"/>
            <p:cNvCxnSpPr/>
            <p:nvPr/>
          </p:nvCxnSpPr>
          <p:spPr>
            <a:xfrm flipH="1">
              <a:off x="2123320" y="1989185"/>
              <a:ext cx="73021" cy="0"/>
            </a:xfrm>
            <a:prstGeom prst="line">
              <a:avLst/>
            </a:prstGeom>
            <a:noFill/>
            <a:ln w="9525" cap="flat" cmpd="sng" algn="ctr">
              <a:solidFill>
                <a:sysClr val="windowText" lastClr="000000"/>
              </a:solidFill>
              <a:prstDash val="solid"/>
            </a:ln>
            <a:effectLst/>
          </p:spPr>
        </p:cxnSp>
        <p:sp>
          <p:nvSpPr>
            <p:cNvPr id="12" name="TextBox 10"/>
            <p:cNvSpPr txBox="1">
              <a:spLocks noChangeArrowheads="1"/>
            </p:cNvSpPr>
            <p:nvPr/>
          </p:nvSpPr>
          <p:spPr bwMode="auto">
            <a:xfrm>
              <a:off x="1475656" y="2996952"/>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zh-CN" kern="0" smtClean="0">
                  <a:solidFill>
                    <a:prstClr val="black"/>
                  </a:solidFill>
                  <a:ea typeface="黑体" panose="02010609060101010101" pitchFamily="49" charset="-122"/>
                </a:rPr>
                <a:t>3km</a:t>
              </a:r>
              <a:endParaRPr lang="zh-CN" altLang="en-US" kern="0" smtClean="0">
                <a:solidFill>
                  <a:prstClr val="black"/>
                </a:solidFill>
                <a:ea typeface="黑体" panose="02010609060101010101" pitchFamily="49" charset="-122"/>
              </a:endParaRPr>
            </a:p>
          </p:txBody>
        </p:sp>
        <p:sp>
          <p:nvSpPr>
            <p:cNvPr id="13" name="矩形 11"/>
            <p:cNvSpPr>
              <a:spLocks noChangeArrowheads="1"/>
            </p:cNvSpPr>
            <p:nvPr/>
          </p:nvSpPr>
          <p:spPr bwMode="auto">
            <a:xfrm>
              <a:off x="1475656" y="1772816"/>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zh-CN" kern="0" smtClean="0">
                  <a:solidFill>
                    <a:prstClr val="black"/>
                  </a:solidFill>
                  <a:ea typeface="黑体" panose="02010609060101010101" pitchFamily="49" charset="-122"/>
                </a:rPr>
                <a:t>1km</a:t>
              </a:r>
              <a:endParaRPr lang="zh-CN" altLang="en-US" kern="0" smtClean="0">
                <a:solidFill>
                  <a:prstClr val="black"/>
                </a:solidFill>
                <a:ea typeface="黑体" panose="02010609060101010101" pitchFamily="49" charset="-122"/>
              </a:endParaRPr>
            </a:p>
          </p:txBody>
        </p:sp>
        <p:sp>
          <p:nvSpPr>
            <p:cNvPr id="14" name="TextBox 12"/>
            <p:cNvSpPr txBox="1">
              <a:spLocks noChangeArrowheads="1"/>
            </p:cNvSpPr>
            <p:nvPr/>
          </p:nvSpPr>
          <p:spPr bwMode="auto">
            <a:xfrm>
              <a:off x="1503045" y="4355812"/>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zh-CN" kern="0" smtClean="0">
                  <a:solidFill>
                    <a:prstClr val="black"/>
                  </a:solidFill>
                  <a:ea typeface="黑体" panose="02010609060101010101" pitchFamily="49" charset="-122"/>
                </a:rPr>
                <a:t>9km</a:t>
              </a:r>
              <a:endParaRPr lang="zh-CN" altLang="en-US" kern="0" smtClean="0">
                <a:solidFill>
                  <a:prstClr val="black"/>
                </a:solidFill>
                <a:ea typeface="黑体" panose="02010609060101010101" pitchFamily="49" charset="-122"/>
              </a:endParaRPr>
            </a:p>
          </p:txBody>
        </p:sp>
        <p:cxnSp>
          <p:nvCxnSpPr>
            <p:cNvPr id="15" name="直接箭头连接符 14"/>
            <p:cNvCxnSpPr/>
            <p:nvPr/>
          </p:nvCxnSpPr>
          <p:spPr>
            <a:xfrm flipH="1">
              <a:off x="6372818" y="3357352"/>
              <a:ext cx="719098" cy="0"/>
            </a:xfrm>
            <a:prstGeom prst="straightConnector1">
              <a:avLst/>
            </a:prstGeom>
            <a:noFill/>
            <a:ln w="19050" cap="flat" cmpd="sng" algn="ctr">
              <a:solidFill>
                <a:sysClr val="windowText" lastClr="000000"/>
              </a:solidFill>
              <a:prstDash val="solid"/>
              <a:tailEnd type="arrow"/>
            </a:ln>
            <a:effectLst/>
          </p:spPr>
        </p:cxnSp>
        <p:sp>
          <p:nvSpPr>
            <p:cNvPr id="16" name="TextBox 15"/>
            <p:cNvSpPr txBox="1">
              <a:spLocks noChangeArrowheads="1"/>
            </p:cNvSpPr>
            <p:nvPr/>
          </p:nvSpPr>
          <p:spPr bwMode="auto">
            <a:xfrm>
              <a:off x="7020272" y="3140968"/>
              <a:ext cx="2326147" cy="64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zh-CN" kern="0" dirty="0" smtClean="0">
                  <a:solidFill>
                    <a:prstClr val="black"/>
                  </a:solidFill>
                  <a:ea typeface="黑体" panose="02010609060101010101" pitchFamily="49" charset="-122"/>
                </a:rPr>
                <a:t>1h cycle (warm start)</a:t>
              </a:r>
            </a:p>
            <a:p>
              <a:pPr eaLnBrk="0" fontAlgn="base" hangingPunct="0">
                <a:spcBef>
                  <a:spcPct val="0"/>
                </a:spcBef>
                <a:spcAft>
                  <a:spcPct val="0"/>
                </a:spcAft>
                <a:defRPr/>
              </a:pPr>
              <a:r>
                <a:rPr lang="en-US" altLang="zh-CN" kern="0" dirty="0" smtClean="0">
                  <a:solidFill>
                    <a:prstClr val="black"/>
                  </a:solidFill>
                  <a:ea typeface="黑体" panose="02010609060101010101" pitchFamily="49" charset="-122"/>
                </a:rPr>
                <a:t>Cool start at 02 am</a:t>
              </a:r>
              <a:endParaRPr lang="zh-CN" altLang="en-US" kern="0" dirty="0" smtClean="0">
                <a:solidFill>
                  <a:prstClr val="black"/>
                </a:solidFill>
                <a:ea typeface="黑体" panose="02010609060101010101" pitchFamily="49" charset="-122"/>
              </a:endParaRPr>
            </a:p>
          </p:txBody>
        </p:sp>
        <p:cxnSp>
          <p:nvCxnSpPr>
            <p:cNvPr id="17" name="直接箭头连接符 16"/>
            <p:cNvCxnSpPr/>
            <p:nvPr/>
          </p:nvCxnSpPr>
          <p:spPr>
            <a:xfrm flipH="1">
              <a:off x="6444252" y="4436649"/>
              <a:ext cx="720684" cy="0"/>
            </a:xfrm>
            <a:prstGeom prst="straightConnector1">
              <a:avLst/>
            </a:prstGeom>
            <a:noFill/>
            <a:ln w="19050" cap="flat" cmpd="sng" algn="ctr">
              <a:solidFill>
                <a:sysClr val="windowText" lastClr="000000"/>
              </a:solidFill>
              <a:prstDash val="solid"/>
              <a:tailEnd type="arrow"/>
            </a:ln>
            <a:effectLst/>
          </p:spPr>
        </p:cxnSp>
        <p:sp>
          <p:nvSpPr>
            <p:cNvPr id="18" name="TextBox 17"/>
            <p:cNvSpPr txBox="1">
              <a:spLocks noChangeArrowheads="1"/>
            </p:cNvSpPr>
            <p:nvPr/>
          </p:nvSpPr>
          <p:spPr bwMode="auto">
            <a:xfrm>
              <a:off x="7092280" y="4221088"/>
              <a:ext cx="2345382" cy="8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zh-CN" sz="1600" kern="0" dirty="0" smtClean="0">
                  <a:solidFill>
                    <a:prstClr val="black"/>
                  </a:solidFill>
                  <a:ea typeface="黑体" panose="02010609060101010101" pitchFamily="49" charset="-122"/>
                </a:rPr>
                <a:t>Assimilation + cool start</a:t>
              </a:r>
            </a:p>
            <a:p>
              <a:pPr eaLnBrk="0" fontAlgn="base" hangingPunct="0">
                <a:spcBef>
                  <a:spcPct val="0"/>
                </a:spcBef>
                <a:spcAft>
                  <a:spcPct val="0"/>
                </a:spcAft>
                <a:defRPr/>
              </a:pPr>
              <a:r>
                <a:rPr lang="en-US" altLang="zh-CN" sz="1600" kern="0" dirty="0" smtClean="0">
                  <a:solidFill>
                    <a:prstClr val="black"/>
                  </a:solidFill>
                  <a:ea typeface="黑体" panose="02010609060101010101" pitchFamily="49" charset="-122"/>
                </a:rPr>
                <a:t>Start at 08 am, 20pm </a:t>
              </a:r>
            </a:p>
            <a:p>
              <a:pPr eaLnBrk="0" fontAlgn="base" hangingPunct="0">
                <a:spcBef>
                  <a:spcPct val="0"/>
                </a:spcBef>
                <a:spcAft>
                  <a:spcPct val="0"/>
                </a:spcAft>
                <a:defRPr/>
              </a:pPr>
              <a:r>
                <a:rPr lang="en-US" altLang="zh-CN" sz="1600" kern="0" dirty="0" smtClean="0">
                  <a:solidFill>
                    <a:prstClr val="black"/>
                  </a:solidFill>
                  <a:ea typeface="黑体" panose="02010609060101010101" pitchFamily="49" charset="-122"/>
                </a:rPr>
                <a:t>72 hours forecast</a:t>
              </a:r>
              <a:endParaRPr lang="zh-CN" altLang="en-US" sz="1600" kern="0" dirty="0" smtClean="0">
                <a:solidFill>
                  <a:prstClr val="black"/>
                </a:solidFill>
                <a:ea typeface="黑体" panose="02010609060101010101" pitchFamily="49" charset="-122"/>
              </a:endParaRPr>
            </a:p>
          </p:txBody>
        </p:sp>
        <p:cxnSp>
          <p:nvCxnSpPr>
            <p:cNvPr id="19" name="直接箭头连接符 18"/>
            <p:cNvCxnSpPr/>
            <p:nvPr/>
          </p:nvCxnSpPr>
          <p:spPr>
            <a:xfrm flipH="1">
              <a:off x="6299797" y="2349479"/>
              <a:ext cx="720684" cy="0"/>
            </a:xfrm>
            <a:prstGeom prst="straightConnector1">
              <a:avLst/>
            </a:prstGeom>
            <a:noFill/>
            <a:ln w="19050" cap="flat" cmpd="sng" algn="ctr">
              <a:solidFill>
                <a:sysClr val="windowText" lastClr="000000"/>
              </a:solidFill>
              <a:prstDash val="solid"/>
              <a:tailEnd type="arrow"/>
            </a:ln>
            <a:effectLst/>
          </p:spPr>
        </p:cxnSp>
        <p:sp>
          <p:nvSpPr>
            <p:cNvPr id="20" name="TextBox 19"/>
            <p:cNvSpPr txBox="1">
              <a:spLocks noChangeArrowheads="1"/>
            </p:cNvSpPr>
            <p:nvPr/>
          </p:nvSpPr>
          <p:spPr bwMode="auto">
            <a:xfrm>
              <a:off x="6948264" y="2132856"/>
              <a:ext cx="2518497" cy="36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zh-CN" kern="0" dirty="0" smtClean="0">
                  <a:solidFill>
                    <a:prstClr val="black"/>
                  </a:solidFill>
                  <a:ea typeface="黑体" panose="02010609060101010101" pitchFamily="49" charset="-122"/>
                </a:rPr>
                <a:t>Downscaling from 3km</a:t>
              </a:r>
              <a:endParaRPr lang="zh-CN" altLang="en-US" kern="0" dirty="0" smtClean="0">
                <a:solidFill>
                  <a:prstClr val="black"/>
                </a:solidFill>
                <a:ea typeface="黑体" panose="02010609060101010101" pitchFamily="49" charset="-122"/>
              </a:endParaRPr>
            </a:p>
          </p:txBody>
        </p:sp>
      </p:grpSp>
    </p:spTree>
    <p:extLst>
      <p:ext uri="{BB962C8B-B14F-4D97-AF65-F5344CB8AC3E}">
        <p14:creationId xmlns:p14="http://schemas.microsoft.com/office/powerpoint/2010/main" val="1446190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06686" y="968611"/>
            <a:ext cx="3264408" cy="830997"/>
          </a:xfrm>
          <a:prstGeom prst="rect">
            <a:avLst/>
          </a:prstGeom>
          <a:noFill/>
        </p:spPr>
        <p:txBody>
          <a:bodyPr wrap="square" rtlCol="0">
            <a:spAutoFit/>
          </a:bodyPr>
          <a:lstStyle/>
          <a:p>
            <a:r>
              <a:rPr lang="en-US" altLang="zh-CN" sz="4800" dirty="0" smtClean="0">
                <a:latin typeface="Arial Black" panose="020B0A04020102020204" pitchFamily="34" charset="0"/>
              </a:rPr>
              <a:t>OUTLINE</a:t>
            </a:r>
            <a:endParaRPr lang="zh-CN" altLang="en-US" sz="4800" dirty="0">
              <a:latin typeface="Arial Black" panose="020B0A04020102020204" pitchFamily="34" charset="0"/>
            </a:endParaRPr>
          </a:p>
        </p:txBody>
      </p:sp>
      <p:sp>
        <p:nvSpPr>
          <p:cNvPr id="4" name="文本框 3"/>
          <p:cNvSpPr txBox="1"/>
          <p:nvPr/>
        </p:nvSpPr>
        <p:spPr>
          <a:xfrm>
            <a:off x="951629" y="2172353"/>
            <a:ext cx="10511028" cy="3785652"/>
          </a:xfrm>
          <a:prstGeom prst="rect">
            <a:avLst/>
          </a:prstGeom>
          <a:noFill/>
        </p:spPr>
        <p:txBody>
          <a:bodyPr wrap="square" rtlCol="0">
            <a:spAutoFit/>
          </a:bodyPr>
          <a:lstStyle/>
          <a:p>
            <a:pPr marL="685800" indent="-685800">
              <a:buFont typeface="Arial" panose="020B0604020202020204" pitchFamily="34" charset="0"/>
              <a:buChar char="•"/>
            </a:pPr>
            <a:r>
              <a:rPr lang="en-US" altLang="zh-CN" sz="4800" dirty="0" smtClean="0">
                <a:latin typeface="Baskerville Old Face" panose="02020602080505020303" pitchFamily="18" charset="0"/>
                <a:cs typeface="Arabic Typesetting" panose="03020402040406030203" pitchFamily="66" charset="-78"/>
              </a:rPr>
              <a:t>Background</a:t>
            </a:r>
          </a:p>
          <a:p>
            <a:pPr marL="685800" indent="-685800">
              <a:buFont typeface="Arial" panose="020B0604020202020204" pitchFamily="34" charset="0"/>
              <a:buChar char="•"/>
            </a:pPr>
            <a:r>
              <a:rPr lang="en-US" altLang="zh-CN" sz="4800" dirty="0" smtClean="0">
                <a:latin typeface="Baskerville Old Face" panose="02020602080505020303" pitchFamily="18" charset="0"/>
                <a:cs typeface="Arabic Typesetting" panose="03020402040406030203" pitchFamily="66" charset="-78"/>
              </a:rPr>
              <a:t>An overview of regional NWP in SMS</a:t>
            </a:r>
          </a:p>
          <a:p>
            <a:pPr marL="685800" indent="-685800">
              <a:buFont typeface="Arial" panose="020B0604020202020204" pitchFamily="34" charset="0"/>
              <a:buChar char="•"/>
            </a:pPr>
            <a:r>
              <a:rPr lang="en-US" altLang="zh-CN" sz="4800" dirty="0" smtClean="0">
                <a:latin typeface="Baskerville Old Face" panose="02020602080505020303" pitchFamily="18" charset="0"/>
                <a:cs typeface="Arabic Typesetting" panose="03020402040406030203" pitchFamily="66" charset="-78"/>
              </a:rPr>
              <a:t>NWP products made for applications</a:t>
            </a:r>
          </a:p>
          <a:p>
            <a:pPr marL="685800" indent="-685800">
              <a:buFont typeface="Arial" panose="020B0604020202020204" pitchFamily="34" charset="0"/>
              <a:buChar char="•"/>
            </a:pPr>
            <a:r>
              <a:rPr lang="en-US" altLang="zh-CN" sz="4800" dirty="0" smtClean="0">
                <a:latin typeface="Baskerville Old Face" panose="02020602080505020303" pitchFamily="18" charset="0"/>
                <a:cs typeface="Arabic Typesetting" panose="03020402040406030203" pitchFamily="66" charset="-78"/>
              </a:rPr>
              <a:t>Impact based forecast and Risk warning</a:t>
            </a:r>
          </a:p>
          <a:p>
            <a:pPr marL="685800" indent="-685800">
              <a:buFont typeface="Arial" panose="020B0604020202020204" pitchFamily="34" charset="0"/>
              <a:buChar char="•"/>
            </a:pPr>
            <a:r>
              <a:rPr lang="en-US" altLang="zh-CN" sz="4800" dirty="0" smtClean="0">
                <a:latin typeface="Baskerville Old Face" panose="02020602080505020303" pitchFamily="18" charset="0"/>
                <a:cs typeface="Arabic Typesetting" panose="03020402040406030203" pitchFamily="66" charset="-78"/>
              </a:rPr>
              <a:t>Q&amp;A </a:t>
            </a:r>
            <a:endParaRPr lang="zh-CN" altLang="en-US" sz="4800" dirty="0">
              <a:latin typeface="Baskerville Old Face" panose="02020602080505020303" pitchFamily="18" charset="0"/>
              <a:cs typeface="Arabic Typesetting" panose="03020402040406030203" pitchFamily="66" charset="-78"/>
            </a:endParaRPr>
          </a:p>
        </p:txBody>
      </p:sp>
    </p:spTree>
    <p:extLst>
      <p:ext uri="{BB962C8B-B14F-4D97-AF65-F5344CB8AC3E}">
        <p14:creationId xmlns:p14="http://schemas.microsoft.com/office/powerpoint/2010/main" val="494222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412" y="363310"/>
            <a:ext cx="7847012"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274" y="1743607"/>
            <a:ext cx="9026298" cy="511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300129" y="1154276"/>
            <a:ext cx="4552657" cy="461665"/>
          </a:xfrm>
          <a:prstGeom prst="rect">
            <a:avLst/>
          </a:prstGeom>
        </p:spPr>
        <p:txBody>
          <a:bodyPr wrap="none">
            <a:spAutoFit/>
          </a:bodyPr>
          <a:lstStyle/>
          <a:p>
            <a:r>
              <a:rPr lang="en-US" altLang="zh-CN" sz="2400" dirty="0"/>
              <a:t>1-km prototype model </a:t>
            </a:r>
            <a:r>
              <a:rPr lang="en-US" altLang="zh-CN" sz="2400" dirty="0" smtClean="0"/>
              <a:t>: Case study</a:t>
            </a:r>
            <a:endParaRPr lang="en-US" altLang="zh-CN" sz="2400" dirty="0"/>
          </a:p>
        </p:txBody>
      </p:sp>
    </p:spTree>
    <p:extLst>
      <p:ext uri="{BB962C8B-B14F-4D97-AF65-F5344CB8AC3E}">
        <p14:creationId xmlns:p14="http://schemas.microsoft.com/office/powerpoint/2010/main" val="2243689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811" y="1015093"/>
            <a:ext cx="47005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098" y="232681"/>
            <a:ext cx="7847012"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组合 8"/>
          <p:cNvGrpSpPr/>
          <p:nvPr/>
        </p:nvGrpSpPr>
        <p:grpSpPr>
          <a:xfrm>
            <a:off x="1938292" y="1869619"/>
            <a:ext cx="8701142" cy="4637314"/>
            <a:chOff x="2264852" y="1763487"/>
            <a:chExt cx="8701142" cy="4637314"/>
          </a:xfrm>
        </p:grpSpPr>
        <p:pic>
          <p:nvPicPr>
            <p:cNvPr id="4"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4852" y="2204356"/>
              <a:ext cx="2734865"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l="11562" t="11775" b="15601"/>
            <a:stretch>
              <a:fillRect/>
            </a:stretch>
          </p:blipFill>
          <p:spPr bwMode="auto">
            <a:xfrm>
              <a:off x="5032834" y="2171699"/>
              <a:ext cx="3550551" cy="3596821"/>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l="13626" t="11378" r="10764" b="12444"/>
            <a:stretch>
              <a:fillRect/>
            </a:stretch>
          </p:blipFill>
          <p:spPr bwMode="auto">
            <a:xfrm>
              <a:off x="8430640" y="1763487"/>
              <a:ext cx="2535354" cy="4637314"/>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6423" y="5824538"/>
              <a:ext cx="3335337"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35085" y="1812471"/>
              <a:ext cx="567784" cy="369332"/>
            </a:xfrm>
            <a:prstGeom prst="rect">
              <a:avLst/>
            </a:prstGeom>
            <a:noFill/>
          </p:spPr>
          <p:txBody>
            <a:bodyPr wrap="none" rtlCol="0">
              <a:spAutoFit/>
            </a:bodyPr>
            <a:lstStyle/>
            <a:p>
              <a:r>
                <a:rPr lang="en-US" altLang="zh-CN" dirty="0" smtClean="0"/>
                <a:t>OBS</a:t>
              </a:r>
              <a:endParaRPr lang="zh-CN" altLang="en-US" dirty="0"/>
            </a:p>
          </p:txBody>
        </p:sp>
        <p:sp>
          <p:nvSpPr>
            <p:cNvPr id="3" name="TextBox 2"/>
            <p:cNvSpPr txBox="1"/>
            <p:nvPr/>
          </p:nvSpPr>
          <p:spPr>
            <a:xfrm>
              <a:off x="6123214" y="1812471"/>
              <a:ext cx="590226" cy="369332"/>
            </a:xfrm>
            <a:prstGeom prst="rect">
              <a:avLst/>
            </a:prstGeom>
            <a:noFill/>
          </p:spPr>
          <p:txBody>
            <a:bodyPr wrap="none" rtlCol="0">
              <a:spAutoFit/>
            </a:bodyPr>
            <a:lstStyle/>
            <a:p>
              <a:r>
                <a:rPr lang="en-US" altLang="zh-CN" dirty="0" smtClean="0"/>
                <a:t>3km</a:t>
              </a:r>
              <a:endParaRPr lang="zh-CN" altLang="en-US" dirty="0"/>
            </a:p>
          </p:txBody>
        </p:sp>
      </p:grpSp>
      <p:sp>
        <p:nvSpPr>
          <p:cNvPr id="8" name="TextBox 7"/>
          <p:cNvSpPr txBox="1"/>
          <p:nvPr/>
        </p:nvSpPr>
        <p:spPr>
          <a:xfrm>
            <a:off x="9290958" y="1502229"/>
            <a:ext cx="590226" cy="369332"/>
          </a:xfrm>
          <a:prstGeom prst="rect">
            <a:avLst/>
          </a:prstGeom>
          <a:noFill/>
        </p:spPr>
        <p:txBody>
          <a:bodyPr wrap="none" rtlCol="0">
            <a:spAutoFit/>
          </a:bodyPr>
          <a:lstStyle/>
          <a:p>
            <a:r>
              <a:rPr lang="en-US" altLang="zh-CN" dirty="0" smtClean="0"/>
              <a:t>1km</a:t>
            </a:r>
            <a:endParaRPr lang="zh-CN" altLang="en-US" dirty="0"/>
          </a:p>
        </p:txBody>
      </p:sp>
    </p:spTree>
    <p:extLst>
      <p:ext uri="{BB962C8B-B14F-4D97-AF65-F5344CB8AC3E}">
        <p14:creationId xmlns:p14="http://schemas.microsoft.com/office/powerpoint/2010/main" val="407080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0080" y="396511"/>
            <a:ext cx="4440959" cy="646331"/>
          </a:xfrm>
          <a:prstGeom prst="rect">
            <a:avLst/>
          </a:prstGeom>
          <a:noFill/>
        </p:spPr>
        <p:txBody>
          <a:bodyPr wrap="none" rtlCol="0">
            <a:spAutoFit/>
          </a:bodyPr>
          <a:lstStyle/>
          <a:p>
            <a:r>
              <a:rPr lang="en-US" altLang="zh-CN" sz="3600" dirty="0" smtClean="0"/>
              <a:t>Related Research work</a:t>
            </a:r>
            <a:endParaRPr lang="zh-CN" altLang="en-US" sz="3600" dirty="0"/>
          </a:p>
        </p:txBody>
      </p:sp>
      <p:sp>
        <p:nvSpPr>
          <p:cNvPr id="3" name="TextBox 2"/>
          <p:cNvSpPr txBox="1"/>
          <p:nvPr/>
        </p:nvSpPr>
        <p:spPr>
          <a:xfrm>
            <a:off x="1188720" y="1247014"/>
            <a:ext cx="10180210" cy="1569660"/>
          </a:xfrm>
          <a:prstGeom prst="rect">
            <a:avLst/>
          </a:prstGeom>
          <a:noFill/>
        </p:spPr>
        <p:txBody>
          <a:bodyPr wrap="square" rtlCol="0">
            <a:spAutoFit/>
          </a:bodyPr>
          <a:lstStyle/>
          <a:p>
            <a:pPr marL="342900" indent="-342900">
              <a:buAutoNum type="arabicPeriod"/>
            </a:pPr>
            <a:r>
              <a:rPr lang="en-US" altLang="zh-CN" sz="2400" dirty="0" smtClean="0"/>
              <a:t>Moisture physics in gray zone </a:t>
            </a:r>
          </a:p>
          <a:p>
            <a:pPr marL="342900" indent="-342900">
              <a:buAutoNum type="arabicPeriod"/>
            </a:pPr>
            <a:r>
              <a:rPr lang="en-US" altLang="zh-CN" sz="2400" dirty="0" smtClean="0"/>
              <a:t>Sub-grid mixing processes in gray zone</a:t>
            </a:r>
          </a:p>
          <a:p>
            <a:pPr marL="342900" indent="-342900">
              <a:buAutoNum type="arabicPeriod"/>
            </a:pPr>
            <a:r>
              <a:rPr lang="en-US" altLang="zh-CN" sz="2400" dirty="0" smtClean="0"/>
              <a:t>Physical (cloud) initialization with radar and satellite observations </a:t>
            </a:r>
          </a:p>
          <a:p>
            <a:pPr marL="342900" indent="-342900">
              <a:buFontTx/>
              <a:buAutoNum type="arabicPeriod"/>
            </a:pPr>
            <a:r>
              <a:rPr lang="en-US" altLang="zh-CN" sz="2400" dirty="0"/>
              <a:t>Field </a:t>
            </a:r>
            <a:r>
              <a:rPr lang="en-US" altLang="zh-CN" sz="2400" dirty="0" smtClean="0"/>
              <a:t>experiment</a:t>
            </a:r>
            <a:endParaRPr lang="en-US" altLang="zh-CN" sz="2400" dirty="0"/>
          </a:p>
        </p:txBody>
      </p:sp>
      <p:grpSp>
        <p:nvGrpSpPr>
          <p:cNvPr id="4" name="组合 3"/>
          <p:cNvGrpSpPr/>
          <p:nvPr/>
        </p:nvGrpSpPr>
        <p:grpSpPr>
          <a:xfrm>
            <a:off x="1188720" y="2662718"/>
            <a:ext cx="9640062" cy="3694369"/>
            <a:chOff x="709549" y="2052805"/>
            <a:chExt cx="10826587" cy="4449595"/>
          </a:xfrm>
        </p:grpSpPr>
        <p:grpSp>
          <p:nvGrpSpPr>
            <p:cNvPr id="5" name="组合 4"/>
            <p:cNvGrpSpPr/>
            <p:nvPr/>
          </p:nvGrpSpPr>
          <p:grpSpPr>
            <a:xfrm>
              <a:off x="709549" y="2198382"/>
              <a:ext cx="4342141" cy="1596177"/>
              <a:chOff x="1952877" y="4836968"/>
              <a:chExt cx="5463009" cy="1906471"/>
            </a:xfrm>
          </p:grpSpPr>
          <p:pic>
            <p:nvPicPr>
              <p:cNvPr id="10" name="Picture 1"/>
              <p:cNvPicPr>
                <a:picLocks noChangeAspect="1" noChangeArrowheads="1"/>
              </p:cNvPicPr>
              <p:nvPr/>
            </p:nvPicPr>
            <p:blipFill rotWithShape="1">
              <a:blip r:embed="rId2"/>
              <a:srcRect t="11194" r="50808"/>
              <a:stretch/>
            </p:blipFill>
            <p:spPr bwMode="auto">
              <a:xfrm>
                <a:off x="4716016" y="4838400"/>
                <a:ext cx="2699870" cy="1905039"/>
              </a:xfrm>
              <a:prstGeom prst="rect">
                <a:avLst/>
              </a:prstGeom>
              <a:noFill/>
              <a:ln w="9525">
                <a:noFill/>
                <a:miter lim="800000"/>
                <a:headEnd/>
                <a:tailEnd/>
              </a:ln>
              <a:effectLst/>
            </p:spPr>
          </p:pic>
          <p:pic>
            <p:nvPicPr>
              <p:cNvPr id="11" name="Picture 1"/>
              <p:cNvPicPr>
                <a:picLocks noChangeAspect="1" noChangeArrowheads="1"/>
              </p:cNvPicPr>
              <p:nvPr/>
            </p:nvPicPr>
            <p:blipFill rotWithShape="1">
              <a:blip r:embed="rId2"/>
              <a:srcRect l="50357" t="11194"/>
              <a:stretch/>
            </p:blipFill>
            <p:spPr bwMode="auto">
              <a:xfrm>
                <a:off x="1952877" y="4836968"/>
                <a:ext cx="2723703" cy="1904400"/>
              </a:xfrm>
              <a:prstGeom prst="rect">
                <a:avLst/>
              </a:prstGeom>
              <a:noFill/>
              <a:ln w="9525">
                <a:noFill/>
                <a:miter lim="800000"/>
                <a:headEnd/>
                <a:tailEnd/>
              </a:ln>
              <a:effectLst/>
            </p:spPr>
          </p:pic>
        </p:grpSp>
        <p:pic>
          <p:nvPicPr>
            <p:cNvPr id="6" name="Picture 2"/>
            <p:cNvPicPr>
              <a:picLocks noChangeAspect="1" noChangeArrowheads="1"/>
            </p:cNvPicPr>
            <p:nvPr/>
          </p:nvPicPr>
          <p:blipFill>
            <a:blip r:embed="rId3"/>
            <a:srcRect/>
            <a:stretch>
              <a:fillRect/>
            </a:stretch>
          </p:blipFill>
          <p:spPr bwMode="auto">
            <a:xfrm>
              <a:off x="812800" y="4047779"/>
              <a:ext cx="4138762" cy="2454621"/>
            </a:xfrm>
            <a:prstGeom prst="rect">
              <a:avLst/>
            </a:prstGeom>
            <a:noFill/>
            <a:ln w="9525">
              <a:noFill/>
              <a:miter lim="800000"/>
              <a:headEnd/>
              <a:tailEnd/>
            </a:ln>
            <a:effectLst/>
          </p:spPr>
        </p:pic>
        <p:pic>
          <p:nvPicPr>
            <p:cNvPr id="7" name="图片 6"/>
            <p:cNvPicPr>
              <a:picLocks noChangeAspect="1"/>
            </p:cNvPicPr>
            <p:nvPr/>
          </p:nvPicPr>
          <p:blipFill>
            <a:blip r:embed="rId4"/>
            <a:stretch>
              <a:fillRect/>
            </a:stretch>
          </p:blipFill>
          <p:spPr>
            <a:xfrm>
              <a:off x="5878286" y="2052805"/>
              <a:ext cx="5657850" cy="3797367"/>
            </a:xfrm>
            <a:prstGeom prst="rect">
              <a:avLst/>
            </a:prstGeom>
          </p:spPr>
        </p:pic>
        <p:cxnSp>
          <p:nvCxnSpPr>
            <p:cNvPr id="8" name="直接箭头连接符 7"/>
            <p:cNvCxnSpPr/>
            <p:nvPr/>
          </p:nvCxnSpPr>
          <p:spPr>
            <a:xfrm flipH="1" flipV="1">
              <a:off x="4951562" y="3019373"/>
              <a:ext cx="1533349" cy="573837"/>
            </a:xfrm>
            <a:prstGeom prst="straightConnector1">
              <a:avLst/>
            </a:prstGeom>
            <a:noFill/>
            <a:ln w="57150" cap="flat" cmpd="sng" algn="ctr">
              <a:solidFill>
                <a:srgbClr val="FF0000"/>
              </a:solidFill>
              <a:prstDash val="solid"/>
              <a:miter lim="800000"/>
              <a:headEnd type="none" w="med" len="med"/>
              <a:tailEnd type="arrow" w="med" len="med"/>
            </a:ln>
            <a:effectLst/>
          </p:spPr>
        </p:cxnSp>
        <p:cxnSp>
          <p:nvCxnSpPr>
            <p:cNvPr id="9" name="直接箭头连接符 8"/>
            <p:cNvCxnSpPr/>
            <p:nvPr/>
          </p:nvCxnSpPr>
          <p:spPr>
            <a:xfrm flipH="1">
              <a:off x="4837176" y="5148089"/>
              <a:ext cx="3273552" cy="568651"/>
            </a:xfrm>
            <a:prstGeom prst="straightConnector1">
              <a:avLst/>
            </a:prstGeom>
            <a:noFill/>
            <a:ln w="57150" cap="flat" cmpd="sng" algn="ctr">
              <a:solidFill>
                <a:srgbClr val="FF0000"/>
              </a:solidFill>
              <a:prstDash val="solid"/>
              <a:miter lim="800000"/>
              <a:headEnd type="none" w="med" len="med"/>
              <a:tailEnd type="arrow" w="med" len="med"/>
            </a:ln>
            <a:effectLst/>
          </p:spPr>
        </p:cxnSp>
      </p:grpSp>
      <p:pic>
        <p:nvPicPr>
          <p:cNvPr id="12" name="图片 11"/>
          <p:cNvPicPr>
            <a:picLocks noChangeAspect="1"/>
          </p:cNvPicPr>
          <p:nvPr/>
        </p:nvPicPr>
        <p:blipFill>
          <a:blip r:embed="rId5"/>
          <a:stretch>
            <a:fillRect/>
          </a:stretch>
        </p:blipFill>
        <p:spPr>
          <a:xfrm>
            <a:off x="5463916" y="5832234"/>
            <a:ext cx="6414245" cy="1044955"/>
          </a:xfrm>
          <a:prstGeom prst="rect">
            <a:avLst/>
          </a:prstGeom>
        </p:spPr>
      </p:pic>
    </p:spTree>
    <p:extLst>
      <p:ext uri="{BB962C8B-B14F-4D97-AF65-F5344CB8AC3E}">
        <p14:creationId xmlns:p14="http://schemas.microsoft.com/office/powerpoint/2010/main" val="3220644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58135" y="533791"/>
            <a:ext cx="6776663" cy="523220"/>
          </a:xfrm>
          <a:prstGeom prst="rect">
            <a:avLst/>
          </a:prstGeom>
        </p:spPr>
        <p:txBody>
          <a:bodyPr wrap="none">
            <a:spAutoFit/>
          </a:bodyPr>
          <a:lstStyle/>
          <a:p>
            <a:r>
              <a:rPr lang="en-US" altLang="zh-CN" sz="2800" dirty="0" smtClean="0"/>
              <a:t> </a:t>
            </a:r>
            <a:r>
              <a:rPr lang="en-US" altLang="zh-CN" sz="2800" dirty="0"/>
              <a:t>NWP P</a:t>
            </a:r>
            <a:r>
              <a:rPr lang="en-US" altLang="zh-CN" sz="2800" dirty="0" smtClean="0"/>
              <a:t>roducts Made </a:t>
            </a:r>
            <a:r>
              <a:rPr lang="en-US" altLang="zh-CN" sz="2800" dirty="0"/>
              <a:t>for </a:t>
            </a:r>
            <a:r>
              <a:rPr lang="en-US" altLang="zh-CN" sz="2800" dirty="0" smtClean="0"/>
              <a:t>Various Applications</a:t>
            </a:r>
            <a:endParaRPr lang="en-US" altLang="zh-CN" sz="2800" dirty="0"/>
          </a:p>
        </p:txBody>
      </p:sp>
      <p:grpSp>
        <p:nvGrpSpPr>
          <p:cNvPr id="7" name="组合 6"/>
          <p:cNvGrpSpPr/>
          <p:nvPr/>
        </p:nvGrpSpPr>
        <p:grpSpPr>
          <a:xfrm>
            <a:off x="522514" y="2375807"/>
            <a:ext cx="11250386" cy="3429000"/>
            <a:chOff x="620486" y="1766207"/>
            <a:chExt cx="10580914" cy="2944864"/>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86" y="1766207"/>
              <a:ext cx="2359025"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664" y="1808616"/>
              <a:ext cx="2440872" cy="286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196" y="1801586"/>
              <a:ext cx="25177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16428" y="2065564"/>
              <a:ext cx="1005403" cy="369332"/>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b="1" dirty="0" smtClean="0"/>
                <a:t>Visibility</a:t>
              </a:r>
              <a:endParaRPr lang="zh-CN" altLang="en-US" b="1" dirty="0"/>
            </a:p>
          </p:txBody>
        </p:sp>
        <p:sp>
          <p:nvSpPr>
            <p:cNvPr id="4" name="TextBox 3"/>
            <p:cNvSpPr txBox="1"/>
            <p:nvPr/>
          </p:nvSpPr>
          <p:spPr>
            <a:xfrm>
              <a:off x="3461657" y="2081893"/>
              <a:ext cx="822661" cy="369332"/>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b="1" dirty="0" smtClean="0"/>
                <a:t>Ceiling</a:t>
              </a:r>
              <a:endParaRPr lang="zh-CN" altLang="en-US" b="1" dirty="0"/>
            </a:p>
          </p:txBody>
        </p:sp>
        <p:sp>
          <p:nvSpPr>
            <p:cNvPr id="5" name="TextBox 4"/>
            <p:cNvSpPr txBox="1"/>
            <p:nvPr/>
          </p:nvSpPr>
          <p:spPr>
            <a:xfrm>
              <a:off x="6286500" y="2130880"/>
              <a:ext cx="1487908" cy="26161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sz="1100" b="1" dirty="0" smtClean="0"/>
                <a:t>Lightning Power Index</a:t>
              </a:r>
              <a:endParaRPr lang="zh-CN" altLang="en-US" sz="1100" b="1" dirty="0"/>
            </a:p>
          </p:txBody>
        </p:sp>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6371"/>
            <a:stretch/>
          </p:blipFill>
          <p:spPr bwMode="auto">
            <a:xfrm>
              <a:off x="8817429" y="1787978"/>
              <a:ext cx="2383971" cy="292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997043" y="2114550"/>
              <a:ext cx="1499962" cy="307777"/>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sz="1400" b="1" dirty="0" smtClean="0"/>
                <a:t>Radar Reflectivity</a:t>
              </a:r>
              <a:endParaRPr lang="zh-CN" altLang="en-US" sz="1400" b="1" dirty="0"/>
            </a:p>
          </p:txBody>
        </p:sp>
      </p:grpSp>
    </p:spTree>
    <p:extLst>
      <p:ext uri="{BB962C8B-B14F-4D97-AF65-F5344CB8AC3E}">
        <p14:creationId xmlns:p14="http://schemas.microsoft.com/office/powerpoint/2010/main" val="1437697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80" y="1934935"/>
            <a:ext cx="2028822" cy="223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437" y="4286250"/>
            <a:ext cx="2666541" cy="230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68" y="4295277"/>
            <a:ext cx="1951267" cy="22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9914" y="1991229"/>
            <a:ext cx="2612572" cy="20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33356" y="2049235"/>
            <a:ext cx="5951765" cy="3508653"/>
          </a:xfrm>
          <a:prstGeom prst="rect">
            <a:avLst/>
          </a:prstGeom>
          <a:noFill/>
        </p:spPr>
        <p:txBody>
          <a:bodyPr wrap="square" rtlCol="0">
            <a:spAutoFit/>
          </a:bodyPr>
          <a:lstStyle/>
          <a:p>
            <a:r>
              <a:rPr lang="en-US" altLang="zh-CN" dirty="0" smtClean="0"/>
              <a:t>Some other tailored products could be provided, for example</a:t>
            </a:r>
          </a:p>
          <a:p>
            <a:r>
              <a:rPr lang="en-US" altLang="zh-CN" dirty="0" smtClean="0"/>
              <a:t>Aviation applications</a:t>
            </a:r>
          </a:p>
          <a:p>
            <a:endParaRPr lang="en-US" altLang="zh-CN" dirty="0" smtClean="0"/>
          </a:p>
          <a:p>
            <a:r>
              <a:rPr lang="en-US" altLang="zh-CN" b="1" dirty="0" smtClean="0"/>
              <a:t>1. Low </a:t>
            </a:r>
            <a:r>
              <a:rPr lang="en-US" altLang="zh-CN" b="1" dirty="0"/>
              <a:t>Level Wind </a:t>
            </a:r>
            <a:r>
              <a:rPr lang="en-US" altLang="zh-CN" b="1" dirty="0" smtClean="0"/>
              <a:t>Shear</a:t>
            </a:r>
          </a:p>
          <a:p>
            <a:r>
              <a:rPr lang="en-US" altLang="zh-CN" b="1" dirty="0" smtClean="0"/>
              <a:t>2. In-flight </a:t>
            </a:r>
            <a:r>
              <a:rPr lang="en-US" altLang="zh-CN" b="1" dirty="0"/>
              <a:t>icing </a:t>
            </a:r>
            <a:r>
              <a:rPr lang="en-US" altLang="zh-CN" b="1" dirty="0" smtClean="0"/>
              <a:t>condition</a:t>
            </a:r>
          </a:p>
          <a:p>
            <a:r>
              <a:rPr lang="en-US" altLang="zh-CN" sz="1200" dirty="0" smtClean="0"/>
              <a:t>According to S. Silberberg, Icing happens in following situation:</a:t>
            </a:r>
          </a:p>
          <a:p>
            <a:pPr marL="171450" indent="-171450">
              <a:buFont typeface="Arial" panose="020B0604020202020204" pitchFamily="34" charset="0"/>
              <a:buChar char="•"/>
            </a:pPr>
            <a:r>
              <a:rPr lang="en-US" altLang="zh-CN" sz="1200" dirty="0" smtClean="0"/>
              <a:t>-22C &lt; T &lt; 0C </a:t>
            </a:r>
          </a:p>
          <a:p>
            <a:pPr marL="171450" indent="-171450">
              <a:buFont typeface="Arial" panose="020B0604020202020204" pitchFamily="34" charset="0"/>
              <a:buChar char="•"/>
            </a:pPr>
            <a:r>
              <a:rPr lang="en-US" altLang="zh-CN" sz="1200" dirty="0" smtClean="0"/>
              <a:t>RH &gt; 70 %</a:t>
            </a:r>
          </a:p>
          <a:p>
            <a:pPr marL="171450" indent="-171450">
              <a:buFont typeface="Arial" panose="020B0604020202020204" pitchFamily="34" charset="0"/>
              <a:buChar char="•"/>
            </a:pPr>
            <a:r>
              <a:rPr lang="en-US" altLang="zh-CN" sz="1200" dirty="0" smtClean="0"/>
              <a:t>Ascent air and Equivalent Potential Vorticity (EPV) &lt; 0</a:t>
            </a:r>
          </a:p>
          <a:p>
            <a:pPr marL="171450" indent="-171450">
              <a:buFont typeface="Arial" panose="020B0604020202020204" pitchFamily="34" charset="0"/>
              <a:buChar char="•"/>
            </a:pPr>
            <a:r>
              <a:rPr lang="en-US" altLang="zh-CN" sz="1200" dirty="0" smtClean="0"/>
              <a:t>Cloud water if SLD (super cooled large droplet)</a:t>
            </a:r>
          </a:p>
          <a:p>
            <a:r>
              <a:rPr lang="en-US" altLang="zh-CN" b="1" dirty="0" smtClean="0"/>
              <a:t>3. Clear </a:t>
            </a:r>
            <a:r>
              <a:rPr lang="en-US" altLang="zh-CN" b="1" dirty="0"/>
              <a:t>Air Turbulence </a:t>
            </a:r>
            <a:r>
              <a:rPr lang="en-US" altLang="zh-CN" b="1" dirty="0" smtClean="0"/>
              <a:t>Index</a:t>
            </a:r>
          </a:p>
          <a:p>
            <a:r>
              <a:rPr lang="en-US" altLang="zh-CN" sz="1200" dirty="0" err="1" smtClean="0"/>
              <a:t>Ellrod</a:t>
            </a:r>
            <a:r>
              <a:rPr lang="en-US" altLang="zh-CN" sz="1200" dirty="0" smtClean="0"/>
              <a:t> Algorithm (Gary </a:t>
            </a:r>
            <a:r>
              <a:rPr lang="en-US" altLang="zh-CN" sz="1200" dirty="0"/>
              <a:t>P. </a:t>
            </a:r>
            <a:r>
              <a:rPr lang="en-US" altLang="zh-CN" sz="1200" dirty="0" err="1"/>
              <a:t>Ellrod</a:t>
            </a:r>
            <a:r>
              <a:rPr lang="en-US" altLang="zh-CN" sz="1200" dirty="0"/>
              <a:t>: </a:t>
            </a:r>
            <a:r>
              <a:rPr lang="en-US" altLang="zh-CN" sz="1200" dirty="0" err="1"/>
              <a:t>Wea</a:t>
            </a:r>
            <a:r>
              <a:rPr lang="en-US" altLang="zh-CN" sz="1200" dirty="0"/>
              <a:t>. and Forecast,1992) and </a:t>
            </a:r>
            <a:r>
              <a:rPr lang="en-US" altLang="zh-CN" sz="1200" dirty="0" err="1"/>
              <a:t>Ri</a:t>
            </a:r>
            <a:r>
              <a:rPr lang="en-US" altLang="zh-CN" sz="1200" dirty="0"/>
              <a:t> </a:t>
            </a:r>
            <a:r>
              <a:rPr lang="en-US" altLang="zh-CN" sz="1200" dirty="0" smtClean="0"/>
              <a:t>number suggested </a:t>
            </a:r>
            <a:r>
              <a:rPr lang="en-US" altLang="zh-CN" sz="1200" dirty="0"/>
              <a:t>by S. Silberberg of AWC. Light:  CAT = 1; Middle: CAT = 2, Severe: CAT = 3, No CAT: CAT = </a:t>
            </a:r>
            <a:r>
              <a:rPr lang="en-US" altLang="zh-CN" sz="1200" dirty="0" smtClean="0"/>
              <a:t>0</a:t>
            </a:r>
          </a:p>
          <a:p>
            <a:r>
              <a:rPr lang="en-US" altLang="zh-CN" b="1" dirty="0" smtClean="0"/>
              <a:t>4. flight </a:t>
            </a:r>
            <a:r>
              <a:rPr lang="en-US" altLang="zh-CN" b="1" dirty="0"/>
              <a:t>condition restriction</a:t>
            </a:r>
          </a:p>
          <a:p>
            <a:r>
              <a:rPr lang="en-US" altLang="zh-CN" sz="1200" dirty="0" smtClean="0"/>
              <a:t>Depending on ceiling and/or visibility to classify flight condition at airport </a:t>
            </a:r>
          </a:p>
        </p:txBody>
      </p:sp>
      <p:sp>
        <p:nvSpPr>
          <p:cNvPr id="5" name="TextBox 4"/>
          <p:cNvSpPr txBox="1"/>
          <p:nvPr/>
        </p:nvSpPr>
        <p:spPr>
          <a:xfrm>
            <a:off x="5713186" y="5734654"/>
            <a:ext cx="6072414" cy="646331"/>
          </a:xfrm>
          <a:prstGeom prst="rect">
            <a:avLst/>
          </a:prstGeom>
          <a:noFill/>
        </p:spPr>
        <p:txBody>
          <a:bodyPr wrap="square" rtlCol="0">
            <a:spAutoFit/>
          </a:bodyPr>
          <a:lstStyle/>
          <a:p>
            <a:r>
              <a:rPr lang="en-US" altLang="zh-CN" dirty="0" smtClean="0"/>
              <a:t>Also, with </a:t>
            </a:r>
            <a:r>
              <a:rPr lang="en-US" altLang="zh-CN" dirty="0" err="1" smtClean="0"/>
              <a:t>meso</a:t>
            </a:r>
            <a:r>
              <a:rPr lang="en-US" altLang="zh-CN" dirty="0" smtClean="0"/>
              <a:t>-scale ensemble forecast available, uncertainty  information </a:t>
            </a:r>
            <a:r>
              <a:rPr lang="en-US" altLang="zh-CN" dirty="0"/>
              <a:t>c</a:t>
            </a:r>
            <a:r>
              <a:rPr lang="en-US" altLang="zh-CN" dirty="0" smtClean="0"/>
              <a:t>ould be estimated.  </a:t>
            </a:r>
            <a:endParaRPr lang="zh-CN" altLang="en-US"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6034" y="441779"/>
            <a:ext cx="6919912"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689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10298" y="1577340"/>
            <a:ext cx="3877793" cy="584775"/>
          </a:xfrm>
          <a:prstGeom prst="rect">
            <a:avLst/>
          </a:prstGeom>
          <a:noFill/>
        </p:spPr>
        <p:txBody>
          <a:bodyPr wrap="none" rtlCol="0">
            <a:spAutoFit/>
          </a:bodyPr>
          <a:lstStyle/>
          <a:p>
            <a:r>
              <a:rPr lang="en-US" altLang="zh-CN" sz="3200" dirty="0" smtClean="0"/>
              <a:t>Probabilistic Products </a:t>
            </a:r>
            <a:endParaRPr lang="zh-CN" altLang="en-US" sz="3200" dirty="0"/>
          </a:p>
        </p:txBody>
      </p:sp>
      <p:pic>
        <p:nvPicPr>
          <p:cNvPr id="4" name="图片 3"/>
          <p:cNvPicPr>
            <a:picLocks noChangeAspect="1"/>
          </p:cNvPicPr>
          <p:nvPr/>
        </p:nvPicPr>
        <p:blipFill>
          <a:blip r:embed="rId2"/>
          <a:stretch>
            <a:fillRect/>
          </a:stretch>
        </p:blipFill>
        <p:spPr>
          <a:xfrm>
            <a:off x="658368" y="3000952"/>
            <a:ext cx="3163823" cy="3260020"/>
          </a:xfrm>
          <a:prstGeom prst="rect">
            <a:avLst/>
          </a:prstGeom>
        </p:spPr>
      </p:pic>
      <p:pic>
        <p:nvPicPr>
          <p:cNvPr id="5" name="图片 4"/>
          <p:cNvPicPr>
            <a:picLocks noChangeAspect="1"/>
          </p:cNvPicPr>
          <p:nvPr/>
        </p:nvPicPr>
        <p:blipFill>
          <a:blip r:embed="rId3"/>
          <a:stretch>
            <a:fillRect/>
          </a:stretch>
        </p:blipFill>
        <p:spPr>
          <a:xfrm>
            <a:off x="4361733" y="2532888"/>
            <a:ext cx="3054787" cy="3968496"/>
          </a:xfrm>
          <a:prstGeom prst="rect">
            <a:avLst/>
          </a:prstGeom>
        </p:spPr>
      </p:pic>
      <p:pic>
        <p:nvPicPr>
          <p:cNvPr id="6" name="图片 5"/>
          <p:cNvPicPr>
            <a:picLocks noChangeAspect="1"/>
          </p:cNvPicPr>
          <p:nvPr/>
        </p:nvPicPr>
        <p:blipFill>
          <a:blip r:embed="rId4"/>
          <a:stretch>
            <a:fillRect/>
          </a:stretch>
        </p:blipFill>
        <p:spPr>
          <a:xfrm>
            <a:off x="8357418" y="2532888"/>
            <a:ext cx="3246672" cy="3887533"/>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6420" y="327479"/>
            <a:ext cx="6919912"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103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8506" y="580971"/>
            <a:ext cx="6832854" cy="646331"/>
          </a:xfrm>
          <a:prstGeom prst="rect">
            <a:avLst/>
          </a:prstGeom>
          <a:noFill/>
        </p:spPr>
        <p:txBody>
          <a:bodyPr wrap="square" rtlCol="0">
            <a:spAutoFit/>
          </a:bodyPr>
          <a:lstStyle/>
          <a:p>
            <a:r>
              <a:rPr lang="en-US" altLang="zh-CN" sz="3600" dirty="0" smtClean="0"/>
              <a:t>Tropical cyclone: GRAPES-TCM </a:t>
            </a:r>
            <a:endParaRPr lang="zh-CN" altLang="en-US"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27" y="2423160"/>
            <a:ext cx="11568401" cy="266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768" y="4955207"/>
            <a:ext cx="2084388"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628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149476" y="1756261"/>
            <a:ext cx="3267626" cy="584775"/>
          </a:xfrm>
          <a:prstGeom prst="rect">
            <a:avLst/>
          </a:prstGeom>
        </p:spPr>
        <p:txBody>
          <a:bodyPr wrap="none">
            <a:spAutoFit/>
          </a:bodyPr>
          <a:lstStyle/>
          <a:p>
            <a:r>
              <a:rPr lang="en-US" altLang="zh-CN" sz="3200" dirty="0"/>
              <a:t>Typhoon </a:t>
            </a:r>
            <a:r>
              <a:rPr lang="en-US" altLang="zh-CN" sz="3200" dirty="0" err="1"/>
              <a:t>Nepartak</a:t>
            </a:r>
            <a:endParaRPr lang="zh-CN" altLang="en-US" sz="3200" dirty="0"/>
          </a:p>
        </p:txBody>
      </p:sp>
      <p:pic>
        <p:nvPicPr>
          <p:cNvPr id="7" name="图片 6"/>
          <p:cNvPicPr>
            <a:picLocks noChangeAspect="1"/>
          </p:cNvPicPr>
          <p:nvPr/>
        </p:nvPicPr>
        <p:blipFill>
          <a:blip r:embed="rId2"/>
          <a:stretch>
            <a:fillRect/>
          </a:stretch>
        </p:blipFill>
        <p:spPr>
          <a:xfrm>
            <a:off x="6766560" y="2808864"/>
            <a:ext cx="4418002" cy="2847157"/>
          </a:xfrm>
          <a:prstGeom prst="rect">
            <a:avLst/>
          </a:prstGeom>
        </p:spPr>
      </p:pic>
      <p:pic>
        <p:nvPicPr>
          <p:cNvPr id="2" name="图片 1"/>
          <p:cNvPicPr>
            <a:picLocks noChangeAspect="1"/>
          </p:cNvPicPr>
          <p:nvPr/>
        </p:nvPicPr>
        <p:blipFill>
          <a:blip r:embed="rId3"/>
          <a:stretch>
            <a:fillRect/>
          </a:stretch>
        </p:blipFill>
        <p:spPr>
          <a:xfrm>
            <a:off x="219456" y="1536510"/>
            <a:ext cx="6263640" cy="4590148"/>
          </a:xfrm>
          <a:prstGeom prst="rect">
            <a:avLst/>
          </a:prstGeom>
        </p:spPr>
      </p:pic>
      <p:sp>
        <p:nvSpPr>
          <p:cNvPr id="6" name="文本框 5"/>
          <p:cNvSpPr txBox="1"/>
          <p:nvPr/>
        </p:nvSpPr>
        <p:spPr>
          <a:xfrm>
            <a:off x="6483096" y="1088136"/>
            <a:ext cx="705642" cy="369332"/>
          </a:xfrm>
          <a:prstGeom prst="rect">
            <a:avLst/>
          </a:prstGeom>
          <a:noFill/>
        </p:spPr>
        <p:txBody>
          <a:bodyPr wrap="none" rtlCol="0">
            <a:spAutoFit/>
          </a:bodyPr>
          <a:lstStyle/>
          <a:p>
            <a:r>
              <a:rPr lang="en-US" altLang="zh-CN" dirty="0" smtClean="0"/>
              <a:t>2016 </a:t>
            </a:r>
            <a:endParaRPr lang="zh-CN" altLang="en-US" dirty="0"/>
          </a:p>
        </p:txBody>
      </p:sp>
    </p:spTree>
    <p:extLst>
      <p:ext uri="{BB962C8B-B14F-4D97-AF65-F5344CB8AC3E}">
        <p14:creationId xmlns:p14="http://schemas.microsoft.com/office/powerpoint/2010/main" val="915692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22" y="1927784"/>
            <a:ext cx="10218036" cy="1938992"/>
          </a:xfrm>
          <a:prstGeom prst="rect">
            <a:avLst/>
          </a:prstGeom>
        </p:spPr>
        <p:txBody>
          <a:bodyPr wrap="square">
            <a:spAutoFit/>
          </a:bodyPr>
          <a:lstStyle/>
          <a:p>
            <a:pPr marL="342900" indent="-342900">
              <a:buFont typeface="Wingdings" panose="05000000000000000000" pitchFamily="2" charset="2"/>
              <a:buChar char="p"/>
            </a:pPr>
            <a:r>
              <a:rPr lang="en-US" altLang="zh-CN" sz="2400" b="1" u="sng" dirty="0" smtClean="0">
                <a:solidFill>
                  <a:srgbClr val="39639D">
                    <a:lumMod val="75000"/>
                  </a:srgbClr>
                </a:solidFill>
                <a:latin typeface="Corbel" panose="020B0503020204020204" pitchFamily="34" charset="0"/>
                <a:ea typeface="黑体"/>
              </a:rPr>
              <a:t>National Meteorological and Hydrological Services (primary responsibility)</a:t>
            </a:r>
            <a:r>
              <a:rPr lang="en-US" altLang="zh-CN" sz="2400" dirty="0" smtClean="0">
                <a:solidFill>
                  <a:srgbClr val="39639D">
                    <a:lumMod val="75000"/>
                  </a:srgbClr>
                </a:solidFill>
                <a:latin typeface="Corbel" panose="020B0503020204020204" pitchFamily="34" charset="0"/>
                <a:ea typeface="黑体"/>
              </a:rPr>
              <a:t>: to provide timely </a:t>
            </a:r>
            <a:r>
              <a:rPr lang="en-US" altLang="zh-CN" sz="2400" dirty="0">
                <a:solidFill>
                  <a:srgbClr val="39639D">
                    <a:lumMod val="75000"/>
                  </a:srgbClr>
                </a:solidFill>
                <a:latin typeface="Corbel" panose="020B0503020204020204" pitchFamily="34" charset="0"/>
                <a:ea typeface="黑体"/>
              </a:rPr>
              <a:t>and accurate forecasts and warnings of </a:t>
            </a:r>
            <a:r>
              <a:rPr lang="en-US" altLang="zh-CN" sz="2400" dirty="0" err="1">
                <a:solidFill>
                  <a:srgbClr val="39639D">
                    <a:lumMod val="75000"/>
                  </a:srgbClr>
                </a:solidFill>
                <a:latin typeface="Corbel" panose="020B0503020204020204" pitchFamily="34" charset="0"/>
                <a:ea typeface="黑体"/>
              </a:rPr>
              <a:t>hydrometeorological</a:t>
            </a:r>
            <a:r>
              <a:rPr lang="en-US" altLang="zh-CN" sz="2400" dirty="0">
                <a:solidFill>
                  <a:srgbClr val="39639D">
                    <a:lumMod val="75000"/>
                  </a:srgbClr>
                </a:solidFill>
                <a:latin typeface="Corbel" panose="020B0503020204020204" pitchFamily="34" charset="0"/>
                <a:ea typeface="黑体"/>
              </a:rPr>
              <a:t> hazards and </a:t>
            </a:r>
            <a:r>
              <a:rPr lang="en-US" altLang="zh-CN" sz="2400" dirty="0" smtClean="0">
                <a:solidFill>
                  <a:srgbClr val="39639D">
                    <a:lumMod val="75000"/>
                  </a:srgbClr>
                </a:solidFill>
                <a:latin typeface="Corbel" panose="020B0503020204020204" pitchFamily="34" charset="0"/>
                <a:ea typeface="黑体"/>
              </a:rPr>
              <a:t>events.</a:t>
            </a:r>
          </a:p>
          <a:p>
            <a:pPr marL="342900" lvl="1" indent="-342900">
              <a:buFont typeface="Wingdings" panose="05000000000000000000" pitchFamily="2" charset="2"/>
              <a:buChar char="p"/>
            </a:pPr>
            <a:r>
              <a:rPr lang="en-GB" altLang="en-US" sz="2400" b="1" u="sng" dirty="0" smtClean="0">
                <a:solidFill>
                  <a:srgbClr val="39639D">
                    <a:lumMod val="75000"/>
                  </a:srgbClr>
                </a:solidFill>
                <a:latin typeface="Corbel" panose="020B0503020204020204" pitchFamily="34" charset="0"/>
              </a:rPr>
              <a:t>Governments and Public: </a:t>
            </a:r>
            <a:r>
              <a:rPr lang="en-GB" altLang="en-US" sz="2400" dirty="0" smtClean="0">
                <a:solidFill>
                  <a:srgbClr val="39639D">
                    <a:lumMod val="75000"/>
                  </a:srgbClr>
                </a:solidFill>
                <a:latin typeface="Corbel" panose="020B0503020204020204" pitchFamily="34" charset="0"/>
              </a:rPr>
              <a:t>to </a:t>
            </a:r>
            <a:r>
              <a:rPr lang="en-US" altLang="zh-CN" sz="2400" dirty="0" smtClean="0">
                <a:solidFill>
                  <a:srgbClr val="39639D">
                    <a:lumMod val="75000"/>
                  </a:srgbClr>
                </a:solidFill>
                <a:latin typeface="Corbel" panose="020B0503020204020204" pitchFamily="34" charset="0"/>
                <a:ea typeface="黑体"/>
              </a:rPr>
              <a:t>use forecasting and warning </a:t>
            </a:r>
            <a:r>
              <a:rPr lang="en-US" altLang="zh-CN" sz="2400" dirty="0">
                <a:solidFill>
                  <a:srgbClr val="39639D">
                    <a:lumMod val="75000"/>
                  </a:srgbClr>
                </a:solidFill>
                <a:latin typeface="Corbel" panose="020B0503020204020204" pitchFamily="34" charset="0"/>
                <a:ea typeface="黑体"/>
              </a:rPr>
              <a:t>information </a:t>
            </a:r>
            <a:r>
              <a:rPr lang="en-US" altLang="zh-CN" sz="2400" dirty="0" smtClean="0">
                <a:solidFill>
                  <a:srgbClr val="39639D">
                    <a:lumMod val="75000"/>
                  </a:srgbClr>
                </a:solidFill>
                <a:latin typeface="Corbel" panose="020B0503020204020204" pitchFamily="34" charset="0"/>
                <a:ea typeface="黑体"/>
              </a:rPr>
              <a:t>and </a:t>
            </a:r>
            <a:r>
              <a:rPr lang="en-US" altLang="zh-CN" sz="2400" dirty="0">
                <a:solidFill>
                  <a:srgbClr val="39639D">
                    <a:lumMod val="75000"/>
                  </a:srgbClr>
                </a:solidFill>
                <a:latin typeface="Corbel" panose="020B0503020204020204" pitchFamily="34" charset="0"/>
                <a:ea typeface="黑体"/>
              </a:rPr>
              <a:t>take effective </a:t>
            </a:r>
            <a:r>
              <a:rPr lang="en-US" altLang="zh-CN" sz="2400" dirty="0" smtClean="0">
                <a:solidFill>
                  <a:srgbClr val="39639D">
                    <a:lumMod val="75000"/>
                  </a:srgbClr>
                </a:solidFill>
                <a:latin typeface="Corbel" panose="020B0503020204020204" pitchFamily="34" charset="0"/>
                <a:ea typeface="黑体"/>
              </a:rPr>
              <a:t>action.</a:t>
            </a:r>
            <a:endParaRPr lang="en-GB" altLang="en-US" sz="2400" dirty="0" smtClean="0">
              <a:solidFill>
                <a:srgbClr val="39639D">
                  <a:lumMod val="75000"/>
                </a:srgbClr>
              </a:solidFill>
              <a:latin typeface="Corbel" panose="020B0503020204020204" pitchFamily="34" charset="0"/>
            </a:endParaRPr>
          </a:p>
        </p:txBody>
      </p:sp>
      <p:sp>
        <p:nvSpPr>
          <p:cNvPr id="3" name="TextBox 2"/>
          <p:cNvSpPr txBox="1"/>
          <p:nvPr/>
        </p:nvSpPr>
        <p:spPr>
          <a:xfrm>
            <a:off x="1016022" y="4736096"/>
            <a:ext cx="10674198" cy="1200329"/>
          </a:xfrm>
          <a:prstGeom prst="rect">
            <a:avLst/>
          </a:prstGeom>
          <a:noFill/>
        </p:spPr>
        <p:txBody>
          <a:bodyPr wrap="square" rtlCol="0">
            <a:spAutoFit/>
          </a:bodyPr>
          <a:lstStyle/>
          <a:p>
            <a:r>
              <a:rPr lang="en-US" altLang="zh-CN" sz="2400" b="1" dirty="0" smtClean="0">
                <a:solidFill>
                  <a:srgbClr val="39639D">
                    <a:lumMod val="75000"/>
                  </a:srgbClr>
                </a:solidFill>
                <a:latin typeface="Corbel" panose="020B0503020204020204" pitchFamily="34" charset="0"/>
                <a:ea typeface="黑体"/>
              </a:rPr>
              <a:t>BUT</a:t>
            </a:r>
            <a:r>
              <a:rPr lang="en-US" altLang="zh-CN" sz="2400" dirty="0" smtClean="0">
                <a:solidFill>
                  <a:srgbClr val="39639D">
                    <a:lumMod val="75000"/>
                  </a:srgbClr>
                </a:solidFill>
                <a:latin typeface="Corbel" panose="020B0503020204020204" pitchFamily="34" charset="0"/>
                <a:ea typeface="黑体"/>
              </a:rPr>
              <a:t> </a:t>
            </a:r>
            <a:r>
              <a:rPr lang="en-US" altLang="zh-CN" sz="2400" dirty="0">
                <a:solidFill>
                  <a:srgbClr val="39639D">
                    <a:lumMod val="75000"/>
                  </a:srgbClr>
                </a:solidFill>
                <a:latin typeface="Corbel" panose="020B0503020204020204" pitchFamily="34" charset="0"/>
                <a:ea typeface="黑体"/>
              </a:rPr>
              <a:t>even good forecasts are not always well used because they do not respond to the requirements of the users (e.g., emergency managers) in way that they can be of real use in decision-making and actions. </a:t>
            </a:r>
            <a:endParaRPr lang="zh-CN" altLang="en-US" sz="2400" dirty="0">
              <a:solidFill>
                <a:srgbClr val="39639D">
                  <a:lumMod val="75000"/>
                </a:srgbClr>
              </a:solidFill>
              <a:latin typeface="Corbel" panose="020B0503020204020204" pitchFamily="34" charset="0"/>
              <a:ea typeface="黑体"/>
            </a:endParaRPr>
          </a:p>
        </p:txBody>
      </p:sp>
      <p:sp>
        <p:nvSpPr>
          <p:cNvPr id="4" name="TextBox 3"/>
          <p:cNvSpPr txBox="1"/>
          <p:nvPr/>
        </p:nvSpPr>
        <p:spPr>
          <a:xfrm>
            <a:off x="4098472" y="579664"/>
            <a:ext cx="6244658" cy="584775"/>
          </a:xfrm>
          <a:prstGeom prst="rect">
            <a:avLst/>
          </a:prstGeom>
          <a:noFill/>
        </p:spPr>
        <p:txBody>
          <a:bodyPr wrap="none" rtlCol="0">
            <a:spAutoFit/>
          </a:bodyPr>
          <a:lstStyle/>
          <a:p>
            <a:r>
              <a:rPr lang="en-US" altLang="zh-CN" sz="3200" dirty="0" smtClean="0"/>
              <a:t>Impact based forecasts and Warning</a:t>
            </a:r>
            <a:endParaRPr lang="zh-CN" altLang="en-US" sz="3200" dirty="0"/>
          </a:p>
        </p:txBody>
      </p:sp>
    </p:spTree>
    <p:extLst>
      <p:ext uri="{BB962C8B-B14F-4D97-AF65-F5344CB8AC3E}">
        <p14:creationId xmlns:p14="http://schemas.microsoft.com/office/powerpoint/2010/main" val="1310052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35360" y="5013176"/>
            <a:ext cx="11329259" cy="1728192"/>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p:cNvSpPr txBox="1"/>
          <p:nvPr/>
        </p:nvSpPr>
        <p:spPr>
          <a:xfrm>
            <a:off x="3023017" y="493001"/>
            <a:ext cx="7104789" cy="584775"/>
          </a:xfrm>
          <a:prstGeom prst="rect">
            <a:avLst/>
          </a:prstGeom>
          <a:noFill/>
        </p:spPr>
        <p:txBody>
          <a:bodyPr wrap="square" rtlCol="0">
            <a:spAutoFit/>
          </a:bodyPr>
          <a:lstStyle/>
          <a:p>
            <a:pPr algn="ctr"/>
            <a:r>
              <a:rPr lang="en-US" altLang="zh-CN" sz="3200" b="1" dirty="0" smtClean="0">
                <a:latin typeface="Calibri" panose="020F0502020204030204" pitchFamily="34" charset="0"/>
              </a:rPr>
              <a:t>Operation Shifts needed </a:t>
            </a:r>
            <a:endParaRPr lang="zh-CN" altLang="en-US" sz="3200" b="1" dirty="0">
              <a:latin typeface="Calibri" panose="020F0502020204030204" pitchFamily="34" charset="0"/>
            </a:endParaRPr>
          </a:p>
        </p:txBody>
      </p:sp>
      <p:grpSp>
        <p:nvGrpSpPr>
          <p:cNvPr id="6" name="组合 5"/>
          <p:cNvGrpSpPr/>
          <p:nvPr/>
        </p:nvGrpSpPr>
        <p:grpSpPr>
          <a:xfrm>
            <a:off x="1487488" y="1340768"/>
            <a:ext cx="8736971" cy="3312368"/>
            <a:chOff x="827584" y="1340768"/>
            <a:chExt cx="6552728" cy="3312368"/>
          </a:xfrm>
        </p:grpSpPr>
        <p:sp>
          <p:nvSpPr>
            <p:cNvPr id="4" name="矩形 3"/>
            <p:cNvSpPr/>
            <p:nvPr/>
          </p:nvSpPr>
          <p:spPr>
            <a:xfrm>
              <a:off x="827584" y="1340768"/>
              <a:ext cx="2592288" cy="79208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b="1" dirty="0">
                  <a:latin typeface="Calibri" panose="020F0502020204030204" pitchFamily="34" charset="0"/>
                </a:rPr>
                <a:t>Phenomenon-Based Forecasts</a:t>
              </a:r>
              <a:endParaRPr lang="zh-CN" altLang="en-US" sz="2400" dirty="0"/>
            </a:p>
          </p:txBody>
        </p:sp>
        <p:sp>
          <p:nvSpPr>
            <p:cNvPr id="5" name="矩形 4"/>
            <p:cNvSpPr/>
            <p:nvPr/>
          </p:nvSpPr>
          <p:spPr>
            <a:xfrm>
              <a:off x="4716016" y="1340768"/>
              <a:ext cx="2664296" cy="79208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b="1" dirty="0" smtClean="0">
                  <a:latin typeface="Calibri" panose="020F0502020204030204" pitchFamily="34" charset="0"/>
                </a:rPr>
                <a:t>Impact-Based </a:t>
              </a:r>
              <a:r>
                <a:rPr lang="en-US" altLang="zh-CN" sz="2400" b="1" dirty="0">
                  <a:latin typeface="Calibri" panose="020F0502020204030204" pitchFamily="34" charset="0"/>
                </a:rPr>
                <a:t>Forecasts</a:t>
              </a:r>
              <a:endParaRPr lang="zh-CN" altLang="en-US" sz="2400" dirty="0"/>
            </a:p>
          </p:txBody>
        </p:sp>
        <p:sp>
          <p:nvSpPr>
            <p:cNvPr id="9" name="矩形 8"/>
            <p:cNvSpPr/>
            <p:nvPr/>
          </p:nvSpPr>
          <p:spPr>
            <a:xfrm>
              <a:off x="827584" y="2636912"/>
              <a:ext cx="2592288" cy="79208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b="1" dirty="0">
                  <a:latin typeface="Calibri" panose="020F0502020204030204" pitchFamily="34" charset="0"/>
                </a:rPr>
                <a:t>Products-Based Services</a:t>
              </a:r>
              <a:endParaRPr lang="zh-CN" altLang="en-US" sz="2400" b="1" dirty="0"/>
            </a:p>
          </p:txBody>
        </p:sp>
        <p:sp>
          <p:nvSpPr>
            <p:cNvPr id="10" name="矩形 9"/>
            <p:cNvSpPr/>
            <p:nvPr/>
          </p:nvSpPr>
          <p:spPr>
            <a:xfrm>
              <a:off x="4788024" y="2636912"/>
              <a:ext cx="2592288" cy="79208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b="1" dirty="0">
                  <a:latin typeface="Calibri" panose="020F0502020204030204" pitchFamily="34" charset="0"/>
                </a:rPr>
                <a:t>Decision Support Services</a:t>
              </a:r>
              <a:endParaRPr lang="zh-CN" altLang="en-US" sz="2400" b="1" dirty="0"/>
            </a:p>
          </p:txBody>
        </p:sp>
        <p:cxnSp>
          <p:nvCxnSpPr>
            <p:cNvPr id="12" name="直接箭头连接符 11"/>
            <p:cNvCxnSpPr/>
            <p:nvPr/>
          </p:nvCxnSpPr>
          <p:spPr>
            <a:xfrm>
              <a:off x="3491880" y="1772816"/>
              <a:ext cx="115212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3491880" y="3068960"/>
              <a:ext cx="115212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827584" y="3861048"/>
              <a:ext cx="2592288" cy="79208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400" b="1" dirty="0" smtClean="0"/>
                <a:t>Meteorological Threshold-Based Warning </a:t>
              </a:r>
            </a:p>
          </p:txBody>
        </p:sp>
        <p:sp>
          <p:nvSpPr>
            <p:cNvPr id="16" name="矩形 15"/>
            <p:cNvSpPr/>
            <p:nvPr/>
          </p:nvSpPr>
          <p:spPr>
            <a:xfrm>
              <a:off x="4788024" y="3861048"/>
              <a:ext cx="2592288" cy="79208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400" b="1" dirty="0" smtClean="0"/>
                <a:t>Impact Threshold-Based Warning (Risk based warning) </a:t>
              </a:r>
              <a:endParaRPr lang="zh-CN" altLang="en-US" sz="1400" b="1" dirty="0"/>
            </a:p>
          </p:txBody>
        </p:sp>
        <p:cxnSp>
          <p:nvCxnSpPr>
            <p:cNvPr id="11" name="直接箭头连接符 10"/>
            <p:cNvCxnSpPr/>
            <p:nvPr/>
          </p:nvCxnSpPr>
          <p:spPr>
            <a:xfrm>
              <a:off x="3491880" y="4293096"/>
              <a:ext cx="115212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3" name="椭圆 2"/>
          <p:cNvSpPr/>
          <p:nvPr/>
        </p:nvSpPr>
        <p:spPr>
          <a:xfrm>
            <a:off x="6768075" y="5301208"/>
            <a:ext cx="4512501" cy="1152128"/>
          </a:xfrm>
          <a:prstGeom prst="ellipse">
            <a:avLst/>
          </a:prstGeom>
          <a:solidFill>
            <a:srgbClr val="0070C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Probabilistic (uncertainty range)</a:t>
            </a:r>
            <a:endParaRPr lang="zh-CN" altLang="en-US" b="1" dirty="0">
              <a:solidFill>
                <a:schemeClr val="tx1"/>
              </a:solidFill>
            </a:endParaRPr>
          </a:p>
        </p:txBody>
      </p:sp>
      <p:sp>
        <p:nvSpPr>
          <p:cNvPr id="14" name="椭圆 13"/>
          <p:cNvSpPr/>
          <p:nvPr/>
        </p:nvSpPr>
        <p:spPr>
          <a:xfrm>
            <a:off x="719403" y="5301208"/>
            <a:ext cx="4405312" cy="1152128"/>
          </a:xfrm>
          <a:prstGeom prst="ellipse">
            <a:avLst/>
          </a:prstGeom>
          <a:solidFill>
            <a:srgbClr val="0070C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chemeClr val="tx1"/>
                </a:solidFill>
              </a:rPr>
              <a:t>Deterministic (best forecast)</a:t>
            </a:r>
            <a:endParaRPr lang="zh-CN" altLang="en-US" b="1" dirty="0">
              <a:solidFill>
                <a:schemeClr val="tx1"/>
              </a:solidFill>
            </a:endParaRPr>
          </a:p>
        </p:txBody>
      </p:sp>
      <p:sp>
        <p:nvSpPr>
          <p:cNvPr id="7" name="右箭头 6"/>
          <p:cNvSpPr/>
          <p:nvPr/>
        </p:nvSpPr>
        <p:spPr>
          <a:xfrm>
            <a:off x="5519936" y="5661248"/>
            <a:ext cx="864096" cy="360040"/>
          </a:xfrm>
          <a:prstGeom prst="rightArrow">
            <a:avLst/>
          </a:prstGeom>
          <a:solidFill>
            <a:schemeClr val="bg2"/>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079835" y="6361071"/>
            <a:ext cx="1824203" cy="369332"/>
          </a:xfrm>
          <a:prstGeom prst="rect">
            <a:avLst/>
          </a:prstGeom>
          <a:noFill/>
        </p:spPr>
        <p:txBody>
          <a:bodyPr wrap="square" rtlCol="0">
            <a:spAutoFit/>
          </a:bodyPr>
          <a:lstStyle/>
          <a:p>
            <a:r>
              <a:rPr lang="en-US" altLang="zh-CN" dirty="0" smtClean="0"/>
              <a:t>underway</a:t>
            </a:r>
            <a:endParaRPr lang="zh-CN" altLang="en-US" dirty="0"/>
          </a:p>
        </p:txBody>
      </p:sp>
    </p:spTree>
    <p:extLst>
      <p:ext uri="{BB962C8B-B14F-4D97-AF65-F5344CB8AC3E}">
        <p14:creationId xmlns:p14="http://schemas.microsoft.com/office/powerpoint/2010/main" val="543411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349736" y="300920"/>
            <a:ext cx="3426249" cy="1176630"/>
          </a:xfrm>
          <a:prstGeom prst="rect">
            <a:avLst/>
          </a:prstGeom>
        </p:spPr>
      </p:pic>
      <p:sp>
        <p:nvSpPr>
          <p:cNvPr id="3" name="文本框 2"/>
          <p:cNvSpPr txBox="1"/>
          <p:nvPr/>
        </p:nvSpPr>
        <p:spPr>
          <a:xfrm>
            <a:off x="375558" y="4019807"/>
            <a:ext cx="11462656" cy="1323439"/>
          </a:xfrm>
          <a:prstGeom prst="rect">
            <a:avLst/>
          </a:prstGeom>
          <a:noFill/>
        </p:spPr>
        <p:txBody>
          <a:bodyPr wrap="square" rtlCol="0">
            <a:spAutoFit/>
          </a:bodyPr>
          <a:lstStyle/>
          <a:p>
            <a:pPr algn="just"/>
            <a:r>
              <a:rPr lang="en-US" altLang="zh-CN" sz="2000" dirty="0">
                <a:solidFill>
                  <a:prstClr val="black"/>
                </a:solidFill>
              </a:rPr>
              <a:t>D</a:t>
            </a:r>
            <a:r>
              <a:rPr lang="en-US" altLang="zh-CN" sz="2000" dirty="0" smtClean="0">
                <a:solidFill>
                  <a:prstClr val="black"/>
                </a:solidFill>
              </a:rPr>
              <a:t>ue </a:t>
            </a:r>
            <a:r>
              <a:rPr lang="en-US" altLang="zh-CN" sz="2000" dirty="0">
                <a:solidFill>
                  <a:prstClr val="black"/>
                </a:solidFill>
              </a:rPr>
              <a:t>to i</a:t>
            </a:r>
            <a:r>
              <a:rPr lang="en-US" altLang="zh-CN" sz="2000" dirty="0" smtClean="0">
                <a:solidFill>
                  <a:prstClr val="black"/>
                </a:solidFill>
              </a:rPr>
              <a:t>ts </a:t>
            </a:r>
            <a:r>
              <a:rPr lang="en-US" altLang="zh-CN" sz="2000" dirty="0">
                <a:solidFill>
                  <a:prstClr val="black"/>
                </a:solidFill>
              </a:rPr>
              <a:t>unique geographical location, </a:t>
            </a:r>
            <a:r>
              <a:rPr lang="en-US" altLang="zh-CN" sz="2000" dirty="0" smtClean="0">
                <a:solidFill>
                  <a:prstClr val="black"/>
                </a:solidFill>
              </a:rPr>
              <a:t>Shanghai is frequently </a:t>
            </a:r>
            <a:r>
              <a:rPr lang="en-US" altLang="zh-CN" sz="2000" dirty="0">
                <a:solidFill>
                  <a:prstClr val="black"/>
                </a:solidFill>
              </a:rPr>
              <a:t>affected by weather hazards such as typhoon, thunderstorm, </a:t>
            </a:r>
            <a:r>
              <a:rPr lang="en-US" altLang="zh-CN" sz="2000" dirty="0" smtClean="0">
                <a:solidFill>
                  <a:prstClr val="black"/>
                </a:solidFill>
              </a:rPr>
              <a:t>lightning, heavy fog, haze, severe </a:t>
            </a:r>
            <a:r>
              <a:rPr lang="en-US" altLang="zh-CN" sz="2000" dirty="0">
                <a:solidFill>
                  <a:prstClr val="black"/>
                </a:solidFill>
              </a:rPr>
              <a:t>convective </a:t>
            </a:r>
            <a:r>
              <a:rPr lang="en-US" altLang="zh-CN" sz="2000" dirty="0" smtClean="0">
                <a:solidFill>
                  <a:prstClr val="black"/>
                </a:solidFill>
              </a:rPr>
              <a:t>activity and so on, accurate weather forecasts are essential to prevent loss of people’s life and property, high-resolution </a:t>
            </a:r>
            <a:r>
              <a:rPr lang="en-US" altLang="zh-CN" sz="2000" dirty="0" err="1" smtClean="0">
                <a:solidFill>
                  <a:prstClr val="black"/>
                </a:solidFill>
              </a:rPr>
              <a:t>meso</a:t>
            </a:r>
            <a:r>
              <a:rPr lang="en-US" altLang="zh-CN" sz="2000" dirty="0" smtClean="0">
                <a:solidFill>
                  <a:prstClr val="black"/>
                </a:solidFill>
              </a:rPr>
              <a:t>-scale model is a major forecasting tool.   </a:t>
            </a:r>
            <a:endParaRPr lang="zh-CN" altLang="en-US" sz="2000" dirty="0">
              <a:solidFill>
                <a:prstClr val="black"/>
              </a:solidFill>
            </a:endParaRPr>
          </a:p>
        </p:txBody>
      </p:sp>
      <p:grpSp>
        <p:nvGrpSpPr>
          <p:cNvPr id="6" name="组合 5"/>
          <p:cNvGrpSpPr/>
          <p:nvPr/>
        </p:nvGrpSpPr>
        <p:grpSpPr>
          <a:xfrm>
            <a:off x="693965" y="5445578"/>
            <a:ext cx="10866664" cy="1175826"/>
            <a:chOff x="365760" y="5000694"/>
            <a:chExt cx="11621692" cy="1694189"/>
          </a:xfrm>
        </p:grpSpPr>
        <p:pic>
          <p:nvPicPr>
            <p:cNvPr id="5" name="图片 4"/>
            <p:cNvPicPr>
              <a:picLocks noChangeAspect="1"/>
            </p:cNvPicPr>
            <p:nvPr/>
          </p:nvPicPr>
          <p:blipFill>
            <a:blip r:embed="rId3"/>
            <a:stretch>
              <a:fillRect/>
            </a:stretch>
          </p:blipFill>
          <p:spPr>
            <a:xfrm>
              <a:off x="365760" y="5013149"/>
              <a:ext cx="2654834" cy="1656825"/>
            </a:xfrm>
            <a:prstGeom prst="rect">
              <a:avLst/>
            </a:prstGeom>
            <a:ln>
              <a:noFill/>
            </a:ln>
            <a:effectLst>
              <a:softEdge rad="112500"/>
            </a:effectLst>
          </p:spPr>
        </p:pic>
        <p:pic>
          <p:nvPicPr>
            <p:cNvPr id="7" name="图片 6"/>
            <p:cNvPicPr>
              <a:picLocks noChangeAspect="1"/>
            </p:cNvPicPr>
            <p:nvPr/>
          </p:nvPicPr>
          <p:blipFill>
            <a:blip r:embed="rId4"/>
            <a:stretch>
              <a:fillRect/>
            </a:stretch>
          </p:blipFill>
          <p:spPr>
            <a:xfrm>
              <a:off x="3308455" y="5000694"/>
              <a:ext cx="2642616" cy="1656825"/>
            </a:xfrm>
            <a:prstGeom prst="rect">
              <a:avLst/>
            </a:prstGeom>
            <a:ln>
              <a:noFill/>
            </a:ln>
            <a:effectLst>
              <a:softEdge rad="112500"/>
            </a:effectLst>
          </p:spPr>
        </p:pic>
        <p:pic>
          <p:nvPicPr>
            <p:cNvPr id="8" name="图片 7"/>
            <p:cNvPicPr>
              <a:picLocks noChangeAspect="1"/>
            </p:cNvPicPr>
            <p:nvPr/>
          </p:nvPicPr>
          <p:blipFill rotWithShape="1">
            <a:blip r:embed="rId5"/>
            <a:srcRect r="7917" b="28880"/>
            <a:stretch/>
          </p:blipFill>
          <p:spPr>
            <a:xfrm>
              <a:off x="6238932" y="5013149"/>
              <a:ext cx="2639652" cy="1681734"/>
            </a:xfrm>
            <a:prstGeom prst="rect">
              <a:avLst/>
            </a:prstGeom>
            <a:ln>
              <a:noFill/>
            </a:ln>
            <a:effectLst>
              <a:softEdge rad="112500"/>
            </a:effectLst>
          </p:spPr>
        </p:pic>
        <p:pic>
          <p:nvPicPr>
            <p:cNvPr id="9" name="图片 8"/>
            <p:cNvPicPr>
              <a:picLocks noChangeAspect="1"/>
            </p:cNvPicPr>
            <p:nvPr/>
          </p:nvPicPr>
          <p:blipFill rotWithShape="1">
            <a:blip r:embed="rId6"/>
            <a:srcRect b="21451"/>
            <a:stretch/>
          </p:blipFill>
          <p:spPr>
            <a:xfrm>
              <a:off x="9272015" y="5013149"/>
              <a:ext cx="2715437" cy="1656825"/>
            </a:xfrm>
            <a:prstGeom prst="rect">
              <a:avLst/>
            </a:prstGeom>
            <a:ln>
              <a:noFill/>
            </a:ln>
            <a:effectLst>
              <a:softEdge rad="112500"/>
            </a:effectLst>
          </p:spPr>
        </p:pic>
      </p:grpSp>
      <p:sp>
        <p:nvSpPr>
          <p:cNvPr id="4" name="矩形 3"/>
          <p:cNvSpPr/>
          <p:nvPr/>
        </p:nvSpPr>
        <p:spPr>
          <a:xfrm>
            <a:off x="351067" y="1638902"/>
            <a:ext cx="6310990" cy="1938992"/>
          </a:xfrm>
          <a:prstGeom prst="rect">
            <a:avLst/>
          </a:prstGeom>
        </p:spPr>
        <p:txBody>
          <a:bodyPr wrap="square">
            <a:spAutoFit/>
          </a:bodyPr>
          <a:lstStyle/>
          <a:p>
            <a:pPr algn="just"/>
            <a:r>
              <a:rPr lang="en-US" altLang="zh-CN" sz="2000" dirty="0">
                <a:solidFill>
                  <a:prstClr val="black"/>
                </a:solidFill>
              </a:rPr>
              <a:t>Shanghai is the largest Chinese city by </a:t>
            </a:r>
            <a:r>
              <a:rPr lang="en-US" altLang="zh-CN" sz="2000" dirty="0" smtClean="0">
                <a:solidFill>
                  <a:prstClr val="black"/>
                </a:solidFill>
              </a:rPr>
              <a:t>population, </a:t>
            </a:r>
            <a:r>
              <a:rPr lang="en-US" altLang="zh-CN" sz="2000" dirty="0">
                <a:solidFill>
                  <a:prstClr val="black"/>
                </a:solidFill>
              </a:rPr>
              <a:t>with a population of more than 24 million as of </a:t>
            </a:r>
            <a:r>
              <a:rPr lang="en-US" altLang="zh-CN" sz="2000" dirty="0" smtClean="0">
                <a:solidFill>
                  <a:prstClr val="black"/>
                </a:solidFill>
              </a:rPr>
              <a:t>2014. It </a:t>
            </a:r>
            <a:r>
              <a:rPr lang="en-US" altLang="zh-CN" sz="2000" dirty="0">
                <a:solidFill>
                  <a:prstClr val="black"/>
                </a:solidFill>
              </a:rPr>
              <a:t>is a global financial </a:t>
            </a:r>
            <a:r>
              <a:rPr lang="en-US" altLang="zh-CN" sz="2000" dirty="0" smtClean="0">
                <a:solidFill>
                  <a:prstClr val="black"/>
                </a:solidFill>
              </a:rPr>
              <a:t>center </a:t>
            </a:r>
            <a:r>
              <a:rPr lang="en-US" altLang="zh-CN" sz="2000" dirty="0">
                <a:solidFill>
                  <a:prstClr val="black"/>
                </a:solidFill>
              </a:rPr>
              <a:t>and a transport hub with the world's busiest container </a:t>
            </a:r>
            <a:r>
              <a:rPr lang="en-US" altLang="zh-CN" sz="2000" dirty="0" smtClean="0">
                <a:solidFill>
                  <a:prstClr val="black"/>
                </a:solidFill>
              </a:rPr>
              <a:t>port. Located </a:t>
            </a:r>
            <a:r>
              <a:rPr lang="en-US" altLang="zh-CN" sz="2000" dirty="0">
                <a:solidFill>
                  <a:prstClr val="black"/>
                </a:solidFill>
              </a:rPr>
              <a:t>in the Yangtze River Delta in East China, Shanghai sits on the south edge of the mouth of the Yangtze in the middle portion of the Chinese coast. </a:t>
            </a:r>
            <a:endParaRPr lang="zh-CN" altLang="en-US" sz="2000" dirty="0">
              <a:solidFill>
                <a:prstClr val="black"/>
              </a:solidFill>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7939" t="4104"/>
          <a:stretch/>
        </p:blipFill>
        <p:spPr bwMode="auto">
          <a:xfrm>
            <a:off x="6760029" y="1706336"/>
            <a:ext cx="2366966" cy="18342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b="9003"/>
          <a:stretch/>
        </p:blipFill>
        <p:spPr bwMode="auto">
          <a:xfrm>
            <a:off x="9911442" y="1360045"/>
            <a:ext cx="1953987" cy="2428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直接箭头连接符 10"/>
          <p:cNvCxnSpPr/>
          <p:nvPr/>
        </p:nvCxnSpPr>
        <p:spPr>
          <a:xfrm flipV="1">
            <a:off x="8719457" y="2645229"/>
            <a:ext cx="1551214" cy="1224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987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4346" y="359229"/>
            <a:ext cx="7957456" cy="584775"/>
          </a:xfrm>
          <a:prstGeom prst="rect">
            <a:avLst/>
          </a:prstGeom>
          <a:noFill/>
        </p:spPr>
        <p:txBody>
          <a:bodyPr wrap="square" rtlCol="0">
            <a:spAutoFit/>
          </a:bodyPr>
          <a:lstStyle/>
          <a:p>
            <a:r>
              <a:rPr lang="en-US" altLang="zh-CN" sz="3200" dirty="0" smtClean="0"/>
              <a:t>Impact-based forecast: Weather Translation</a:t>
            </a:r>
            <a:endParaRPr lang="zh-CN" altLang="en-US" sz="3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4826" y="1172604"/>
            <a:ext cx="7968343" cy="505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739307" y="6270170"/>
            <a:ext cx="3882281" cy="369332"/>
          </a:xfrm>
          <a:prstGeom prst="rect">
            <a:avLst/>
          </a:prstGeom>
        </p:spPr>
        <p:txBody>
          <a:bodyPr wrap="none">
            <a:spAutoFit/>
          </a:bodyPr>
          <a:lstStyle/>
          <a:p>
            <a:r>
              <a:rPr lang="en-US" altLang="zh-CN" dirty="0"/>
              <a:t>Curtsey of Dr. Matthias Steiner of NCAR</a:t>
            </a:r>
          </a:p>
        </p:txBody>
      </p:sp>
    </p:spTree>
    <p:extLst>
      <p:ext uri="{BB962C8B-B14F-4D97-AF65-F5344CB8AC3E}">
        <p14:creationId xmlns:p14="http://schemas.microsoft.com/office/powerpoint/2010/main" val="40091944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28" y="595609"/>
            <a:ext cx="8833757" cy="584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6983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567" y="2781300"/>
            <a:ext cx="2209800" cy="3455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defRPr/>
            </a:pPr>
            <a:endParaRPr lang="zh-CN" altLang="en-US" smtClean="0">
              <a:solidFill>
                <a:srgbClr val="FFFFFF"/>
              </a:solidFill>
              <a:ea typeface="宋体" pitchFamily="2" charset="-122"/>
            </a:endParaRPr>
          </a:p>
        </p:txBody>
      </p:sp>
      <p:sp>
        <p:nvSpPr>
          <p:cNvPr id="53252" name="TextBox 3"/>
          <p:cNvSpPr txBox="1">
            <a:spLocks noChangeArrowheads="1"/>
          </p:cNvSpPr>
          <p:nvPr/>
        </p:nvSpPr>
        <p:spPr bwMode="auto">
          <a:xfrm>
            <a:off x="1745016" y="1083146"/>
            <a:ext cx="9456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0" fontAlgn="base" hangingPunct="0">
              <a:spcBef>
                <a:spcPct val="0"/>
              </a:spcBef>
              <a:spcAft>
                <a:spcPct val="0"/>
              </a:spcAft>
              <a:buFontTx/>
              <a:buNone/>
            </a:pPr>
            <a:r>
              <a:rPr lang="en-US" altLang="zh-CN" sz="4800" b="1" dirty="0" smtClean="0">
                <a:solidFill>
                  <a:srgbClr val="0070C0"/>
                </a:solidFill>
                <a:latin typeface="Calibri" pitchFamily="34" charset="0"/>
                <a:ea typeface="宋体" charset="-122"/>
              </a:rPr>
              <a:t>Impact-based :Added </a:t>
            </a:r>
            <a:r>
              <a:rPr lang="en-US" altLang="zh-CN" sz="4800" b="1" dirty="0">
                <a:solidFill>
                  <a:srgbClr val="0070C0"/>
                </a:solidFill>
                <a:latin typeface="Calibri" pitchFamily="34" charset="0"/>
                <a:ea typeface="宋体" charset="-122"/>
              </a:rPr>
              <a:t>Value to NWP </a:t>
            </a:r>
            <a:endParaRPr lang="zh-CN" altLang="en-US" sz="4800" b="1" dirty="0">
              <a:solidFill>
                <a:srgbClr val="0070C0"/>
              </a:solidFill>
              <a:latin typeface="Calibri" pitchFamily="34" charset="0"/>
              <a:ea typeface="宋体" charset="-122"/>
            </a:endParaRPr>
          </a:p>
        </p:txBody>
      </p:sp>
      <p:sp>
        <p:nvSpPr>
          <p:cNvPr id="53253" name="TextBox 4"/>
          <p:cNvSpPr txBox="1">
            <a:spLocks noChangeArrowheads="1"/>
          </p:cNvSpPr>
          <p:nvPr/>
        </p:nvSpPr>
        <p:spPr bwMode="auto">
          <a:xfrm>
            <a:off x="1049371" y="2005294"/>
            <a:ext cx="102192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0" fontAlgn="base" hangingPunct="0">
              <a:spcBef>
                <a:spcPct val="0"/>
              </a:spcBef>
              <a:spcAft>
                <a:spcPct val="0"/>
              </a:spcAft>
              <a:buFontTx/>
              <a:buNone/>
            </a:pPr>
            <a:r>
              <a:rPr lang="en-US" altLang="zh-CN" sz="1800" dirty="0">
                <a:solidFill>
                  <a:srgbClr val="000000"/>
                </a:solidFill>
                <a:ea typeface="宋体" charset="-122"/>
              </a:rPr>
              <a:t>      </a:t>
            </a:r>
            <a:r>
              <a:rPr lang="en-US" altLang="zh-CN" sz="2400" dirty="0">
                <a:solidFill>
                  <a:srgbClr val="000000"/>
                </a:solidFill>
                <a:ea typeface="宋体" charset="-122"/>
              </a:rPr>
              <a:t>NWP center should provide products and TOOLs for various users to add values to NWP for their own interests and </a:t>
            </a:r>
            <a:r>
              <a:rPr lang="en-US" altLang="zh-CN" sz="2400" dirty="0" smtClean="0">
                <a:solidFill>
                  <a:srgbClr val="000000"/>
                </a:solidFill>
                <a:ea typeface="宋体" charset="-122"/>
              </a:rPr>
              <a:t>applications (Impact-based)  </a:t>
            </a:r>
            <a:endParaRPr lang="zh-CN" altLang="en-US" sz="2400" dirty="0">
              <a:solidFill>
                <a:srgbClr val="000000"/>
              </a:solidFill>
              <a:ea typeface="宋体" charset="-122"/>
            </a:endParaRPr>
          </a:p>
        </p:txBody>
      </p:sp>
      <p:sp>
        <p:nvSpPr>
          <p:cNvPr id="53255" name="TextBox 6"/>
          <p:cNvSpPr txBox="1">
            <a:spLocks noChangeArrowheads="1"/>
          </p:cNvSpPr>
          <p:nvPr/>
        </p:nvSpPr>
        <p:spPr bwMode="auto">
          <a:xfrm>
            <a:off x="3133910" y="3003922"/>
            <a:ext cx="58355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0" fontAlgn="base" hangingPunct="0">
              <a:spcBef>
                <a:spcPct val="0"/>
              </a:spcBef>
              <a:spcAft>
                <a:spcPct val="0"/>
              </a:spcAft>
              <a:buFontTx/>
              <a:buNone/>
            </a:pPr>
            <a:r>
              <a:rPr lang="en-US" altLang="zh-CN" sz="4000" b="1" dirty="0" smtClean="0">
                <a:solidFill>
                  <a:srgbClr val="000000"/>
                </a:solidFill>
                <a:latin typeface="微软雅黑" pitchFamily="34" charset="-122"/>
                <a:ea typeface="微软雅黑" pitchFamily="34" charset="-122"/>
              </a:rPr>
              <a:t>DATA Service</a:t>
            </a:r>
            <a:r>
              <a:rPr lang="zh-CN" altLang="en-US" sz="4000" b="1" dirty="0" smtClean="0">
                <a:solidFill>
                  <a:srgbClr val="000000"/>
                </a:solidFill>
                <a:latin typeface="微软雅黑" pitchFamily="34" charset="-122"/>
                <a:ea typeface="微软雅黑" pitchFamily="34" charset="-122"/>
              </a:rPr>
              <a:t>：</a:t>
            </a:r>
            <a:r>
              <a:rPr lang="en-US" altLang="zh-CN" sz="4000" b="1" dirty="0" smtClean="0">
                <a:solidFill>
                  <a:srgbClr val="000000"/>
                </a:solidFill>
                <a:latin typeface="微软雅黑" pitchFamily="34" charset="-122"/>
                <a:ea typeface="微软雅黑" pitchFamily="34" charset="-122"/>
              </a:rPr>
              <a:t>NWP+</a:t>
            </a:r>
            <a:endParaRPr lang="zh-CN" altLang="en-US" sz="4000" b="1" dirty="0">
              <a:solidFill>
                <a:srgbClr val="000000"/>
              </a:solidFill>
              <a:latin typeface="微软雅黑" pitchFamily="34" charset="-122"/>
              <a:ea typeface="微软雅黑" pitchFamily="34" charset="-122"/>
            </a:endParaRPr>
          </a:p>
        </p:txBody>
      </p:sp>
      <p:pic>
        <p:nvPicPr>
          <p:cNvPr id="532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628" y="4048313"/>
            <a:ext cx="2927349" cy="2195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035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55"/>
          <a:stretch/>
        </p:blipFill>
        <p:spPr bwMode="auto">
          <a:xfrm>
            <a:off x="6556962" y="4120445"/>
            <a:ext cx="4656912" cy="21507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1424" y="1556792"/>
            <a:ext cx="10369152" cy="4031873"/>
          </a:xfrm>
          <a:prstGeom prst="rect">
            <a:avLst/>
          </a:prstGeom>
          <a:noFill/>
        </p:spPr>
        <p:txBody>
          <a:bodyPr wrap="square" rtlCol="0">
            <a:spAutoFit/>
          </a:bodyPr>
          <a:lstStyle/>
          <a:p>
            <a:pPr marL="285750" indent="-285750" algn="just">
              <a:buFont typeface="Wingdings" panose="05000000000000000000" pitchFamily="2" charset="2"/>
              <a:buChar char="n"/>
            </a:pPr>
            <a:r>
              <a:rPr lang="en-US" altLang="zh-CN" sz="3200" dirty="0" smtClean="0"/>
              <a:t>The way that the atmosphere works</a:t>
            </a:r>
          </a:p>
          <a:p>
            <a:pPr marL="285750" indent="-285750" algn="just">
              <a:buFont typeface="Wingdings" panose="05000000000000000000" pitchFamily="2" charset="2"/>
              <a:buChar char="n"/>
            </a:pPr>
            <a:endParaRPr lang="en-US" altLang="zh-CN" sz="3200" dirty="0"/>
          </a:p>
          <a:p>
            <a:pPr marL="285750" indent="-285750" algn="just">
              <a:buFont typeface="Wingdings" panose="05000000000000000000" pitchFamily="2" charset="2"/>
              <a:buChar char="n"/>
            </a:pPr>
            <a:r>
              <a:rPr lang="en-US" altLang="zh-CN" sz="3200" dirty="0" smtClean="0"/>
              <a:t>The way that a NWP model works</a:t>
            </a:r>
          </a:p>
          <a:p>
            <a:pPr algn="just"/>
            <a:r>
              <a:rPr lang="en-US" altLang="zh-CN" sz="3200" dirty="0"/>
              <a:t> </a:t>
            </a:r>
            <a:r>
              <a:rPr lang="en-US" altLang="zh-CN" sz="3200" dirty="0" smtClean="0"/>
              <a:t>  </a:t>
            </a:r>
          </a:p>
          <a:p>
            <a:pPr marL="285750" indent="-285750" algn="just">
              <a:buFont typeface="Wingdings" panose="05000000000000000000" pitchFamily="2" charset="2"/>
              <a:buChar char="n"/>
            </a:pPr>
            <a:r>
              <a:rPr lang="en-US" altLang="zh-CN" sz="3200" dirty="0" smtClean="0"/>
              <a:t>The way that works as forecasters (or others in the field other than model builders )  are thinking</a:t>
            </a:r>
          </a:p>
          <a:p>
            <a:pPr algn="just"/>
            <a:endParaRPr lang="en-US" altLang="zh-CN" sz="3200" dirty="0" smtClean="0"/>
          </a:p>
          <a:p>
            <a:pPr marL="285750" indent="-285750" algn="just">
              <a:buFont typeface="Wingdings" panose="05000000000000000000" pitchFamily="2" charset="2"/>
              <a:buChar char="n"/>
            </a:pPr>
            <a:r>
              <a:rPr lang="en-US" altLang="zh-CN" sz="3200" dirty="0" smtClean="0"/>
              <a:t>The way that works as users are thinking   </a:t>
            </a:r>
            <a:endParaRPr lang="zh-CN" altLang="en-US" sz="3200" dirty="0"/>
          </a:p>
        </p:txBody>
      </p:sp>
      <p:cxnSp>
        <p:nvCxnSpPr>
          <p:cNvPr id="5" name="直接箭头连接符 4"/>
          <p:cNvCxnSpPr/>
          <p:nvPr/>
        </p:nvCxnSpPr>
        <p:spPr>
          <a:xfrm>
            <a:off x="334108" y="1723292"/>
            <a:ext cx="8792" cy="355209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文本框 1"/>
          <p:cNvSpPr txBox="1"/>
          <p:nvPr/>
        </p:nvSpPr>
        <p:spPr>
          <a:xfrm>
            <a:off x="3886200" y="534018"/>
            <a:ext cx="5691815"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zh-CN" sz="2800" dirty="0" smtClean="0">
                <a:solidFill>
                  <a:schemeClr val="tx1"/>
                </a:solidFill>
              </a:rPr>
              <a:t>To make better use of NWP products</a:t>
            </a:r>
            <a:endParaRPr lang="zh-CN" altLang="en-US" sz="2800" dirty="0">
              <a:solidFill>
                <a:schemeClr val="tx1"/>
              </a:solidFill>
            </a:endParaRPr>
          </a:p>
        </p:txBody>
      </p:sp>
    </p:spTree>
    <p:extLst>
      <p:ext uri="{BB962C8B-B14F-4D97-AF65-F5344CB8AC3E}">
        <p14:creationId xmlns:p14="http://schemas.microsoft.com/office/powerpoint/2010/main" val="282053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75602" y="510172"/>
            <a:ext cx="7669792" cy="707886"/>
          </a:xfrm>
          <a:prstGeom prst="rect">
            <a:avLst/>
          </a:prstGeom>
        </p:spPr>
        <p:txBody>
          <a:bodyPr wrap="none">
            <a:spAutoFit/>
          </a:bodyPr>
          <a:lstStyle/>
          <a:p>
            <a:r>
              <a:rPr lang="en-US" altLang="zh-CN" sz="4000" dirty="0" smtClean="0"/>
              <a:t>The way that the atmosphere works</a:t>
            </a:r>
            <a:endParaRPr lang="en-US" altLang="zh-CN" sz="4000" dirty="0"/>
          </a:p>
        </p:txBody>
      </p:sp>
      <p:sp>
        <p:nvSpPr>
          <p:cNvPr id="3" name="TextBox 2"/>
          <p:cNvSpPr txBox="1"/>
          <p:nvPr/>
        </p:nvSpPr>
        <p:spPr>
          <a:xfrm>
            <a:off x="2735628" y="2060848"/>
            <a:ext cx="7560164" cy="2123658"/>
          </a:xfrm>
          <a:prstGeom prst="rect">
            <a:avLst/>
          </a:prstGeom>
          <a:noFill/>
        </p:spPr>
        <p:txBody>
          <a:bodyPr wrap="square" rtlCol="0">
            <a:spAutoFit/>
          </a:bodyPr>
          <a:lstStyle/>
          <a:p>
            <a:r>
              <a:rPr lang="en-US" altLang="zh-CN" sz="4400" b="1" dirty="0" smtClean="0"/>
              <a:t>Newton’s laws of motions</a:t>
            </a:r>
          </a:p>
          <a:p>
            <a:r>
              <a:rPr lang="en-US" altLang="zh-CN" sz="4400" b="1" dirty="0" smtClean="0"/>
              <a:t>Law of conservation of energy</a:t>
            </a:r>
          </a:p>
          <a:p>
            <a:r>
              <a:rPr lang="en-US" altLang="zh-CN" sz="4400" b="1" dirty="0" smtClean="0"/>
              <a:t>Equation of radiative transfer</a:t>
            </a:r>
            <a:endParaRPr lang="zh-CN" altLang="en-US" sz="4400" b="1" dirty="0"/>
          </a:p>
        </p:txBody>
      </p:sp>
    </p:spTree>
    <p:extLst>
      <p:ext uri="{BB962C8B-B14F-4D97-AF65-F5344CB8AC3E}">
        <p14:creationId xmlns:p14="http://schemas.microsoft.com/office/powerpoint/2010/main" val="3414365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57305" y="360703"/>
            <a:ext cx="7195560" cy="707886"/>
          </a:xfrm>
          <a:prstGeom prst="rect">
            <a:avLst/>
          </a:prstGeom>
        </p:spPr>
        <p:txBody>
          <a:bodyPr wrap="none">
            <a:spAutoFit/>
          </a:bodyPr>
          <a:lstStyle/>
          <a:p>
            <a:r>
              <a:rPr lang="en-US" altLang="zh-CN" sz="4000" dirty="0" smtClean="0"/>
              <a:t>The way that a NWP model works</a:t>
            </a:r>
            <a:endParaRPr lang="en-US" altLang="zh-CN" sz="4000" dirty="0"/>
          </a:p>
        </p:txBody>
      </p:sp>
      <p:sp>
        <p:nvSpPr>
          <p:cNvPr id="3" name="矩形 2"/>
          <p:cNvSpPr/>
          <p:nvPr/>
        </p:nvSpPr>
        <p:spPr>
          <a:xfrm>
            <a:off x="1199456" y="2132857"/>
            <a:ext cx="3764429" cy="22513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3" idx="1"/>
            <a:endCxn id="3" idx="3"/>
          </p:cNvCxnSpPr>
          <p:nvPr/>
        </p:nvCxnSpPr>
        <p:spPr>
          <a:xfrm>
            <a:off x="1199456" y="3258539"/>
            <a:ext cx="37644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3" idx="0"/>
            <a:endCxn id="3" idx="2"/>
          </p:cNvCxnSpPr>
          <p:nvPr/>
        </p:nvCxnSpPr>
        <p:spPr>
          <a:xfrm>
            <a:off x="3081671" y="2132857"/>
            <a:ext cx="0" cy="2251364"/>
          </a:xfrm>
          <a:prstGeom prst="line">
            <a:avLst/>
          </a:prstGeom>
        </p:spPr>
        <p:style>
          <a:lnRef idx="1">
            <a:schemeClr val="accent1"/>
          </a:lnRef>
          <a:fillRef idx="0">
            <a:schemeClr val="accent1"/>
          </a:fillRef>
          <a:effectRef idx="0">
            <a:schemeClr val="accent1"/>
          </a:effectRef>
          <a:fontRef idx="minor">
            <a:schemeClr val="tx1"/>
          </a:fontRef>
        </p:style>
      </p:cxnSp>
      <p:sp>
        <p:nvSpPr>
          <p:cNvPr id="12" name="太阳形 11"/>
          <p:cNvSpPr/>
          <p:nvPr/>
        </p:nvSpPr>
        <p:spPr>
          <a:xfrm>
            <a:off x="1775520" y="3501008"/>
            <a:ext cx="576064" cy="504056"/>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太阳形 12"/>
          <p:cNvSpPr/>
          <p:nvPr/>
        </p:nvSpPr>
        <p:spPr>
          <a:xfrm>
            <a:off x="2831637" y="2276872"/>
            <a:ext cx="12192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笑脸 13"/>
          <p:cNvSpPr/>
          <p:nvPr/>
        </p:nvSpPr>
        <p:spPr>
          <a:xfrm>
            <a:off x="1679509" y="2420888"/>
            <a:ext cx="960107"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云形 14"/>
          <p:cNvSpPr/>
          <p:nvPr/>
        </p:nvSpPr>
        <p:spPr>
          <a:xfrm>
            <a:off x="2735627" y="2924944"/>
            <a:ext cx="2208245" cy="14401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p:nvPr/>
        </p:nvCxnSpPr>
        <p:spPr>
          <a:xfrm flipH="1">
            <a:off x="4655840" y="2132856"/>
            <a:ext cx="1728192"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76053" y="1556793"/>
            <a:ext cx="3616696" cy="769441"/>
          </a:xfrm>
          <a:prstGeom prst="rect">
            <a:avLst/>
          </a:prstGeom>
          <a:noFill/>
        </p:spPr>
        <p:txBody>
          <a:bodyPr wrap="none" rtlCol="0">
            <a:spAutoFit/>
          </a:bodyPr>
          <a:lstStyle/>
          <a:p>
            <a:r>
              <a:rPr lang="en-US" altLang="zh-CN" sz="4400" dirty="0" smtClean="0"/>
              <a:t>Grid + Sub-grid</a:t>
            </a:r>
            <a:endParaRPr lang="zh-CN" altLang="en-US" sz="4400" dirty="0"/>
          </a:p>
        </p:txBody>
      </p:sp>
      <p:cxnSp>
        <p:nvCxnSpPr>
          <p:cNvPr id="20" name="直接连接符 19"/>
          <p:cNvCxnSpPr/>
          <p:nvPr/>
        </p:nvCxnSpPr>
        <p:spPr>
          <a:xfrm>
            <a:off x="6768075" y="2276872"/>
            <a:ext cx="1344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592278" y="2276872"/>
            <a:ext cx="1344149"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152118" y="2420888"/>
            <a:ext cx="444352" cy="369332"/>
          </a:xfrm>
          <a:prstGeom prst="rect">
            <a:avLst/>
          </a:prstGeom>
          <a:noFill/>
        </p:spPr>
        <p:txBody>
          <a:bodyPr wrap="none" rtlCol="0">
            <a:spAutoFit/>
          </a:bodyPr>
          <a:lstStyle/>
          <a:p>
            <a:r>
              <a:rPr lang="en-US" altLang="zh-CN" dirty="0" smtClean="0"/>
              <a:t>3D</a:t>
            </a:r>
            <a:endParaRPr lang="zh-CN" altLang="en-US" dirty="0"/>
          </a:p>
        </p:txBody>
      </p:sp>
      <p:sp>
        <p:nvSpPr>
          <p:cNvPr id="23" name="TextBox 22"/>
          <p:cNvSpPr txBox="1"/>
          <p:nvPr/>
        </p:nvSpPr>
        <p:spPr>
          <a:xfrm>
            <a:off x="8976320" y="2420888"/>
            <a:ext cx="444352" cy="369332"/>
          </a:xfrm>
          <a:prstGeom prst="rect">
            <a:avLst/>
          </a:prstGeom>
          <a:noFill/>
        </p:spPr>
        <p:txBody>
          <a:bodyPr wrap="none" rtlCol="0">
            <a:spAutoFit/>
          </a:bodyPr>
          <a:lstStyle/>
          <a:p>
            <a:r>
              <a:rPr lang="en-US" altLang="zh-CN" dirty="0" smtClean="0"/>
              <a:t>1D</a:t>
            </a:r>
            <a:endParaRPr lang="zh-CN" altLang="en-US" dirty="0"/>
          </a:p>
        </p:txBody>
      </p:sp>
      <p:cxnSp>
        <p:nvCxnSpPr>
          <p:cNvPr id="25" name="直接箭头连接符 24"/>
          <p:cNvCxnSpPr/>
          <p:nvPr/>
        </p:nvCxnSpPr>
        <p:spPr>
          <a:xfrm>
            <a:off x="9264352" y="2852936"/>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688288" y="3717032"/>
            <a:ext cx="1107996" cy="369332"/>
          </a:xfrm>
          <a:prstGeom prst="rect">
            <a:avLst/>
          </a:prstGeom>
          <a:noFill/>
        </p:spPr>
        <p:txBody>
          <a:bodyPr wrap="none" rtlCol="0">
            <a:spAutoFit/>
          </a:bodyPr>
          <a:lstStyle/>
          <a:p>
            <a:r>
              <a:rPr lang="zh-CN" altLang="en-US" dirty="0" smtClean="0"/>
              <a:t>时间顺序</a:t>
            </a:r>
            <a:endParaRPr lang="zh-CN" altLang="en-US" dirty="0"/>
          </a:p>
        </p:txBody>
      </p:sp>
      <p:sp>
        <p:nvSpPr>
          <p:cNvPr id="27" name="TextBox 26"/>
          <p:cNvSpPr txBox="1"/>
          <p:nvPr/>
        </p:nvSpPr>
        <p:spPr>
          <a:xfrm>
            <a:off x="2351584" y="5445224"/>
            <a:ext cx="960107" cy="369332"/>
          </a:xfrm>
          <a:prstGeom prst="rect">
            <a:avLst/>
          </a:prstGeom>
          <a:noFill/>
        </p:spPr>
        <p:txBody>
          <a:bodyPr wrap="square" rtlCol="0">
            <a:spAutoFit/>
          </a:bodyPr>
          <a:lstStyle/>
          <a:p>
            <a:r>
              <a:rPr lang="en-US" altLang="zh-CN" dirty="0"/>
              <a:t>OBS</a:t>
            </a:r>
            <a:r>
              <a:rPr lang="zh-CN" altLang="en-US" dirty="0" smtClean="0"/>
              <a:t> </a:t>
            </a:r>
            <a:endParaRPr lang="zh-CN" altLang="en-US" dirty="0"/>
          </a:p>
        </p:txBody>
      </p:sp>
      <p:sp>
        <p:nvSpPr>
          <p:cNvPr id="28" name="左大括号 27"/>
          <p:cNvSpPr/>
          <p:nvPr/>
        </p:nvSpPr>
        <p:spPr>
          <a:xfrm>
            <a:off x="3215680" y="5229200"/>
            <a:ext cx="480053" cy="8640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TextBox 28"/>
          <p:cNvSpPr txBox="1"/>
          <p:nvPr/>
        </p:nvSpPr>
        <p:spPr>
          <a:xfrm>
            <a:off x="3887755" y="5085184"/>
            <a:ext cx="2138214" cy="369332"/>
          </a:xfrm>
          <a:prstGeom prst="rect">
            <a:avLst/>
          </a:prstGeom>
          <a:noFill/>
        </p:spPr>
        <p:txBody>
          <a:bodyPr wrap="none" rtlCol="0">
            <a:spAutoFit/>
          </a:bodyPr>
          <a:lstStyle/>
          <a:p>
            <a:r>
              <a:rPr lang="en-US" altLang="zh-CN" dirty="0" smtClean="0"/>
              <a:t>DA</a:t>
            </a:r>
            <a:r>
              <a:rPr lang="zh-CN" altLang="en-US" dirty="0" smtClean="0"/>
              <a:t>（</a:t>
            </a:r>
            <a:r>
              <a:rPr lang="en-US" altLang="zh-CN" dirty="0" smtClean="0"/>
              <a:t>decoupled</a:t>
            </a:r>
            <a:r>
              <a:rPr lang="zh-CN" altLang="en-US" dirty="0" smtClean="0"/>
              <a:t>？）</a:t>
            </a:r>
            <a:endParaRPr lang="zh-CN" altLang="en-US" dirty="0"/>
          </a:p>
        </p:txBody>
      </p:sp>
      <p:sp>
        <p:nvSpPr>
          <p:cNvPr id="30" name="TextBox 29"/>
          <p:cNvSpPr txBox="1"/>
          <p:nvPr/>
        </p:nvSpPr>
        <p:spPr>
          <a:xfrm>
            <a:off x="3887755" y="5877272"/>
            <a:ext cx="646331" cy="369332"/>
          </a:xfrm>
          <a:prstGeom prst="rect">
            <a:avLst/>
          </a:prstGeom>
          <a:noFill/>
        </p:spPr>
        <p:txBody>
          <a:bodyPr wrap="none" rtlCol="0">
            <a:spAutoFit/>
          </a:bodyPr>
          <a:lstStyle/>
          <a:p>
            <a:r>
              <a:rPr lang="zh-CN" altLang="en-US" dirty="0" smtClean="0"/>
              <a:t>模式</a:t>
            </a:r>
            <a:endParaRPr lang="zh-CN" altLang="en-US" dirty="0"/>
          </a:p>
        </p:txBody>
      </p:sp>
    </p:spTree>
    <p:extLst>
      <p:ext uri="{BB962C8B-B14F-4D97-AF65-F5344CB8AC3E}">
        <p14:creationId xmlns:p14="http://schemas.microsoft.com/office/powerpoint/2010/main" val="2446266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9403" y="1988840"/>
            <a:ext cx="10849205" cy="1200329"/>
          </a:xfrm>
          <a:prstGeom prst="rect">
            <a:avLst/>
          </a:prstGeom>
        </p:spPr>
        <p:txBody>
          <a:bodyPr wrap="square">
            <a:spAutoFit/>
          </a:bodyPr>
          <a:lstStyle/>
          <a:p>
            <a:pPr algn="ctr"/>
            <a:r>
              <a:rPr lang="en-US" altLang="zh-CN" sz="3600" dirty="0" smtClean="0"/>
              <a:t>The way that works as forecasters (or others in the field other than model builders )  are thinking</a:t>
            </a:r>
            <a:endParaRPr lang="en-US" altLang="zh-CN" sz="3600" dirty="0"/>
          </a:p>
        </p:txBody>
      </p:sp>
    </p:spTree>
    <p:extLst>
      <p:ext uri="{BB962C8B-B14F-4D97-AF65-F5344CB8AC3E}">
        <p14:creationId xmlns:p14="http://schemas.microsoft.com/office/powerpoint/2010/main" val="3354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6294120" cy="1325563"/>
          </a:xfrm>
        </p:spPr>
        <p:txBody>
          <a:bodyPr>
            <a:noAutofit/>
          </a:bodyPr>
          <a:lstStyle/>
          <a:p>
            <a:r>
              <a:rPr lang="zh-CN" altLang="en-US" sz="3200" dirty="0" smtClean="0">
                <a:latin typeface="Adobe 黑体 Std R" panose="020B0400000000000000" pitchFamily="34" charset="-122"/>
                <a:ea typeface="Adobe 黑体 Std R" panose="020B0400000000000000" pitchFamily="34" charset="-122"/>
              </a:rPr>
              <a:t>过程１：</a:t>
            </a:r>
            <a:r>
              <a:rPr lang="en-US" altLang="zh-CN" sz="3200" dirty="0" smtClean="0">
                <a:latin typeface="Adobe 黑体 Std R" panose="020B0400000000000000" pitchFamily="34" charset="-122"/>
                <a:ea typeface="Adobe 黑体 Std R" panose="020B0400000000000000" pitchFamily="34" charset="-122"/>
              </a:rPr>
              <a:t> 4</a:t>
            </a:r>
            <a:r>
              <a:rPr lang="zh-CN" altLang="en-US" sz="3200" dirty="0" smtClean="0">
                <a:latin typeface="Adobe 黑体 Std R" panose="020B0400000000000000" pitchFamily="34" charset="-122"/>
                <a:ea typeface="Adobe 黑体 Std R" panose="020B0400000000000000" pitchFamily="34" charset="-122"/>
              </a:rPr>
              <a:t>月</a:t>
            </a:r>
            <a:r>
              <a:rPr lang="en-US" altLang="zh-CN" sz="3200" dirty="0" smtClean="0">
                <a:latin typeface="Adobe 黑体 Std R" panose="020B0400000000000000" pitchFamily="34" charset="-122"/>
                <a:ea typeface="Adobe 黑体 Std R" panose="020B0400000000000000" pitchFamily="34" charset="-122"/>
              </a:rPr>
              <a:t>20</a:t>
            </a:r>
            <a:r>
              <a:rPr lang="zh-CN" altLang="en-US" sz="3200" dirty="0" smtClean="0">
                <a:latin typeface="Adobe 黑体 Std R" panose="020B0400000000000000" pitchFamily="34" charset="-122"/>
                <a:ea typeface="Adobe 黑体 Std R" panose="020B0400000000000000" pitchFamily="34" charset="-122"/>
              </a:rPr>
              <a:t>日　　</a:t>
            </a:r>
            <a:r>
              <a:rPr lang="en-US" altLang="zh-CN" sz="3200" dirty="0" smtClean="0"/>
              <a:t/>
            </a:r>
            <a:br>
              <a:rPr lang="en-US" altLang="zh-CN" sz="3200" dirty="0" smtClean="0"/>
            </a:br>
            <a:endParaRPr lang="zh-CN" altLang="en-US" sz="2000" b="1" dirty="0">
              <a:solidFill>
                <a:schemeClr val="accent1">
                  <a:lumMod val="50000"/>
                </a:schemeClr>
              </a:solidFill>
              <a:latin typeface="Adobe 黑体 Std R" panose="020B0400000000000000" pitchFamily="34" charset="-122"/>
              <a:ea typeface="Adobe 黑体 Std R" panose="020B0400000000000000" pitchFamily="34" charset="-122"/>
            </a:endParaRPr>
          </a:p>
        </p:txBody>
      </p:sp>
      <p:sp>
        <p:nvSpPr>
          <p:cNvPr id="3" name="内容占位符 2"/>
          <p:cNvSpPr>
            <a:spLocks noGrp="1"/>
          </p:cNvSpPr>
          <p:nvPr>
            <p:ph idx="1"/>
          </p:nvPr>
        </p:nvSpPr>
        <p:spPr/>
        <p:txBody>
          <a:bodyPr/>
          <a:lstStyle/>
          <a:p>
            <a:endParaRPr lang="zh-CN" altLang="en-US" dirty="0"/>
          </a:p>
        </p:txBody>
      </p:sp>
      <p:pic>
        <p:nvPicPr>
          <p:cNvPr id="4" name="图片 3"/>
          <p:cNvPicPr>
            <a:picLocks noChangeAspect="1"/>
          </p:cNvPicPr>
          <p:nvPr/>
        </p:nvPicPr>
        <p:blipFill rotWithShape="1">
          <a:blip r:embed="rId2"/>
          <a:srcRect r="23850"/>
          <a:stretch/>
        </p:blipFill>
        <p:spPr>
          <a:xfrm>
            <a:off x="93597" y="1690690"/>
            <a:ext cx="9212964" cy="4905525"/>
          </a:xfrm>
          <a:prstGeom prst="rect">
            <a:avLst/>
          </a:prstGeom>
        </p:spPr>
      </p:pic>
      <p:sp>
        <p:nvSpPr>
          <p:cNvPr id="5" name="标题 1"/>
          <p:cNvSpPr txBox="1">
            <a:spLocks/>
          </p:cNvSpPr>
          <p:nvPr/>
        </p:nvSpPr>
        <p:spPr>
          <a:xfrm>
            <a:off x="9306560" y="1975636"/>
            <a:ext cx="2702560" cy="16617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500" b="1" dirty="0" smtClean="0">
                <a:solidFill>
                  <a:srgbClr val="002060"/>
                </a:solidFill>
              </a:rPr>
              <a:t>主要预报</a:t>
            </a:r>
            <a:r>
              <a:rPr lang="zh-CN" altLang="en-US" sz="2500" b="1" dirty="0">
                <a:solidFill>
                  <a:srgbClr val="002060"/>
                </a:solidFill>
              </a:rPr>
              <a:t>误差</a:t>
            </a:r>
            <a:r>
              <a:rPr lang="zh-CN" altLang="en-US" sz="2500" b="1" dirty="0" smtClean="0">
                <a:solidFill>
                  <a:srgbClr val="002060"/>
                </a:solidFill>
              </a:rPr>
              <a:t>：</a:t>
            </a:r>
            <a:endParaRPr lang="en-US" altLang="zh-CN" sz="2500" b="1" dirty="0" smtClean="0">
              <a:solidFill>
                <a:srgbClr val="002060"/>
              </a:solidFill>
            </a:endParaRPr>
          </a:p>
          <a:p>
            <a:r>
              <a:rPr lang="zh-CN" altLang="en-US" sz="2500" b="1" dirty="0" smtClean="0">
                <a:solidFill>
                  <a:srgbClr val="002060"/>
                </a:solidFill>
              </a:rPr>
              <a:t>广西、湖南暴雨严重空报！</a:t>
            </a:r>
            <a:endParaRPr lang="zh-CN" altLang="en-US" sz="2500" b="1" dirty="0">
              <a:solidFill>
                <a:srgbClr val="002060"/>
              </a:solidFill>
            </a:endParaRPr>
          </a:p>
        </p:txBody>
      </p:sp>
      <p:sp>
        <p:nvSpPr>
          <p:cNvPr id="6" name="矩形 5"/>
          <p:cNvSpPr/>
          <p:nvPr/>
        </p:nvSpPr>
        <p:spPr>
          <a:xfrm>
            <a:off x="6096000" y="948273"/>
            <a:ext cx="6096000" cy="646331"/>
          </a:xfrm>
          <a:prstGeom prst="rect">
            <a:avLst/>
          </a:prstGeom>
        </p:spPr>
        <p:txBody>
          <a:bodyPr>
            <a:spAutoFit/>
          </a:bodyPr>
          <a:lstStyle/>
          <a:p>
            <a:r>
              <a:rPr lang="en-US" altLang="zh-CN" b="1" dirty="0" smtClean="0">
                <a:solidFill>
                  <a:srgbClr val="FF0000"/>
                </a:solidFill>
                <a:latin typeface="Adobe 黑体 Std R" panose="020B0400000000000000" pitchFamily="34" charset="-122"/>
                <a:ea typeface="Adobe 黑体 Std R" panose="020B0400000000000000" pitchFamily="34" charset="-122"/>
              </a:rPr>
              <a:t>[</a:t>
            </a:r>
            <a:r>
              <a:rPr lang="zh-CN" altLang="en-US" b="1" dirty="0" smtClean="0">
                <a:solidFill>
                  <a:srgbClr val="FF0000"/>
                </a:solidFill>
                <a:latin typeface="Adobe 黑体 Std R" panose="020B0400000000000000" pitchFamily="34" charset="-122"/>
                <a:ea typeface="Adobe 黑体 Std R" panose="020B0400000000000000" pitchFamily="34" charset="-122"/>
              </a:rPr>
              <a:t>数字：    </a:t>
            </a:r>
            <a:r>
              <a:rPr lang="en-US" altLang="zh-CN" b="1" dirty="0" smtClean="0">
                <a:solidFill>
                  <a:srgbClr val="FF0000"/>
                </a:solidFill>
                <a:latin typeface="Adobe 黑体 Std R" panose="020B0400000000000000" pitchFamily="34" charset="-122"/>
                <a:ea typeface="Adobe 黑体 Std R" panose="020B0400000000000000" pitchFamily="34" charset="-122"/>
              </a:rPr>
              <a:t>20</a:t>
            </a:r>
            <a:r>
              <a:rPr lang="zh-CN" altLang="en-US" b="1" dirty="0" smtClean="0">
                <a:solidFill>
                  <a:srgbClr val="FF0000"/>
                </a:solidFill>
                <a:latin typeface="Adobe 黑体 Std R" panose="020B0400000000000000" pitchFamily="34" charset="-122"/>
                <a:ea typeface="Adobe 黑体 Std R" panose="020B0400000000000000" pitchFamily="34" charset="-122"/>
              </a:rPr>
              <a:t>日</a:t>
            </a:r>
            <a:r>
              <a:rPr lang="en-US" altLang="zh-CN" b="1" dirty="0" smtClean="0">
                <a:solidFill>
                  <a:srgbClr val="FF0000"/>
                </a:solidFill>
                <a:latin typeface="Adobe 黑体 Std R" panose="020B0400000000000000" pitchFamily="34" charset="-122"/>
                <a:ea typeface="Adobe 黑体 Std R" panose="020B0400000000000000" pitchFamily="34" charset="-122"/>
              </a:rPr>
              <a:t>08</a:t>
            </a:r>
            <a:r>
              <a:rPr lang="zh-CN" altLang="en-US" b="1" dirty="0" smtClean="0">
                <a:solidFill>
                  <a:srgbClr val="FF0000"/>
                </a:solidFill>
                <a:latin typeface="Adobe 黑体 Std R" panose="020B0400000000000000" pitchFamily="34" charset="-122"/>
                <a:ea typeface="Adobe 黑体 Std R" panose="020B0400000000000000" pitchFamily="34" charset="-122"/>
              </a:rPr>
              <a:t>时</a:t>
            </a:r>
            <a:r>
              <a:rPr lang="en-US" altLang="zh-CN" b="1" dirty="0" smtClean="0">
                <a:solidFill>
                  <a:srgbClr val="FF0000"/>
                </a:solidFill>
                <a:latin typeface="Adobe 黑体 Std R" panose="020B0400000000000000" pitchFamily="34" charset="-122"/>
                <a:ea typeface="Adobe 黑体 Std R" panose="020B0400000000000000" pitchFamily="34" charset="-122"/>
              </a:rPr>
              <a:t>-21</a:t>
            </a:r>
            <a:r>
              <a:rPr lang="zh-CN" altLang="en-US" b="1" dirty="0" smtClean="0">
                <a:solidFill>
                  <a:srgbClr val="FF0000"/>
                </a:solidFill>
                <a:latin typeface="Adobe 黑体 Std R" panose="020B0400000000000000" pitchFamily="34" charset="-122"/>
                <a:ea typeface="Adobe 黑体 Std R" panose="020B0400000000000000" pitchFamily="34" charset="-122"/>
              </a:rPr>
              <a:t>日</a:t>
            </a:r>
            <a:r>
              <a:rPr lang="en-US" altLang="zh-CN" b="1" dirty="0" smtClean="0">
                <a:solidFill>
                  <a:srgbClr val="FF0000"/>
                </a:solidFill>
                <a:latin typeface="Adobe 黑体 Std R" panose="020B0400000000000000" pitchFamily="34" charset="-122"/>
                <a:ea typeface="Adobe 黑体 Std R" panose="020B0400000000000000" pitchFamily="34" charset="-122"/>
              </a:rPr>
              <a:t>08</a:t>
            </a:r>
            <a:r>
              <a:rPr lang="zh-CN" altLang="en-US" b="1" dirty="0" smtClean="0">
                <a:solidFill>
                  <a:srgbClr val="FF0000"/>
                </a:solidFill>
                <a:latin typeface="Adobe 黑体 Std R" panose="020B0400000000000000" pitchFamily="34" charset="-122"/>
                <a:ea typeface="Adobe 黑体 Std R" panose="020B0400000000000000" pitchFamily="34" charset="-122"/>
              </a:rPr>
              <a:t>时实况</a:t>
            </a:r>
            <a:r>
              <a:rPr lang="en-US" altLang="zh-CN" b="1" dirty="0" smtClean="0">
                <a:solidFill>
                  <a:srgbClr val="FF0000"/>
                </a:solidFill>
                <a:latin typeface="Adobe 黑体 Std R" panose="020B0400000000000000" pitchFamily="34" charset="-122"/>
                <a:ea typeface="Adobe 黑体 Std R" panose="020B0400000000000000" pitchFamily="34" charset="-122"/>
              </a:rPr>
              <a:t>]</a:t>
            </a:r>
            <a:r>
              <a:rPr lang="en-US" altLang="zh-CN" b="1" dirty="0" smtClean="0">
                <a:latin typeface="Adobe 黑体 Std R" panose="020B0400000000000000" pitchFamily="34" charset="-122"/>
                <a:ea typeface="Adobe 黑体 Std R" panose="020B0400000000000000" pitchFamily="34" charset="-122"/>
              </a:rPr>
              <a:t/>
            </a:r>
            <a:br>
              <a:rPr lang="en-US" altLang="zh-CN" b="1" dirty="0" smtClean="0">
                <a:latin typeface="Adobe 黑体 Std R" panose="020B0400000000000000" pitchFamily="34" charset="-122"/>
                <a:ea typeface="Adobe 黑体 Std R" panose="020B0400000000000000" pitchFamily="34" charset="-122"/>
              </a:rPr>
            </a:br>
            <a:r>
              <a:rPr lang="en-US" altLang="zh-CN" b="1" dirty="0" smtClean="0">
                <a:solidFill>
                  <a:schemeClr val="accent1">
                    <a:lumMod val="50000"/>
                  </a:schemeClr>
                </a:solidFill>
                <a:latin typeface="Adobe 黑体 Std R" panose="020B0400000000000000" pitchFamily="34" charset="-122"/>
                <a:ea typeface="Adobe 黑体 Std R" panose="020B0400000000000000" pitchFamily="34" charset="-122"/>
              </a:rPr>
              <a:t>[</a:t>
            </a:r>
            <a:r>
              <a:rPr lang="zh-CN" altLang="en-US" b="1" dirty="0" smtClean="0">
                <a:solidFill>
                  <a:schemeClr val="accent1">
                    <a:lumMod val="50000"/>
                  </a:schemeClr>
                </a:solidFill>
                <a:latin typeface="Adobe 黑体 Std R" panose="020B0400000000000000" pitchFamily="34" charset="-122"/>
                <a:ea typeface="Adobe 黑体 Std R" panose="020B0400000000000000" pitchFamily="34" charset="-122"/>
              </a:rPr>
              <a:t>等值线：</a:t>
            </a:r>
            <a:r>
              <a:rPr lang="en-US" altLang="zh-CN" b="1" dirty="0" smtClean="0">
                <a:solidFill>
                  <a:schemeClr val="accent1">
                    <a:lumMod val="50000"/>
                  </a:schemeClr>
                </a:solidFill>
                <a:latin typeface="Adobe 黑体 Std R" panose="020B0400000000000000" pitchFamily="34" charset="-122"/>
                <a:ea typeface="Adobe 黑体 Std R" panose="020B0400000000000000" pitchFamily="34" charset="-122"/>
              </a:rPr>
              <a:t>NMC</a:t>
            </a:r>
            <a:r>
              <a:rPr lang="zh-CN" altLang="en-US" b="1" dirty="0" smtClean="0">
                <a:solidFill>
                  <a:schemeClr val="accent1">
                    <a:lumMod val="50000"/>
                  </a:schemeClr>
                </a:solidFill>
                <a:latin typeface="Adobe 黑体 Std R" panose="020B0400000000000000" pitchFamily="34" charset="-122"/>
                <a:ea typeface="Adobe 黑体 Std R" panose="020B0400000000000000" pitchFamily="34" charset="-122"/>
              </a:rPr>
              <a:t>主观</a:t>
            </a:r>
            <a:r>
              <a:rPr lang="en-US" altLang="zh-CN" b="1" dirty="0" smtClean="0">
                <a:solidFill>
                  <a:schemeClr val="accent1">
                    <a:lumMod val="50000"/>
                  </a:schemeClr>
                </a:solidFill>
                <a:latin typeface="Adobe 黑体 Std R" panose="020B0400000000000000" pitchFamily="34" charset="-122"/>
                <a:ea typeface="Adobe 黑体 Std R" panose="020B0400000000000000" pitchFamily="34" charset="-122"/>
              </a:rPr>
              <a:t>QPF 24</a:t>
            </a:r>
            <a:r>
              <a:rPr lang="zh-CN" altLang="en-US" b="1" dirty="0" smtClean="0">
                <a:solidFill>
                  <a:schemeClr val="accent1">
                    <a:lumMod val="50000"/>
                  </a:schemeClr>
                </a:solidFill>
                <a:latin typeface="Adobe 黑体 Std R" panose="020B0400000000000000" pitchFamily="34" charset="-122"/>
                <a:ea typeface="Adobe 黑体 Std R" panose="020B0400000000000000" pitchFamily="34" charset="-122"/>
              </a:rPr>
              <a:t>小时预报</a:t>
            </a:r>
            <a:r>
              <a:rPr lang="en-US" altLang="zh-CN" b="1" dirty="0" smtClean="0">
                <a:solidFill>
                  <a:schemeClr val="accent1">
                    <a:lumMod val="50000"/>
                  </a:schemeClr>
                </a:solidFill>
                <a:latin typeface="Adobe 黑体 Std R" panose="020B0400000000000000" pitchFamily="34" charset="-122"/>
                <a:ea typeface="Adobe 黑体 Std R" panose="020B0400000000000000" pitchFamily="34" charset="-122"/>
              </a:rPr>
              <a:t>]</a:t>
            </a:r>
            <a:endParaRPr lang="zh-CN" altLang="en-US" b="1" dirty="0">
              <a:solidFill>
                <a:schemeClr val="accent1">
                  <a:lumMod val="50000"/>
                </a:schemeClr>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2994719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标题 1"/>
          <p:cNvSpPr txBox="1">
            <a:spLocks/>
          </p:cNvSpPr>
          <p:nvPr/>
        </p:nvSpPr>
        <p:spPr>
          <a:xfrm>
            <a:off x="7091680" y="4756936"/>
            <a:ext cx="4404360" cy="1661794"/>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500" b="1" dirty="0" smtClean="0">
                <a:solidFill>
                  <a:srgbClr val="002060"/>
                </a:solidFill>
              </a:rPr>
              <a:t>EC</a:t>
            </a:r>
            <a:r>
              <a:rPr lang="zh-CN" altLang="en-US" sz="2500" b="1" dirty="0" smtClean="0">
                <a:solidFill>
                  <a:srgbClr val="002060"/>
                </a:solidFill>
              </a:rPr>
              <a:t>模式预报：</a:t>
            </a:r>
            <a:endParaRPr lang="en-US" altLang="zh-CN" sz="2500" b="1" dirty="0" smtClean="0">
              <a:solidFill>
                <a:srgbClr val="002060"/>
              </a:solidFill>
            </a:endParaRPr>
          </a:p>
          <a:p>
            <a:r>
              <a:rPr lang="zh-CN" altLang="en-US" sz="2500" b="1" dirty="0" smtClean="0">
                <a:solidFill>
                  <a:srgbClr val="002060"/>
                </a:solidFill>
              </a:rPr>
              <a:t>广西、湖南暴雨严重空报！</a:t>
            </a:r>
            <a:endParaRPr lang="zh-CN" altLang="en-US" sz="2500" b="1" dirty="0">
              <a:solidFill>
                <a:srgbClr val="002060"/>
              </a:solidFill>
            </a:endParaRPr>
          </a:p>
        </p:txBody>
      </p:sp>
    </p:spTree>
    <p:extLst>
      <p:ext uri="{BB962C8B-B14F-4D97-AF65-F5344CB8AC3E}">
        <p14:creationId xmlns:p14="http://schemas.microsoft.com/office/powerpoint/2010/main" val="1516563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53117" y="770573"/>
            <a:ext cx="4338884" cy="1661794"/>
          </a:xfrm>
        </p:spPr>
        <p:txBody>
          <a:bodyPr>
            <a:noAutofit/>
          </a:bodyPr>
          <a:lstStyle/>
          <a:p>
            <a:r>
              <a:rPr lang="zh-CN" altLang="en-US" sz="2500" dirty="0" smtClean="0"/>
              <a:t>黄色区域内暴雨预报理由</a:t>
            </a:r>
            <a:r>
              <a:rPr lang="en-US" altLang="zh-CN" sz="2500" dirty="0" smtClean="0"/>
              <a:t/>
            </a:r>
            <a:br>
              <a:rPr lang="en-US" altLang="zh-CN" sz="2500" dirty="0" smtClean="0"/>
            </a:br>
            <a:r>
              <a:rPr lang="zh-CN" altLang="en-US" sz="2500" dirty="0" smtClean="0"/>
              <a:t>（</a:t>
            </a:r>
            <a:r>
              <a:rPr lang="en-US" altLang="zh-CN" sz="2500" dirty="0" smtClean="0"/>
              <a:t>1</a:t>
            </a:r>
            <a:r>
              <a:rPr lang="zh-CN" altLang="en-US" sz="2500" dirty="0" smtClean="0"/>
              <a:t>）低空急流</a:t>
            </a:r>
            <a:r>
              <a:rPr lang="en-US" altLang="zh-CN" sz="2500" dirty="0" smtClean="0"/>
              <a:t/>
            </a:r>
            <a:br>
              <a:rPr lang="en-US" altLang="zh-CN" sz="2500" dirty="0" smtClean="0"/>
            </a:br>
            <a:r>
              <a:rPr lang="zh-CN" altLang="en-US" sz="2500" dirty="0" smtClean="0"/>
              <a:t>（</a:t>
            </a:r>
            <a:r>
              <a:rPr lang="en-US" altLang="zh-CN" sz="2500" dirty="0" smtClean="0"/>
              <a:t>2</a:t>
            </a:r>
            <a:r>
              <a:rPr lang="zh-CN" altLang="en-US" sz="2500" dirty="0" smtClean="0"/>
              <a:t>）切</a:t>
            </a:r>
            <a:r>
              <a:rPr lang="zh-CN" altLang="en-US" sz="2500" dirty="0"/>
              <a:t>变</a:t>
            </a:r>
            <a:r>
              <a:rPr lang="zh-CN" altLang="en-US" sz="2500" dirty="0" smtClean="0"/>
              <a:t>辐合</a:t>
            </a:r>
            <a:r>
              <a:rPr lang="en-US" altLang="zh-CN" sz="2500" dirty="0" smtClean="0"/>
              <a:t/>
            </a:r>
            <a:br>
              <a:rPr lang="en-US" altLang="zh-CN" sz="2500" dirty="0" smtClean="0"/>
            </a:br>
            <a:r>
              <a:rPr lang="zh-CN" altLang="en-US" sz="2500" dirty="0" smtClean="0"/>
              <a:t>（</a:t>
            </a:r>
            <a:r>
              <a:rPr lang="en-US" altLang="zh-CN" sz="2500" dirty="0" smtClean="0"/>
              <a:t>3</a:t>
            </a:r>
            <a:r>
              <a:rPr lang="zh-CN" altLang="en-US" sz="2500" dirty="0" smtClean="0"/>
              <a:t>）水汽、不稳定条件</a:t>
            </a:r>
            <a:endParaRPr lang="zh-CN" altLang="en-US" sz="25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5405"/>
            <a:ext cx="7735712" cy="4351338"/>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840" y="3137536"/>
            <a:ext cx="6614160" cy="3720465"/>
          </a:xfrm>
          <a:prstGeom prst="rect">
            <a:avLst/>
          </a:prstGeom>
        </p:spPr>
      </p:pic>
      <p:sp>
        <p:nvSpPr>
          <p:cNvPr id="6" name="椭圆 5"/>
          <p:cNvSpPr/>
          <p:nvPr/>
        </p:nvSpPr>
        <p:spPr>
          <a:xfrm rot="19619371">
            <a:off x="1650436" y="1400507"/>
            <a:ext cx="4434840" cy="905348"/>
          </a:xfrm>
          <a:prstGeom prst="ellipse">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rot="19619371">
            <a:off x="6994595" y="4316654"/>
            <a:ext cx="4434840" cy="905348"/>
          </a:xfrm>
          <a:prstGeom prst="ellipse">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028426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2110087" y="899165"/>
            <a:ext cx="8555736" cy="369332"/>
          </a:xfrm>
          <a:prstGeom prst="rect">
            <a:avLst/>
          </a:prstGeom>
        </p:spPr>
        <p:txBody>
          <a:bodyPr wrap="square">
            <a:spAutoFit/>
          </a:bodyPr>
          <a:lstStyle/>
          <a:p>
            <a:pPr algn="ctr"/>
            <a:r>
              <a:rPr lang="en-US" altLang="zh-CN" b="1" dirty="0" smtClean="0"/>
              <a:t>Holistic Multi-scale </a:t>
            </a:r>
            <a:r>
              <a:rPr lang="en-US" altLang="zh-CN" b="1" dirty="0"/>
              <a:t>Regional High-resolution Assimilation and Model Framework</a:t>
            </a:r>
          </a:p>
        </p:txBody>
      </p:sp>
      <p:sp>
        <p:nvSpPr>
          <p:cNvPr id="4" name="矩形 3"/>
          <p:cNvSpPr/>
          <p:nvPr/>
        </p:nvSpPr>
        <p:spPr>
          <a:xfrm>
            <a:off x="3328982" y="239876"/>
            <a:ext cx="6233694" cy="461665"/>
          </a:xfrm>
          <a:prstGeom prst="rect">
            <a:avLst/>
          </a:prstGeom>
        </p:spPr>
        <p:txBody>
          <a:bodyPr wrap="none">
            <a:spAutoFit/>
          </a:bodyPr>
          <a:lstStyle/>
          <a:p>
            <a:r>
              <a:rPr lang="en-US" altLang="zh-CN" sz="2400" dirty="0" smtClean="0"/>
              <a:t>The 2</a:t>
            </a:r>
            <a:r>
              <a:rPr lang="en-US" altLang="zh-CN" sz="2400" baseline="30000" dirty="0" smtClean="0"/>
              <a:t>nd</a:t>
            </a:r>
            <a:r>
              <a:rPr lang="en-US" altLang="zh-CN" sz="2400" dirty="0" smtClean="0"/>
              <a:t> Generation </a:t>
            </a:r>
            <a:r>
              <a:rPr lang="en-US" altLang="zh-CN" sz="2400" dirty="0"/>
              <a:t>of </a:t>
            </a:r>
            <a:r>
              <a:rPr lang="en-US" altLang="zh-CN" sz="2400" dirty="0" smtClean="0"/>
              <a:t>Operational NWP in SMS </a:t>
            </a:r>
            <a:endParaRPr lang="en-US" altLang="zh-CN"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081" y="1472746"/>
            <a:ext cx="8718550"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接箭头连接符 4"/>
          <p:cNvCxnSpPr/>
          <p:nvPr/>
        </p:nvCxnSpPr>
        <p:spPr>
          <a:xfrm>
            <a:off x="1090246" y="1266092"/>
            <a:ext cx="1450731"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4977" y="905608"/>
            <a:ext cx="172092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dirty="0" smtClean="0"/>
              <a:t>SPPT and SKEBS </a:t>
            </a:r>
            <a:endParaRPr lang="zh-CN" altLang="en-US" dirty="0"/>
          </a:p>
        </p:txBody>
      </p:sp>
      <p:sp>
        <p:nvSpPr>
          <p:cNvPr id="7" name="TextBox 6"/>
          <p:cNvSpPr txBox="1"/>
          <p:nvPr/>
        </p:nvSpPr>
        <p:spPr>
          <a:xfrm>
            <a:off x="325316" y="6224954"/>
            <a:ext cx="4481804" cy="369332"/>
          </a:xfrm>
          <a:prstGeom prst="rect">
            <a:avLst/>
          </a:prstGeom>
          <a:noFill/>
        </p:spPr>
        <p:txBody>
          <a:bodyPr wrap="none" rtlCol="0">
            <a:spAutoFit/>
          </a:bodyPr>
          <a:lstStyle/>
          <a:p>
            <a:r>
              <a:rPr lang="en-US" altLang="zh-CN" dirty="0" smtClean="0"/>
              <a:t>SPPT</a:t>
            </a:r>
            <a:r>
              <a:rPr lang="zh-CN" altLang="en-US" dirty="0" smtClean="0"/>
              <a:t>：</a:t>
            </a:r>
            <a:r>
              <a:rPr lang="en-US" altLang="zh-CN" dirty="0" smtClean="0"/>
              <a:t>Stochastic Perturbed Physics Tendency</a:t>
            </a:r>
            <a:endParaRPr lang="zh-CN" altLang="en-US" dirty="0"/>
          </a:p>
        </p:txBody>
      </p:sp>
    </p:spTree>
    <p:extLst>
      <p:ext uri="{BB962C8B-B14F-4D97-AF65-F5344CB8AC3E}">
        <p14:creationId xmlns:p14="http://schemas.microsoft.com/office/powerpoint/2010/main" val="2884231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68580"/>
            <a:ext cx="11877040" cy="6777633"/>
          </a:xfrm>
        </p:spPr>
      </p:pic>
      <p:sp>
        <p:nvSpPr>
          <p:cNvPr id="5" name="标题 1"/>
          <p:cNvSpPr txBox="1">
            <a:spLocks/>
          </p:cNvSpPr>
          <p:nvPr/>
        </p:nvSpPr>
        <p:spPr>
          <a:xfrm>
            <a:off x="182880" y="68580"/>
            <a:ext cx="9042400" cy="1295399"/>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500" b="1" dirty="0" smtClean="0">
                <a:solidFill>
                  <a:srgbClr val="002060"/>
                </a:solidFill>
              </a:rPr>
              <a:t>20</a:t>
            </a:r>
            <a:r>
              <a:rPr lang="zh-CN" altLang="en-US" sz="2500" b="1" dirty="0" smtClean="0">
                <a:solidFill>
                  <a:srgbClr val="002060"/>
                </a:solidFill>
              </a:rPr>
              <a:t>日</a:t>
            </a:r>
            <a:r>
              <a:rPr lang="en-US" altLang="zh-CN" sz="2500" b="1" dirty="0" smtClean="0">
                <a:solidFill>
                  <a:srgbClr val="002060"/>
                </a:solidFill>
              </a:rPr>
              <a:t>08</a:t>
            </a:r>
            <a:r>
              <a:rPr lang="zh-CN" altLang="en-US" sz="2500" b="1" dirty="0" smtClean="0">
                <a:solidFill>
                  <a:srgbClr val="002060"/>
                </a:solidFill>
              </a:rPr>
              <a:t>时</a:t>
            </a:r>
            <a:r>
              <a:rPr lang="en-US" altLang="zh-CN" sz="2500" b="1" dirty="0" smtClean="0">
                <a:solidFill>
                  <a:srgbClr val="002060"/>
                </a:solidFill>
              </a:rPr>
              <a:t>-21</a:t>
            </a:r>
            <a:r>
              <a:rPr lang="zh-CN" altLang="en-US" sz="2500" b="1" dirty="0" smtClean="0">
                <a:solidFill>
                  <a:srgbClr val="002060"/>
                </a:solidFill>
              </a:rPr>
              <a:t>日</a:t>
            </a:r>
            <a:r>
              <a:rPr lang="en-US" altLang="zh-CN" sz="2500" b="1" dirty="0" smtClean="0">
                <a:solidFill>
                  <a:srgbClr val="002060"/>
                </a:solidFill>
              </a:rPr>
              <a:t>08</a:t>
            </a:r>
            <a:r>
              <a:rPr lang="zh-CN" altLang="en-US" sz="2500" b="1" dirty="0" smtClean="0">
                <a:solidFill>
                  <a:srgbClr val="002060"/>
                </a:solidFill>
              </a:rPr>
              <a:t>时 组合反射率拼图</a:t>
            </a:r>
            <a:endParaRPr lang="en-US" altLang="zh-CN" sz="2500" b="1" dirty="0" smtClean="0">
              <a:solidFill>
                <a:srgbClr val="002060"/>
              </a:solidFill>
            </a:endParaRPr>
          </a:p>
          <a:p>
            <a:r>
              <a:rPr lang="zh-CN" altLang="en-US" sz="2500" b="1" dirty="0" smtClean="0">
                <a:solidFill>
                  <a:srgbClr val="002060"/>
                </a:solidFill>
              </a:rPr>
              <a:t>暖区对流活跃，主系统移入后对流迅速减弱</a:t>
            </a:r>
            <a:endParaRPr lang="en-US" altLang="zh-CN" sz="2500" b="1" dirty="0" smtClean="0">
              <a:solidFill>
                <a:srgbClr val="002060"/>
              </a:solidFill>
            </a:endParaRPr>
          </a:p>
          <a:p>
            <a:endParaRPr lang="zh-CN" altLang="en-US" sz="2500" b="1" dirty="0">
              <a:solidFill>
                <a:srgbClr val="002060"/>
              </a:solidFill>
            </a:endParaRPr>
          </a:p>
        </p:txBody>
      </p:sp>
    </p:spTree>
    <p:extLst>
      <p:ext uri="{BB962C8B-B14F-4D97-AF65-F5344CB8AC3E}">
        <p14:creationId xmlns:p14="http://schemas.microsoft.com/office/powerpoint/2010/main" val="22972155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1102" y="2404974"/>
            <a:ext cx="9811468" cy="769441"/>
          </a:xfrm>
          <a:prstGeom prst="rect">
            <a:avLst/>
          </a:prstGeom>
        </p:spPr>
        <p:txBody>
          <a:bodyPr wrap="none">
            <a:spAutoFit/>
          </a:bodyPr>
          <a:lstStyle/>
          <a:p>
            <a:r>
              <a:rPr lang="en-US" altLang="zh-CN" sz="4400" b="1" dirty="0" smtClean="0"/>
              <a:t>The way that works as users are thinking </a:t>
            </a:r>
            <a:endParaRPr lang="zh-CN" altLang="en-US" sz="4400" b="1" dirty="0"/>
          </a:p>
        </p:txBody>
      </p:sp>
      <p:sp>
        <p:nvSpPr>
          <p:cNvPr id="3" name="TextBox 2"/>
          <p:cNvSpPr txBox="1"/>
          <p:nvPr/>
        </p:nvSpPr>
        <p:spPr>
          <a:xfrm>
            <a:off x="3297116" y="3675185"/>
            <a:ext cx="4984634" cy="523220"/>
          </a:xfrm>
          <a:prstGeom prst="rect">
            <a:avLst/>
          </a:prstGeom>
          <a:noFill/>
        </p:spPr>
        <p:txBody>
          <a:bodyPr wrap="none" rtlCol="0">
            <a:spAutoFit/>
          </a:bodyPr>
          <a:lstStyle/>
          <a:p>
            <a:r>
              <a:rPr lang="en-US" altLang="zh-CN" sz="2800" dirty="0" smtClean="0"/>
              <a:t>Related to impact-based forecast</a:t>
            </a:r>
            <a:endParaRPr lang="zh-CN" altLang="en-US" sz="2800" dirty="0"/>
          </a:p>
        </p:txBody>
      </p:sp>
    </p:spTree>
    <p:extLst>
      <p:ext uri="{BB962C8B-B14F-4D97-AF65-F5344CB8AC3E}">
        <p14:creationId xmlns:p14="http://schemas.microsoft.com/office/powerpoint/2010/main" val="2171478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0358" y="2375808"/>
            <a:ext cx="2565126" cy="1569660"/>
          </a:xfrm>
          <a:prstGeom prst="rect">
            <a:avLst/>
          </a:prstGeom>
          <a:noFill/>
        </p:spPr>
        <p:txBody>
          <a:bodyPr wrap="none" rtlCol="0">
            <a:spAutoFit/>
          </a:bodyPr>
          <a:lstStyle/>
          <a:p>
            <a:r>
              <a:rPr lang="en-US" altLang="zh-CN" sz="9600" dirty="0" smtClean="0"/>
              <a:t>Q&amp;A</a:t>
            </a:r>
            <a:endParaRPr lang="zh-CN" altLang="en-US" sz="9600" dirty="0"/>
          </a:p>
        </p:txBody>
      </p:sp>
      <p:sp>
        <p:nvSpPr>
          <p:cNvPr id="3" name="TextBox 2"/>
          <p:cNvSpPr txBox="1"/>
          <p:nvPr/>
        </p:nvSpPr>
        <p:spPr>
          <a:xfrm>
            <a:off x="4098471" y="4694464"/>
            <a:ext cx="6423361" cy="707886"/>
          </a:xfrm>
          <a:prstGeom prst="rect">
            <a:avLst/>
          </a:prstGeom>
          <a:noFill/>
        </p:spPr>
        <p:txBody>
          <a:bodyPr wrap="none" rtlCol="0">
            <a:spAutoFit/>
          </a:bodyPr>
          <a:lstStyle/>
          <a:p>
            <a:r>
              <a:rPr lang="en-US" altLang="zh-CN" sz="4000" dirty="0" smtClean="0"/>
              <a:t>Thank you for your attention !</a:t>
            </a:r>
            <a:endParaRPr lang="zh-CN" altLang="en-US" sz="4000" dirty="0"/>
          </a:p>
        </p:txBody>
      </p:sp>
    </p:spTree>
    <p:extLst>
      <p:ext uri="{BB962C8B-B14F-4D97-AF65-F5344CB8AC3E}">
        <p14:creationId xmlns:p14="http://schemas.microsoft.com/office/powerpoint/2010/main" val="4048074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57600" y="640080"/>
            <a:ext cx="6525825" cy="646331"/>
          </a:xfrm>
          <a:prstGeom prst="rect">
            <a:avLst/>
          </a:prstGeom>
          <a:noFill/>
        </p:spPr>
        <p:txBody>
          <a:bodyPr wrap="none" rtlCol="0">
            <a:spAutoFit/>
          </a:bodyPr>
          <a:lstStyle/>
          <a:p>
            <a:r>
              <a:rPr lang="en-US" altLang="zh-CN" sz="3600" dirty="0" smtClean="0"/>
              <a:t>International Advisory Committee</a:t>
            </a:r>
            <a:endParaRPr lang="zh-CN" altLang="en-US" sz="3600" dirty="0"/>
          </a:p>
        </p:txBody>
      </p:sp>
      <p:pic>
        <p:nvPicPr>
          <p:cNvPr id="3" name="图片 2"/>
          <p:cNvPicPr>
            <a:picLocks noChangeAspect="1"/>
          </p:cNvPicPr>
          <p:nvPr/>
        </p:nvPicPr>
        <p:blipFill>
          <a:blip r:embed="rId2"/>
          <a:stretch>
            <a:fillRect/>
          </a:stretch>
        </p:blipFill>
        <p:spPr>
          <a:xfrm>
            <a:off x="965738" y="3529584"/>
            <a:ext cx="10491890" cy="3084657"/>
          </a:xfrm>
          <a:prstGeom prst="rect">
            <a:avLst/>
          </a:prstGeom>
        </p:spPr>
      </p:pic>
      <p:sp>
        <p:nvSpPr>
          <p:cNvPr id="4" name="矩形 1"/>
          <p:cNvSpPr>
            <a:spLocks noChangeArrowheads="1"/>
          </p:cNvSpPr>
          <p:nvPr/>
        </p:nvSpPr>
        <p:spPr bwMode="auto">
          <a:xfrm>
            <a:off x="1060704" y="1438501"/>
            <a:ext cx="102533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Tx/>
              <a:buNone/>
              <a:defRPr/>
            </a:pPr>
            <a:r>
              <a:rPr lang="en-US" altLang="zh-CN" sz="2000" b="1" kern="0" dirty="0" smtClean="0">
                <a:solidFill>
                  <a:srgbClr val="000000"/>
                </a:solidFill>
                <a:latin typeface="微软雅黑" panose="020B0503020204020204" pitchFamily="34" charset="-122"/>
                <a:ea typeface="微软雅黑" panose="020B0503020204020204" pitchFamily="34" charset="-122"/>
              </a:rPr>
              <a:t>Chair</a:t>
            </a:r>
            <a:r>
              <a:rPr lang="zh-CN" altLang="en-US" sz="2000" kern="0" dirty="0" smtClean="0">
                <a:solidFill>
                  <a:srgbClr val="000000"/>
                </a:solidFill>
                <a:latin typeface="微软雅黑" panose="020B0503020204020204" pitchFamily="34" charset="-122"/>
                <a:ea typeface="微软雅黑" panose="020B0503020204020204" pitchFamily="34" charset="-122"/>
              </a:rPr>
              <a:t>：</a:t>
            </a:r>
            <a:r>
              <a:rPr lang="en-US" altLang="zh-CN" sz="2000" kern="0" dirty="0" err="1" smtClean="0">
                <a:solidFill>
                  <a:srgbClr val="000000"/>
                </a:solidFill>
                <a:latin typeface="微软雅黑" panose="020B0503020204020204" pitchFamily="34" charset="-122"/>
                <a:ea typeface="微软雅黑" panose="020B0503020204020204" pitchFamily="34" charset="-122"/>
              </a:rPr>
              <a:t>Jimy</a:t>
            </a:r>
            <a:r>
              <a:rPr lang="en-US" altLang="zh-CN" sz="2000" kern="0" dirty="0" smtClean="0">
                <a:solidFill>
                  <a:srgbClr val="000000"/>
                </a:solidFill>
                <a:latin typeface="微软雅黑" panose="020B0503020204020204" pitchFamily="34" charset="-122"/>
                <a:ea typeface="微软雅黑" panose="020B0503020204020204" pitchFamily="34" charset="-122"/>
              </a:rPr>
              <a:t> </a:t>
            </a:r>
            <a:r>
              <a:rPr lang="en-US" altLang="zh-CN" sz="2000" kern="0" dirty="0" err="1" smtClean="0">
                <a:solidFill>
                  <a:srgbClr val="000000"/>
                </a:solidFill>
                <a:latin typeface="微软雅黑" panose="020B0503020204020204" pitchFamily="34" charset="-122"/>
                <a:ea typeface="微软雅黑" panose="020B0503020204020204" pitchFamily="34" charset="-122"/>
              </a:rPr>
              <a:t>Dudhia</a:t>
            </a:r>
            <a:r>
              <a:rPr lang="en-US" altLang="zh-CN" sz="2000" kern="0" dirty="0" smtClean="0">
                <a:solidFill>
                  <a:srgbClr val="000000"/>
                </a:solidFill>
                <a:latin typeface="微软雅黑" panose="020B0503020204020204" pitchFamily="34" charset="-122"/>
                <a:ea typeface="微软雅黑" panose="020B0503020204020204" pitchFamily="34" charset="-122"/>
              </a:rPr>
              <a:t> (NCAR)</a:t>
            </a:r>
          </a:p>
          <a:p>
            <a:pPr eaLnBrk="0" fontAlgn="base" hangingPunct="0">
              <a:spcBef>
                <a:spcPct val="0"/>
              </a:spcBef>
              <a:spcAft>
                <a:spcPct val="0"/>
              </a:spcAft>
              <a:buFontTx/>
              <a:buNone/>
              <a:defRPr/>
            </a:pPr>
            <a:endParaRPr lang="en-US" altLang="zh-CN" sz="2000" kern="0" dirty="0" smtClean="0">
              <a:solidFill>
                <a:srgbClr val="000000"/>
              </a:solidFill>
              <a:latin typeface="微软雅黑" panose="020B0503020204020204" pitchFamily="34" charset="-122"/>
              <a:ea typeface="微软雅黑" panose="020B0503020204020204" pitchFamily="34" charset="-122"/>
            </a:endParaRPr>
          </a:p>
          <a:p>
            <a:pPr eaLnBrk="0" fontAlgn="base" hangingPunct="0">
              <a:spcBef>
                <a:spcPct val="0"/>
              </a:spcBef>
              <a:spcAft>
                <a:spcPct val="0"/>
              </a:spcAft>
              <a:buFontTx/>
              <a:buNone/>
              <a:defRPr/>
            </a:pPr>
            <a:r>
              <a:rPr lang="en-US" altLang="zh-CN" sz="2000" b="1" kern="0" dirty="0" smtClean="0">
                <a:solidFill>
                  <a:srgbClr val="000000"/>
                </a:solidFill>
                <a:latin typeface="微软雅黑" panose="020B0503020204020204" pitchFamily="34" charset="-122"/>
                <a:ea typeface="微软雅黑" panose="020B0503020204020204" pitchFamily="34" charset="-122"/>
              </a:rPr>
              <a:t>Members: </a:t>
            </a:r>
            <a:r>
              <a:rPr lang="en-US" altLang="zh-CN" sz="2000" kern="0" dirty="0" smtClean="0">
                <a:solidFill>
                  <a:srgbClr val="000000"/>
                </a:solidFill>
                <a:latin typeface="微软雅黑" panose="020B0503020204020204" pitchFamily="34" charset="-122"/>
                <a:ea typeface="微软雅黑" panose="020B0503020204020204" pitchFamily="34" charset="-122"/>
              </a:rPr>
              <a:t>Jian-Wen </a:t>
            </a:r>
            <a:r>
              <a:rPr lang="en-US" altLang="zh-CN" sz="2000" kern="0" dirty="0" err="1" smtClean="0">
                <a:solidFill>
                  <a:srgbClr val="000000"/>
                </a:solidFill>
                <a:latin typeface="微软雅黑" panose="020B0503020204020204" pitchFamily="34" charset="-122"/>
                <a:ea typeface="微软雅黑" panose="020B0503020204020204" pitchFamily="34" charset="-122"/>
              </a:rPr>
              <a:t>Bao</a:t>
            </a:r>
            <a:r>
              <a:rPr lang="en-US" altLang="zh-CN" sz="2000" kern="0" dirty="0" smtClean="0">
                <a:solidFill>
                  <a:srgbClr val="000000"/>
                </a:solidFill>
                <a:latin typeface="微软雅黑" panose="020B0503020204020204" pitchFamily="34" charset="-122"/>
                <a:ea typeface="微软雅黑" panose="020B0503020204020204" pitchFamily="34" charset="-122"/>
              </a:rPr>
              <a:t> (ESRL/NOAA),  </a:t>
            </a:r>
            <a:r>
              <a:rPr lang="en-US" altLang="zh-CN" sz="2000" kern="0" dirty="0" err="1" smtClean="0">
                <a:solidFill>
                  <a:srgbClr val="000000"/>
                </a:solidFill>
                <a:latin typeface="微软雅黑" panose="020B0503020204020204" pitchFamily="34" charset="-122"/>
                <a:ea typeface="微软雅黑" panose="020B0503020204020204" pitchFamily="34" charset="-122"/>
              </a:rPr>
              <a:t>Geoge</a:t>
            </a:r>
            <a:r>
              <a:rPr lang="en-US" altLang="zh-CN" sz="2000" kern="0" dirty="0" smtClean="0">
                <a:solidFill>
                  <a:srgbClr val="000000"/>
                </a:solidFill>
                <a:latin typeface="微软雅黑" panose="020B0503020204020204" pitchFamily="34" charset="-122"/>
                <a:ea typeface="微软雅黑" panose="020B0503020204020204" pitchFamily="34" charset="-122"/>
              </a:rPr>
              <a:t> </a:t>
            </a:r>
            <a:r>
              <a:rPr lang="en-US" altLang="zh-CN" sz="2000" kern="0" dirty="0" err="1" smtClean="0">
                <a:solidFill>
                  <a:srgbClr val="000000"/>
                </a:solidFill>
                <a:latin typeface="微软雅黑" panose="020B0503020204020204" pitchFamily="34" charset="-122"/>
                <a:ea typeface="微软雅黑" panose="020B0503020204020204" pitchFamily="34" charset="-122"/>
              </a:rPr>
              <a:t>Grell</a:t>
            </a:r>
            <a:r>
              <a:rPr lang="en-US" altLang="zh-CN" sz="2000" kern="0" dirty="0" smtClean="0">
                <a:solidFill>
                  <a:srgbClr val="000000"/>
                </a:solidFill>
                <a:latin typeface="微软雅黑" panose="020B0503020204020204" pitchFamily="34" charset="-122"/>
                <a:ea typeface="微软雅黑" panose="020B0503020204020204" pitchFamily="34" charset="-122"/>
              </a:rPr>
              <a:t> (ESRL/NOAA), </a:t>
            </a:r>
          </a:p>
          <a:p>
            <a:pPr eaLnBrk="0" fontAlgn="base" hangingPunct="0">
              <a:spcBef>
                <a:spcPct val="0"/>
              </a:spcBef>
              <a:spcAft>
                <a:spcPct val="0"/>
              </a:spcAft>
              <a:buFontTx/>
              <a:buNone/>
              <a:defRPr/>
            </a:pPr>
            <a:r>
              <a:rPr lang="en-US" altLang="zh-CN" sz="2000" kern="0" dirty="0" err="1" smtClean="0">
                <a:solidFill>
                  <a:srgbClr val="000000"/>
                </a:solidFill>
                <a:latin typeface="微软雅黑" panose="020B0503020204020204" pitchFamily="34" charset="-122"/>
                <a:ea typeface="微软雅黑" panose="020B0503020204020204" pitchFamily="34" charset="-122"/>
              </a:rPr>
              <a:t>Songyou</a:t>
            </a:r>
            <a:r>
              <a:rPr lang="en-US" altLang="zh-CN" sz="2000" kern="0" dirty="0" smtClean="0">
                <a:solidFill>
                  <a:srgbClr val="000000"/>
                </a:solidFill>
                <a:latin typeface="微软雅黑" panose="020B0503020204020204" pitchFamily="34" charset="-122"/>
                <a:ea typeface="微软雅黑" panose="020B0503020204020204" pitchFamily="34" charset="-122"/>
              </a:rPr>
              <a:t> Hong (Kiaps/Korea), </a:t>
            </a:r>
            <a:r>
              <a:rPr lang="en-US" altLang="zh-CN" sz="2000" kern="0" dirty="0" err="1" smtClean="0">
                <a:solidFill>
                  <a:srgbClr val="000000"/>
                </a:solidFill>
                <a:latin typeface="微软雅黑" panose="020B0503020204020204" pitchFamily="34" charset="-122"/>
                <a:ea typeface="微软雅黑" panose="020B0503020204020204" pitchFamily="34" charset="-122"/>
              </a:rPr>
              <a:t>Haraldur</a:t>
            </a:r>
            <a:r>
              <a:rPr lang="en-US" altLang="zh-CN" sz="2000" kern="0" dirty="0" smtClean="0">
                <a:solidFill>
                  <a:srgbClr val="000000"/>
                </a:solidFill>
                <a:latin typeface="微软雅黑" panose="020B0503020204020204" pitchFamily="34" charset="-122"/>
                <a:ea typeface="微软雅黑" panose="020B0503020204020204" pitchFamily="34" charset="-122"/>
              </a:rPr>
              <a:t> </a:t>
            </a:r>
            <a:r>
              <a:rPr lang="en-US" altLang="zh-CN" sz="2000" kern="0" dirty="0" err="1" smtClean="0">
                <a:solidFill>
                  <a:srgbClr val="000000"/>
                </a:solidFill>
                <a:latin typeface="微软雅黑" panose="020B0503020204020204" pitchFamily="34" charset="-122"/>
                <a:ea typeface="微软雅黑" panose="020B0503020204020204" pitchFamily="34" charset="-122"/>
              </a:rPr>
              <a:t>Olafsson</a:t>
            </a:r>
            <a:r>
              <a:rPr lang="en-US" altLang="zh-CN" sz="2000" kern="0" dirty="0" smtClean="0">
                <a:solidFill>
                  <a:srgbClr val="000000"/>
                </a:solidFill>
                <a:latin typeface="微软雅黑" panose="020B0503020204020204" pitchFamily="34" charset="-122"/>
                <a:ea typeface="微软雅黑" panose="020B0503020204020204" pitchFamily="34" charset="-122"/>
              </a:rPr>
              <a:t> (</a:t>
            </a:r>
            <a:r>
              <a:rPr lang="en-US" altLang="zh-CN" sz="2000" kern="0" dirty="0" err="1" smtClean="0">
                <a:solidFill>
                  <a:srgbClr val="000000"/>
                </a:solidFill>
                <a:latin typeface="微软雅黑" panose="020B0503020204020204" pitchFamily="34" charset="-122"/>
                <a:ea typeface="微软雅黑" panose="020B0503020204020204" pitchFamily="34" charset="-122"/>
              </a:rPr>
              <a:t>Burgen</a:t>
            </a:r>
            <a:r>
              <a:rPr lang="en-US" altLang="zh-CN" sz="2000" kern="0" dirty="0" smtClean="0">
                <a:solidFill>
                  <a:srgbClr val="000000"/>
                </a:solidFill>
                <a:latin typeface="微软雅黑" panose="020B0503020204020204" pitchFamily="34" charset="-122"/>
                <a:ea typeface="微软雅黑" panose="020B0503020204020204" pitchFamily="34" charset="-122"/>
              </a:rPr>
              <a:t> School of Meteorology), </a:t>
            </a:r>
          </a:p>
          <a:p>
            <a:pPr eaLnBrk="0" fontAlgn="base" hangingPunct="0">
              <a:spcBef>
                <a:spcPct val="0"/>
              </a:spcBef>
              <a:spcAft>
                <a:spcPct val="0"/>
              </a:spcAft>
              <a:buFontTx/>
              <a:buNone/>
              <a:defRPr/>
            </a:pPr>
            <a:r>
              <a:rPr lang="en-US" altLang="zh-CN" sz="2000" kern="0" dirty="0" smtClean="0">
                <a:solidFill>
                  <a:srgbClr val="000000"/>
                </a:solidFill>
                <a:latin typeface="微软雅黑" panose="020B0503020204020204" pitchFamily="34" charset="-122"/>
                <a:ea typeface="微软雅黑" panose="020B0503020204020204" pitchFamily="34" charset="-122"/>
              </a:rPr>
              <a:t>Vijay </a:t>
            </a:r>
            <a:r>
              <a:rPr lang="en-US" altLang="zh-CN" sz="2000" kern="0" dirty="0" err="1" smtClean="0">
                <a:solidFill>
                  <a:srgbClr val="000000"/>
                </a:solidFill>
                <a:latin typeface="微软雅黑" panose="020B0503020204020204" pitchFamily="34" charset="-122"/>
                <a:ea typeface="微软雅黑" panose="020B0503020204020204" pitchFamily="34" charset="-122"/>
              </a:rPr>
              <a:t>Tallapragada</a:t>
            </a:r>
            <a:r>
              <a:rPr lang="en-US" altLang="zh-CN" sz="2000" kern="0" dirty="0" smtClean="0">
                <a:solidFill>
                  <a:srgbClr val="000000"/>
                </a:solidFill>
                <a:latin typeface="微软雅黑" panose="020B0503020204020204" pitchFamily="34" charset="-122"/>
                <a:ea typeface="微软雅黑" panose="020B0503020204020204" pitchFamily="34" charset="-122"/>
              </a:rPr>
              <a:t> (EMC/NOAA)</a:t>
            </a:r>
            <a:r>
              <a:rPr lang="zh-CN" altLang="en-US" sz="2000" kern="0" dirty="0" smtClean="0">
                <a:solidFill>
                  <a:srgbClr val="000000"/>
                </a:solidFill>
                <a:latin typeface="微软雅黑" panose="020B0503020204020204" pitchFamily="34" charset="-122"/>
                <a:ea typeface="微软雅黑" panose="020B0503020204020204" pitchFamily="34" charset="-122"/>
              </a:rPr>
              <a:t>，沈学顺</a:t>
            </a:r>
            <a:r>
              <a:rPr lang="en-US" altLang="zh-CN" sz="2000" kern="0" dirty="0" smtClean="0">
                <a:solidFill>
                  <a:srgbClr val="000000"/>
                </a:solidFill>
                <a:latin typeface="微软雅黑" panose="020B0503020204020204" pitchFamily="34" charset="-122"/>
                <a:ea typeface="微软雅黑" panose="020B0503020204020204" pitchFamily="34" charset="-122"/>
              </a:rPr>
              <a:t>(CMA)</a:t>
            </a:r>
            <a:r>
              <a:rPr lang="zh-CN" altLang="en-US" sz="2000" kern="0" dirty="0" smtClean="0">
                <a:solidFill>
                  <a:srgbClr val="000000"/>
                </a:solidFill>
                <a:latin typeface="微软雅黑" panose="020B0503020204020204" pitchFamily="34" charset="-122"/>
                <a:ea typeface="微软雅黑" panose="020B0503020204020204" pitchFamily="34" charset="-122"/>
              </a:rPr>
              <a:t>，</a:t>
            </a:r>
            <a:r>
              <a:rPr lang="en-US" altLang="zh-CN" sz="2000" kern="0" dirty="0" smtClean="0">
                <a:solidFill>
                  <a:srgbClr val="000000"/>
                </a:solidFill>
                <a:latin typeface="微软雅黑" panose="020B0503020204020204" pitchFamily="34" charset="-122"/>
                <a:ea typeface="微软雅黑" panose="020B0503020204020204" pitchFamily="34" charset="-122"/>
              </a:rPr>
              <a:t>Martin Kohler (DWD), </a:t>
            </a:r>
          </a:p>
          <a:p>
            <a:pPr eaLnBrk="0" fontAlgn="base" hangingPunct="0">
              <a:spcBef>
                <a:spcPct val="0"/>
              </a:spcBef>
              <a:spcAft>
                <a:spcPct val="0"/>
              </a:spcAft>
              <a:buFontTx/>
              <a:buNone/>
              <a:defRPr/>
            </a:pPr>
            <a:r>
              <a:rPr lang="en-US" altLang="zh-CN" sz="2000" kern="0" dirty="0" smtClean="0">
                <a:solidFill>
                  <a:srgbClr val="000000"/>
                </a:solidFill>
                <a:latin typeface="微软雅黑" panose="020B0503020204020204" pitchFamily="34" charset="-122"/>
                <a:ea typeface="微软雅黑" panose="020B0503020204020204" pitchFamily="34" charset="-122"/>
              </a:rPr>
              <a:t>Anna </a:t>
            </a:r>
            <a:r>
              <a:rPr lang="en-US" altLang="zh-CN" sz="2000" kern="0" dirty="0" err="1" smtClean="0">
                <a:solidFill>
                  <a:srgbClr val="000000"/>
                </a:solidFill>
                <a:latin typeface="微软雅黑" panose="020B0503020204020204" pitchFamily="34" charset="-122"/>
                <a:ea typeface="微软雅黑" panose="020B0503020204020204" pitchFamily="34" charset="-122"/>
              </a:rPr>
              <a:t>Ghell</a:t>
            </a:r>
            <a:r>
              <a:rPr lang="en-US" altLang="zh-CN" sz="2000" kern="0" dirty="0" smtClean="0">
                <a:solidFill>
                  <a:srgbClr val="000000"/>
                </a:solidFill>
                <a:latin typeface="微软雅黑" panose="020B0503020204020204" pitchFamily="34" charset="-122"/>
                <a:ea typeface="微软雅黑" panose="020B0503020204020204" pitchFamily="34" charset="-122"/>
              </a:rPr>
              <a:t> (ECMWF)</a:t>
            </a:r>
            <a:r>
              <a:rPr lang="zh-CN" altLang="en-US" sz="2000" kern="0" dirty="0" smtClean="0">
                <a:solidFill>
                  <a:srgbClr val="000000"/>
                </a:solidFill>
                <a:latin typeface="微软雅黑" panose="020B0503020204020204" pitchFamily="34" charset="-122"/>
                <a:ea typeface="微软雅黑" panose="020B0503020204020204" pitchFamily="34" charset="-122"/>
              </a:rPr>
              <a:t>，</a:t>
            </a:r>
            <a:r>
              <a:rPr lang="en-US" altLang="zh-CN" sz="2000" kern="0" dirty="0" smtClean="0">
                <a:solidFill>
                  <a:srgbClr val="000000"/>
                </a:solidFill>
                <a:latin typeface="微软雅黑" panose="020B0503020204020204" pitchFamily="34" charset="-122"/>
                <a:ea typeface="微软雅黑" panose="020B0503020204020204" pitchFamily="34" charset="-122"/>
              </a:rPr>
              <a:t>John </a:t>
            </a:r>
            <a:r>
              <a:rPr lang="en-US" altLang="zh-CN" sz="2000" kern="0" dirty="0" err="1" smtClean="0">
                <a:solidFill>
                  <a:srgbClr val="000000"/>
                </a:solidFill>
                <a:latin typeface="微软雅黑" panose="020B0503020204020204" pitchFamily="34" charset="-122"/>
                <a:ea typeface="微软雅黑" panose="020B0503020204020204" pitchFamily="34" charset="-122"/>
              </a:rPr>
              <a:t>Michalakes</a:t>
            </a:r>
            <a:r>
              <a:rPr lang="en-US" altLang="zh-CN" sz="2000" kern="0" dirty="0" smtClean="0">
                <a:solidFill>
                  <a:srgbClr val="000000"/>
                </a:solidFill>
                <a:latin typeface="微软雅黑" panose="020B0503020204020204" pitchFamily="34" charset="-122"/>
                <a:ea typeface="微软雅黑" panose="020B0503020204020204" pitchFamily="34" charset="-122"/>
              </a:rPr>
              <a:t> (EMC/NOAA</a:t>
            </a:r>
            <a:r>
              <a:rPr lang="en-US" altLang="zh-CN" sz="1600" kern="0" dirty="0" smtClean="0">
                <a:solidFill>
                  <a:srgbClr val="000000"/>
                </a:solidFill>
                <a:latin typeface="微软雅黑" panose="020B0503020204020204" pitchFamily="34" charset="-122"/>
                <a:ea typeface="微软雅黑" panose="020B0503020204020204" pitchFamily="34" charset="-122"/>
              </a:rPr>
              <a:t>)</a:t>
            </a:r>
            <a:endParaRPr lang="zh-CN" altLang="en-US" sz="1600" kern="0" dirty="0" smtClean="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63900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stretch>
            <a:fillRect/>
          </a:stretch>
        </p:blipFill>
        <p:spPr>
          <a:xfrm>
            <a:off x="3402399" y="310810"/>
            <a:ext cx="7846232" cy="963251"/>
          </a:xfrm>
          <a:prstGeom prst="rect">
            <a:avLst/>
          </a:prstGeom>
        </p:spPr>
      </p:pic>
      <p:pic>
        <p:nvPicPr>
          <p:cNvPr id="27" name="图片 26"/>
          <p:cNvPicPr>
            <a:picLocks noChangeAspect="1"/>
          </p:cNvPicPr>
          <p:nvPr/>
        </p:nvPicPr>
        <p:blipFill>
          <a:blip r:embed="rId3"/>
          <a:stretch>
            <a:fillRect/>
          </a:stretch>
        </p:blipFill>
        <p:spPr>
          <a:xfrm>
            <a:off x="826008" y="2706623"/>
            <a:ext cx="5418002" cy="3760625"/>
          </a:xfrm>
          <a:prstGeom prst="rect">
            <a:avLst/>
          </a:prstGeom>
        </p:spPr>
      </p:pic>
      <p:graphicFrame>
        <p:nvGraphicFramePr>
          <p:cNvPr id="29" name="表格 28"/>
          <p:cNvGraphicFramePr>
            <a:graphicFrameLocks noGrp="1"/>
          </p:cNvGraphicFramePr>
          <p:nvPr>
            <p:extLst>
              <p:ext uri="{D42A27DB-BD31-4B8C-83A1-F6EECF244321}">
                <p14:modId xmlns:p14="http://schemas.microsoft.com/office/powerpoint/2010/main" val="2168432224"/>
              </p:ext>
            </p:extLst>
          </p:nvPr>
        </p:nvGraphicFramePr>
        <p:xfrm>
          <a:off x="7406639" y="2438738"/>
          <a:ext cx="3841992" cy="4190660"/>
        </p:xfrm>
        <a:graphic>
          <a:graphicData uri="http://schemas.openxmlformats.org/drawingml/2006/table">
            <a:tbl>
              <a:tblPr firstRow="1" bandRow="1">
                <a:tableStyleId>{BC89EF96-8CEA-46FF-86C4-4CE0E7609802}</a:tableStyleId>
              </a:tblPr>
              <a:tblGrid>
                <a:gridCol w="1920996"/>
                <a:gridCol w="1920996"/>
              </a:tblGrid>
              <a:tr h="419066">
                <a:tc>
                  <a:txBody>
                    <a:bodyPr/>
                    <a:lstStyle/>
                    <a:p>
                      <a:pPr algn="ctr"/>
                      <a:r>
                        <a:rPr lang="en-US" altLang="zh-CN" sz="2000" dirty="0" smtClean="0"/>
                        <a:t>Type</a:t>
                      </a:r>
                    </a:p>
                  </a:txBody>
                  <a:tcPr/>
                </a:tc>
                <a:tc>
                  <a:txBody>
                    <a:bodyPr/>
                    <a:lstStyle/>
                    <a:p>
                      <a:pPr algn="ctr"/>
                      <a:r>
                        <a:rPr lang="en-US" altLang="zh-CN" sz="2000" dirty="0" smtClean="0"/>
                        <a:t>Frequency</a:t>
                      </a:r>
                      <a:endParaRPr lang="zh-CN" altLang="en-US" sz="2000" dirty="0"/>
                    </a:p>
                  </a:txBody>
                  <a:tcPr/>
                </a:tc>
              </a:tr>
              <a:tr h="419066">
                <a:tc>
                  <a:txBody>
                    <a:bodyPr/>
                    <a:lstStyle/>
                    <a:p>
                      <a:pPr algn="ctr"/>
                      <a:r>
                        <a:rPr lang="en-US" altLang="zh-CN" sz="2000" dirty="0" smtClean="0"/>
                        <a:t>SYNOP</a:t>
                      </a:r>
                    </a:p>
                  </a:txBody>
                  <a:tcPr/>
                </a:tc>
                <a:tc>
                  <a:txBody>
                    <a:bodyPr/>
                    <a:lstStyle/>
                    <a:p>
                      <a:pPr algn="ctr"/>
                      <a:r>
                        <a:rPr lang="en-US" altLang="zh-CN" sz="2000" dirty="0" smtClean="0"/>
                        <a:t>1h</a:t>
                      </a:r>
                      <a:endParaRPr lang="zh-CN" altLang="en-US" sz="2000" dirty="0"/>
                    </a:p>
                  </a:txBody>
                  <a:tcPr/>
                </a:tc>
              </a:tr>
              <a:tr h="419066">
                <a:tc>
                  <a:txBody>
                    <a:bodyPr/>
                    <a:lstStyle/>
                    <a:p>
                      <a:pPr algn="ctr"/>
                      <a:r>
                        <a:rPr lang="en-US" altLang="zh-CN" sz="2000" dirty="0" smtClean="0"/>
                        <a:t>METAR</a:t>
                      </a:r>
                      <a:endParaRPr lang="zh-CN" altLang="en-US" sz="2000" dirty="0"/>
                    </a:p>
                  </a:txBody>
                  <a:tcPr/>
                </a:tc>
                <a:tc>
                  <a:txBody>
                    <a:bodyPr/>
                    <a:lstStyle/>
                    <a:p>
                      <a:pPr algn="ctr"/>
                      <a:r>
                        <a:rPr lang="en-US" altLang="zh-CN" sz="2000" dirty="0" smtClean="0"/>
                        <a:t>1h</a:t>
                      </a:r>
                      <a:endParaRPr lang="zh-CN" altLang="en-US" sz="2000" dirty="0"/>
                    </a:p>
                  </a:txBody>
                  <a:tcPr/>
                </a:tc>
              </a:tr>
              <a:tr h="419066">
                <a:tc>
                  <a:txBody>
                    <a:bodyPr/>
                    <a:lstStyle/>
                    <a:p>
                      <a:pPr algn="ctr"/>
                      <a:r>
                        <a:rPr lang="en-US" altLang="zh-CN" sz="2000" dirty="0" smtClean="0"/>
                        <a:t>SHIP</a:t>
                      </a:r>
                      <a:endParaRPr lang="zh-CN" altLang="en-US" sz="2000" dirty="0"/>
                    </a:p>
                  </a:txBody>
                  <a:tcPr/>
                </a:tc>
                <a:tc>
                  <a:txBody>
                    <a:bodyPr/>
                    <a:lstStyle/>
                    <a:p>
                      <a:pPr algn="ctr"/>
                      <a:r>
                        <a:rPr lang="en-US" altLang="zh-CN" sz="2000" dirty="0" smtClean="0"/>
                        <a:t>1h</a:t>
                      </a:r>
                      <a:endParaRPr lang="zh-CN" altLang="en-US" sz="2000" dirty="0"/>
                    </a:p>
                  </a:txBody>
                  <a:tcPr/>
                </a:tc>
              </a:tr>
              <a:tr h="419066">
                <a:tc>
                  <a:txBody>
                    <a:bodyPr/>
                    <a:lstStyle/>
                    <a:p>
                      <a:pPr algn="ctr"/>
                      <a:r>
                        <a:rPr lang="en-US" altLang="zh-CN" sz="2000" dirty="0" smtClean="0"/>
                        <a:t>AWS</a:t>
                      </a:r>
                      <a:endParaRPr lang="zh-CN" altLang="en-US" sz="2000" dirty="0"/>
                    </a:p>
                  </a:txBody>
                  <a:tcPr/>
                </a:tc>
                <a:tc>
                  <a:txBody>
                    <a:bodyPr/>
                    <a:lstStyle/>
                    <a:p>
                      <a:pPr algn="ctr"/>
                      <a:r>
                        <a:rPr lang="en-US" altLang="zh-CN" sz="2000" dirty="0" smtClean="0"/>
                        <a:t>1h</a:t>
                      </a:r>
                      <a:r>
                        <a:rPr lang="en-US" altLang="zh-CN" sz="2000" baseline="0" dirty="0" smtClean="0"/>
                        <a:t> (5min)</a:t>
                      </a:r>
                      <a:endParaRPr lang="zh-CN" altLang="en-US" sz="2000" dirty="0"/>
                    </a:p>
                  </a:txBody>
                  <a:tcPr/>
                </a:tc>
              </a:tr>
              <a:tr h="419066">
                <a:tc>
                  <a:txBody>
                    <a:bodyPr/>
                    <a:lstStyle/>
                    <a:p>
                      <a:pPr algn="ctr"/>
                      <a:r>
                        <a:rPr lang="en-US" altLang="zh-CN" sz="2000" dirty="0" smtClean="0"/>
                        <a:t>AMDAR</a:t>
                      </a:r>
                      <a:endParaRPr lang="zh-CN" altLang="en-US" sz="2000" dirty="0"/>
                    </a:p>
                  </a:txBody>
                  <a:tcPr/>
                </a:tc>
                <a:tc>
                  <a:txBody>
                    <a:bodyPr/>
                    <a:lstStyle/>
                    <a:p>
                      <a:pPr algn="ctr"/>
                      <a:r>
                        <a:rPr lang="en-US" altLang="zh-CN" sz="2000" dirty="0" smtClean="0"/>
                        <a:t>1h</a:t>
                      </a:r>
                      <a:endParaRPr lang="zh-CN" altLang="en-US" sz="2000" dirty="0"/>
                    </a:p>
                  </a:txBody>
                  <a:tcPr/>
                </a:tc>
              </a:tr>
              <a:tr h="419066">
                <a:tc>
                  <a:txBody>
                    <a:bodyPr/>
                    <a:lstStyle/>
                    <a:p>
                      <a:pPr algn="ctr"/>
                      <a:r>
                        <a:rPr lang="en-US" altLang="zh-CN" sz="2000" dirty="0" err="1" smtClean="0"/>
                        <a:t>Radiosonde</a:t>
                      </a:r>
                      <a:endParaRPr lang="zh-CN" altLang="en-US" sz="2000" dirty="0"/>
                    </a:p>
                  </a:txBody>
                  <a:tcPr/>
                </a:tc>
                <a:tc>
                  <a:txBody>
                    <a:bodyPr/>
                    <a:lstStyle/>
                    <a:p>
                      <a:pPr algn="ctr"/>
                      <a:r>
                        <a:rPr lang="en-US" altLang="zh-CN" sz="2000" dirty="0" smtClean="0"/>
                        <a:t>12h</a:t>
                      </a:r>
                      <a:endParaRPr lang="zh-CN" altLang="en-US" sz="2000" dirty="0"/>
                    </a:p>
                  </a:txBody>
                  <a:tcPr/>
                </a:tc>
              </a:tr>
              <a:tr h="419066">
                <a:tc>
                  <a:txBody>
                    <a:bodyPr/>
                    <a:lstStyle/>
                    <a:p>
                      <a:pPr algn="ctr"/>
                      <a:r>
                        <a:rPr lang="en-US" altLang="zh-CN" sz="2000" dirty="0" smtClean="0"/>
                        <a:t>PILOT</a:t>
                      </a:r>
                      <a:endParaRPr lang="zh-CN" altLang="en-US" sz="2000" dirty="0"/>
                    </a:p>
                  </a:txBody>
                  <a:tcPr/>
                </a:tc>
                <a:tc>
                  <a:txBody>
                    <a:bodyPr/>
                    <a:lstStyle/>
                    <a:p>
                      <a:pPr algn="ctr"/>
                      <a:r>
                        <a:rPr lang="en-US" altLang="zh-CN" sz="2000" dirty="0" smtClean="0"/>
                        <a:t>12h</a:t>
                      </a:r>
                      <a:endParaRPr lang="zh-CN" altLang="en-US" sz="2000" dirty="0"/>
                    </a:p>
                  </a:txBody>
                  <a:tcPr/>
                </a:tc>
              </a:tr>
              <a:tr h="419066">
                <a:tc>
                  <a:txBody>
                    <a:bodyPr/>
                    <a:lstStyle/>
                    <a:p>
                      <a:pPr algn="ctr"/>
                      <a:r>
                        <a:rPr lang="en-US" altLang="zh-CN" sz="2000" dirty="0" smtClean="0"/>
                        <a:t>CINRAD</a:t>
                      </a:r>
                      <a:endParaRPr lang="zh-CN" altLang="en-US" sz="2000" dirty="0"/>
                    </a:p>
                  </a:txBody>
                  <a:tcPr/>
                </a:tc>
                <a:tc>
                  <a:txBody>
                    <a:bodyPr/>
                    <a:lstStyle/>
                    <a:p>
                      <a:pPr algn="ctr"/>
                      <a:r>
                        <a:rPr lang="en-US" altLang="zh-CN" sz="2000" dirty="0" smtClean="0"/>
                        <a:t>1h(6min)</a:t>
                      </a:r>
                      <a:endParaRPr lang="zh-CN" altLang="en-US" sz="2000" dirty="0"/>
                    </a:p>
                  </a:txBody>
                  <a:tcPr/>
                </a:tc>
              </a:tr>
              <a:tr h="419066">
                <a:tc>
                  <a:txBody>
                    <a:bodyPr/>
                    <a:lstStyle/>
                    <a:p>
                      <a:pPr algn="ctr"/>
                      <a:r>
                        <a:rPr lang="en-US" altLang="zh-CN" sz="2000" dirty="0" smtClean="0"/>
                        <a:t>FY2C IR&amp;VIS</a:t>
                      </a:r>
                      <a:endParaRPr lang="zh-CN" altLang="en-US" sz="2000" dirty="0"/>
                    </a:p>
                  </a:txBody>
                  <a:tcPr/>
                </a:tc>
                <a:tc>
                  <a:txBody>
                    <a:bodyPr/>
                    <a:lstStyle/>
                    <a:p>
                      <a:pPr algn="ctr"/>
                      <a:r>
                        <a:rPr lang="en-US" altLang="zh-CN" sz="2000" dirty="0" smtClean="0"/>
                        <a:t>1h(30min)</a:t>
                      </a:r>
                      <a:endParaRPr lang="zh-CN" altLang="en-US" sz="2000" dirty="0"/>
                    </a:p>
                  </a:txBody>
                  <a:tcPr/>
                </a:tc>
              </a:tr>
            </a:tbl>
          </a:graphicData>
        </a:graphic>
      </p:graphicFrame>
      <p:sp>
        <p:nvSpPr>
          <p:cNvPr id="30" name="文本框 29"/>
          <p:cNvSpPr txBox="1"/>
          <p:nvPr/>
        </p:nvSpPr>
        <p:spPr>
          <a:xfrm>
            <a:off x="7717536" y="1934957"/>
            <a:ext cx="3376502" cy="523220"/>
          </a:xfrm>
          <a:prstGeom prst="rect">
            <a:avLst/>
          </a:prstGeom>
          <a:noFill/>
        </p:spPr>
        <p:txBody>
          <a:bodyPr wrap="none" rtlCol="0">
            <a:spAutoFit/>
          </a:bodyPr>
          <a:lstStyle/>
          <a:p>
            <a:r>
              <a:rPr lang="en-US" altLang="zh-CN" sz="2800" b="1" dirty="0" smtClean="0"/>
              <a:t>OBS used in 1-h Cycle</a:t>
            </a:r>
            <a:endParaRPr lang="zh-CN" altLang="en-US" sz="2800" b="1" dirty="0"/>
          </a:p>
        </p:txBody>
      </p:sp>
      <p:sp>
        <p:nvSpPr>
          <p:cNvPr id="2" name="矩形 1"/>
          <p:cNvSpPr/>
          <p:nvPr/>
        </p:nvSpPr>
        <p:spPr>
          <a:xfrm>
            <a:off x="826008" y="1667176"/>
            <a:ext cx="6315456" cy="646331"/>
          </a:xfrm>
          <a:prstGeom prst="rect">
            <a:avLst/>
          </a:prstGeom>
        </p:spPr>
        <p:txBody>
          <a:bodyPr wrap="square">
            <a:spAutoFit/>
          </a:bodyPr>
          <a:lstStyle/>
          <a:p>
            <a:r>
              <a:rPr lang="en-US" altLang="zh-CN" b="1" dirty="0">
                <a:solidFill>
                  <a:srgbClr val="002060"/>
                </a:solidFill>
              </a:rPr>
              <a:t>ADAS uses a successive correction scheme, known as the </a:t>
            </a:r>
            <a:r>
              <a:rPr lang="en-US" altLang="zh-CN" b="1" dirty="0" err="1">
                <a:solidFill>
                  <a:srgbClr val="002060"/>
                </a:solidFill>
              </a:rPr>
              <a:t>Bratseth</a:t>
            </a:r>
            <a:r>
              <a:rPr lang="en-US" altLang="zh-CN" b="1" dirty="0">
                <a:solidFill>
                  <a:srgbClr val="002060"/>
                </a:solidFill>
              </a:rPr>
              <a:t> method, which is basically a local data analysis system</a:t>
            </a:r>
            <a:r>
              <a:rPr lang="en-US" altLang="zh-CN" dirty="0">
                <a:solidFill>
                  <a:srgbClr val="002060"/>
                </a:solidFill>
              </a:rPr>
              <a:t>.</a:t>
            </a:r>
          </a:p>
        </p:txBody>
      </p:sp>
    </p:spTree>
    <p:extLst>
      <p:ext uri="{BB962C8B-B14F-4D97-AF65-F5344CB8AC3E}">
        <p14:creationId xmlns:p14="http://schemas.microsoft.com/office/powerpoint/2010/main" val="3247837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498764" y="396198"/>
            <a:ext cx="7846232" cy="963251"/>
          </a:xfrm>
          <a:prstGeom prst="rect">
            <a:avLst/>
          </a:prstGeom>
        </p:spPr>
      </p:pic>
      <p:sp>
        <p:nvSpPr>
          <p:cNvPr id="4" name="矩形 3"/>
          <p:cNvSpPr/>
          <p:nvPr/>
        </p:nvSpPr>
        <p:spPr>
          <a:xfrm>
            <a:off x="632962" y="1622153"/>
            <a:ext cx="5082876" cy="830997"/>
          </a:xfrm>
          <a:prstGeom prst="rect">
            <a:avLst/>
          </a:prstGeom>
        </p:spPr>
        <p:txBody>
          <a:bodyPr wrap="square">
            <a:spAutoFit/>
          </a:bodyPr>
          <a:lstStyle/>
          <a:p>
            <a:pPr lvl="0" algn="ctr"/>
            <a:r>
              <a:rPr lang="en-US" altLang="zh-CN" sz="2400" dirty="0" smtClean="0">
                <a:solidFill>
                  <a:srgbClr val="000000"/>
                </a:solidFill>
                <a:latin typeface="Arial"/>
                <a:ea typeface="宋体"/>
              </a:rPr>
              <a:t>SMS-WARMS-2(</a:t>
            </a:r>
            <a:r>
              <a:rPr lang="en-US" altLang="zh-CN" sz="2400" dirty="0" smtClean="0">
                <a:solidFill>
                  <a:srgbClr val="FF0000"/>
                </a:solidFill>
                <a:latin typeface="Arial"/>
                <a:ea typeface="宋体"/>
              </a:rPr>
              <a:t>W</a:t>
            </a:r>
            <a:r>
              <a:rPr lang="en-US" altLang="zh-CN" sz="2400" dirty="0" smtClean="0">
                <a:solidFill>
                  <a:srgbClr val="000000"/>
                </a:solidFill>
                <a:latin typeface="Arial"/>
                <a:ea typeface="宋体"/>
              </a:rPr>
              <a:t>RF-</a:t>
            </a:r>
            <a:r>
              <a:rPr lang="en-US" altLang="zh-CN" sz="2400" dirty="0" smtClean="0">
                <a:solidFill>
                  <a:srgbClr val="FF0000"/>
                </a:solidFill>
                <a:latin typeface="Arial"/>
                <a:ea typeface="宋体"/>
              </a:rPr>
              <a:t>A</a:t>
            </a:r>
            <a:r>
              <a:rPr lang="en-US" altLang="zh-CN" sz="2400" dirty="0" smtClean="0">
                <a:solidFill>
                  <a:srgbClr val="000000"/>
                </a:solidFill>
                <a:latin typeface="Arial"/>
                <a:ea typeface="宋体"/>
              </a:rPr>
              <a:t>DAS </a:t>
            </a:r>
            <a:r>
              <a:rPr lang="en-US" altLang="zh-CN" sz="2400" dirty="0">
                <a:solidFill>
                  <a:srgbClr val="FF0000"/>
                </a:solidFill>
                <a:latin typeface="Arial"/>
                <a:ea typeface="宋体"/>
              </a:rPr>
              <a:t>R</a:t>
            </a:r>
            <a:r>
              <a:rPr lang="en-US" altLang="zh-CN" sz="2400" dirty="0">
                <a:solidFill>
                  <a:srgbClr val="000000"/>
                </a:solidFill>
                <a:latin typeface="Arial"/>
                <a:ea typeface="宋体"/>
              </a:rPr>
              <a:t>EALTIME </a:t>
            </a:r>
            <a:r>
              <a:rPr lang="en-US" altLang="zh-CN" sz="2400" dirty="0">
                <a:solidFill>
                  <a:srgbClr val="FF0000"/>
                </a:solidFill>
                <a:latin typeface="Arial"/>
                <a:ea typeface="宋体"/>
              </a:rPr>
              <a:t>M</a:t>
            </a:r>
            <a:r>
              <a:rPr lang="en-US" altLang="zh-CN" sz="2400" dirty="0">
                <a:solidFill>
                  <a:srgbClr val="000000"/>
                </a:solidFill>
                <a:latin typeface="Arial"/>
                <a:ea typeface="宋体"/>
              </a:rPr>
              <a:t>ODELING </a:t>
            </a:r>
            <a:r>
              <a:rPr lang="en-US" altLang="zh-CN" sz="2400" dirty="0">
                <a:solidFill>
                  <a:srgbClr val="FF0000"/>
                </a:solidFill>
                <a:latin typeface="Arial"/>
                <a:ea typeface="宋体"/>
              </a:rPr>
              <a:t>S</a:t>
            </a:r>
            <a:r>
              <a:rPr lang="en-US" altLang="zh-CN" sz="2400" dirty="0">
                <a:solidFill>
                  <a:srgbClr val="000000"/>
                </a:solidFill>
                <a:latin typeface="Arial"/>
                <a:ea typeface="宋体"/>
              </a:rPr>
              <a:t>YSTEM)</a:t>
            </a:r>
          </a:p>
        </p:txBody>
      </p:sp>
      <p:sp>
        <p:nvSpPr>
          <p:cNvPr id="5" name="矩形 4"/>
          <p:cNvSpPr/>
          <p:nvPr/>
        </p:nvSpPr>
        <p:spPr>
          <a:xfrm>
            <a:off x="6354318" y="2223579"/>
            <a:ext cx="5837682" cy="1015663"/>
          </a:xfrm>
          <a:prstGeom prst="rect">
            <a:avLst/>
          </a:prstGeom>
        </p:spPr>
        <p:txBody>
          <a:bodyPr wrap="square">
            <a:spAutoFit/>
          </a:bodyPr>
          <a:lstStyle/>
          <a:p>
            <a:pPr marL="342900" indent="-342900">
              <a:buFont typeface="Wingdings" panose="05000000000000000000" pitchFamily="2" charset="2"/>
              <a:buChar char="p"/>
            </a:pPr>
            <a:r>
              <a:rPr lang="en-US" altLang="zh-CN" sz="2000" dirty="0" smtClean="0"/>
              <a:t>9-km Resolution: 760X600 </a:t>
            </a:r>
            <a:r>
              <a:rPr lang="en-US" altLang="zh-CN" sz="2000" dirty="0"/>
              <a:t>grid points, 51 </a:t>
            </a:r>
            <a:r>
              <a:rPr lang="en-US" altLang="zh-CN" sz="2000" dirty="0" smtClean="0"/>
              <a:t>levels </a:t>
            </a:r>
          </a:p>
          <a:p>
            <a:pPr marL="342900" indent="-342900">
              <a:buFont typeface="Wingdings" panose="05000000000000000000" pitchFamily="2" charset="2"/>
              <a:buChar char="p"/>
            </a:pPr>
            <a:r>
              <a:rPr lang="en-US" altLang="zh-CN" sz="2000" dirty="0" smtClean="0"/>
              <a:t>SMS-WRF 3.5.1+SMS-ADAS 5.3.3</a:t>
            </a:r>
          </a:p>
          <a:p>
            <a:pPr marL="342900" indent="-342900">
              <a:buFont typeface="Wingdings" panose="05000000000000000000" pitchFamily="2" charset="2"/>
              <a:buChar char="p"/>
            </a:pPr>
            <a:r>
              <a:rPr lang="en-US" altLang="zh-CN" sz="2000" dirty="0" smtClean="0"/>
              <a:t>Initialized at 00 and 12 UTC and 72-hour prediction</a:t>
            </a:r>
            <a:endParaRPr lang="en-US" altLang="zh-CN" sz="2000" dirty="0"/>
          </a:p>
        </p:txBody>
      </p:sp>
      <p:sp>
        <p:nvSpPr>
          <p:cNvPr id="6" name="矩形 5"/>
          <p:cNvSpPr/>
          <p:nvPr/>
        </p:nvSpPr>
        <p:spPr>
          <a:xfrm>
            <a:off x="6278118" y="3412034"/>
            <a:ext cx="5716524" cy="2862322"/>
          </a:xfrm>
          <a:prstGeom prst="rect">
            <a:avLst/>
          </a:prstGeom>
        </p:spPr>
        <p:txBody>
          <a:bodyPr wrap="square">
            <a:spAutoFit/>
          </a:bodyPr>
          <a:lstStyle/>
          <a:p>
            <a:pPr marL="342900" lvl="0" indent="-342900" algn="just">
              <a:buClr>
                <a:srgbClr val="FF0000"/>
              </a:buClr>
              <a:buFont typeface="宋体" panose="02010600030101010101" pitchFamily="2" charset="-122"/>
              <a:buChar char="－"/>
            </a:pPr>
            <a:r>
              <a:rPr lang="en-US" altLang="zh-CN" sz="2000" dirty="0">
                <a:solidFill>
                  <a:srgbClr val="000000"/>
                </a:solidFill>
                <a:latin typeface="Perpetua" panose="02020502060401020303" pitchFamily="18" charset="0"/>
                <a:ea typeface="宋体"/>
              </a:rPr>
              <a:t>GFS background error variance intensively tuned;</a:t>
            </a:r>
          </a:p>
          <a:p>
            <a:pPr marL="342900" lvl="0" indent="-342900" algn="just">
              <a:buClr>
                <a:srgbClr val="FF0000"/>
              </a:buClr>
              <a:buFont typeface="宋体" panose="02010600030101010101" pitchFamily="2" charset="-122"/>
              <a:buChar char="－"/>
            </a:pPr>
            <a:r>
              <a:rPr lang="en-US" altLang="zh-CN" sz="2000" dirty="0">
                <a:solidFill>
                  <a:srgbClr val="000000"/>
                </a:solidFill>
                <a:latin typeface="Perpetua" panose="02020502060401020303" pitchFamily="18" charset="0"/>
                <a:ea typeface="宋体"/>
              </a:rPr>
              <a:t>GFS upper level RH adjusted to liquid surface;</a:t>
            </a:r>
          </a:p>
          <a:p>
            <a:pPr marL="342900" lvl="0" indent="-342900" algn="just">
              <a:buClr>
                <a:srgbClr val="FF0000"/>
              </a:buClr>
              <a:buFont typeface="宋体" panose="02010600030101010101" pitchFamily="2" charset="-122"/>
              <a:buChar char="－"/>
            </a:pPr>
            <a:r>
              <a:rPr lang="en-US" altLang="zh-CN" sz="2000" dirty="0">
                <a:solidFill>
                  <a:srgbClr val="000000"/>
                </a:solidFill>
                <a:latin typeface="Perpetua" panose="02020502060401020303" pitchFamily="18" charset="0"/>
                <a:ea typeface="宋体"/>
              </a:rPr>
              <a:t>Modified WRF initialization module to take initial values of hydrometers from the complex cloud analysis package of the ADAS;</a:t>
            </a:r>
          </a:p>
          <a:p>
            <a:pPr marL="342900" lvl="0" indent="-342900" algn="just">
              <a:buClr>
                <a:srgbClr val="FF0000"/>
              </a:buClr>
              <a:buFont typeface="宋体" panose="02010600030101010101" pitchFamily="2" charset="-122"/>
              <a:buChar char="－"/>
            </a:pPr>
            <a:r>
              <a:rPr lang="en-US" altLang="zh-CN" sz="2000" dirty="0" smtClean="0">
                <a:solidFill>
                  <a:srgbClr val="000000"/>
                </a:solidFill>
                <a:latin typeface="Perpetua" panose="02020502060401020303" pitchFamily="18" charset="0"/>
                <a:ea typeface="宋体"/>
              </a:rPr>
              <a:t>Improvement for cumulus parameterization  and microphysics;</a:t>
            </a:r>
          </a:p>
          <a:p>
            <a:pPr marL="342900" lvl="0" indent="-342900" algn="just">
              <a:buClr>
                <a:srgbClr val="FF0000"/>
              </a:buClr>
              <a:buFont typeface="宋体" panose="02010600030101010101" pitchFamily="2" charset="-122"/>
              <a:buChar char="－"/>
            </a:pPr>
            <a:r>
              <a:rPr lang="en-US" altLang="zh-CN" sz="2000" dirty="0">
                <a:solidFill>
                  <a:srgbClr val="000000"/>
                </a:solidFill>
                <a:latin typeface="Perpetua" panose="02020502060401020303" pitchFamily="18" charset="0"/>
                <a:ea typeface="宋体"/>
              </a:rPr>
              <a:t>Substantial </a:t>
            </a:r>
            <a:r>
              <a:rPr lang="en-US" altLang="zh-CN" sz="2000" dirty="0" smtClean="0">
                <a:solidFill>
                  <a:srgbClr val="000000"/>
                </a:solidFill>
                <a:latin typeface="Perpetua" panose="02020502060401020303" pitchFamily="18" charset="0"/>
                <a:ea typeface="宋体"/>
              </a:rPr>
              <a:t>enhancement for computing efficiency </a:t>
            </a:r>
            <a:endParaRPr lang="en-US" altLang="zh-CN" sz="2000" dirty="0">
              <a:solidFill>
                <a:srgbClr val="000000"/>
              </a:solidFill>
              <a:latin typeface="Perpetua" panose="02020502060401020303" pitchFamily="18" charset="0"/>
              <a:ea typeface="宋体"/>
            </a:endParaRPr>
          </a:p>
          <a:p>
            <a:pPr marL="342900" lvl="0" indent="-342900" algn="just">
              <a:buClr>
                <a:srgbClr val="FF0000"/>
              </a:buClr>
              <a:buFont typeface="宋体" panose="02010600030101010101" pitchFamily="2" charset="-122"/>
              <a:buChar char="－"/>
            </a:pPr>
            <a:r>
              <a:rPr lang="en-US" altLang="zh-CN" sz="2000" dirty="0">
                <a:solidFill>
                  <a:srgbClr val="000000"/>
                </a:solidFill>
                <a:latin typeface="Perpetua" panose="02020502060401020303" pitchFamily="18" charset="0"/>
                <a:ea typeface="宋体"/>
              </a:rPr>
              <a:t>New Post-Processing Package</a:t>
            </a:r>
          </a:p>
        </p:txBody>
      </p:sp>
      <p:pic>
        <p:nvPicPr>
          <p:cNvPr id="7" name="图片 6"/>
          <p:cNvPicPr>
            <a:picLocks noChangeAspect="1"/>
          </p:cNvPicPr>
          <p:nvPr/>
        </p:nvPicPr>
        <p:blipFill>
          <a:blip r:embed="rId3"/>
          <a:stretch>
            <a:fillRect/>
          </a:stretch>
        </p:blipFill>
        <p:spPr>
          <a:xfrm>
            <a:off x="82296" y="2372769"/>
            <a:ext cx="6357089" cy="4109633"/>
          </a:xfrm>
          <a:prstGeom prst="rect">
            <a:avLst/>
          </a:prstGeom>
        </p:spPr>
      </p:pic>
    </p:spTree>
    <p:extLst>
      <p:ext uri="{BB962C8B-B14F-4D97-AF65-F5344CB8AC3E}">
        <p14:creationId xmlns:p14="http://schemas.microsoft.com/office/powerpoint/2010/main" val="3498355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95144" y="344805"/>
            <a:ext cx="7581900" cy="6238875"/>
          </a:xfrm>
          <a:prstGeom prst="rect">
            <a:avLst/>
          </a:prstGeom>
        </p:spPr>
      </p:pic>
      <p:sp>
        <p:nvSpPr>
          <p:cNvPr id="5" name="文本框 4"/>
          <p:cNvSpPr txBox="1"/>
          <p:nvPr/>
        </p:nvSpPr>
        <p:spPr>
          <a:xfrm>
            <a:off x="8997696" y="2510135"/>
            <a:ext cx="2167128" cy="954107"/>
          </a:xfrm>
          <a:prstGeom prst="rect">
            <a:avLst/>
          </a:prstGeom>
          <a:noFill/>
        </p:spPr>
        <p:txBody>
          <a:bodyPr wrap="square" rtlCol="0">
            <a:spAutoFit/>
          </a:bodyPr>
          <a:lstStyle/>
          <a:p>
            <a:r>
              <a:rPr lang="en-US" altLang="zh-CN" sz="2800" dirty="0" smtClean="0"/>
              <a:t>OBS </a:t>
            </a:r>
            <a:r>
              <a:rPr lang="zh-CN" altLang="en-US" sz="2800" dirty="0"/>
              <a:t> </a:t>
            </a:r>
            <a:r>
              <a:rPr lang="en-US" altLang="zh-CN" sz="2800" dirty="0"/>
              <a:t>u</a:t>
            </a:r>
            <a:r>
              <a:rPr lang="en-US" altLang="zh-CN" sz="2800" dirty="0" smtClean="0"/>
              <a:t>sed in one forecast</a:t>
            </a:r>
            <a:endParaRPr lang="zh-CN" altLang="en-US" sz="2800" dirty="0"/>
          </a:p>
        </p:txBody>
      </p:sp>
    </p:spTree>
    <p:extLst>
      <p:ext uri="{BB962C8B-B14F-4D97-AF65-F5344CB8AC3E}">
        <p14:creationId xmlns:p14="http://schemas.microsoft.com/office/powerpoint/2010/main" val="2949944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58952" y="1223031"/>
            <a:ext cx="4647770" cy="2751611"/>
          </a:xfrm>
          <a:prstGeom prst="rect">
            <a:avLst/>
          </a:prstGeom>
        </p:spPr>
      </p:pic>
      <p:pic>
        <p:nvPicPr>
          <p:cNvPr id="3" name="图片 2"/>
          <p:cNvPicPr>
            <a:picLocks noChangeAspect="1"/>
          </p:cNvPicPr>
          <p:nvPr/>
        </p:nvPicPr>
        <p:blipFill>
          <a:blip r:embed="rId3"/>
          <a:stretch>
            <a:fillRect/>
          </a:stretch>
        </p:blipFill>
        <p:spPr>
          <a:xfrm>
            <a:off x="758952" y="3904274"/>
            <a:ext cx="4346497" cy="2953726"/>
          </a:xfrm>
          <a:prstGeom prst="rect">
            <a:avLst/>
          </a:prstGeom>
        </p:spPr>
      </p:pic>
      <p:pic>
        <p:nvPicPr>
          <p:cNvPr id="4" name="图片 3"/>
          <p:cNvPicPr>
            <a:picLocks noChangeAspect="1"/>
          </p:cNvPicPr>
          <p:nvPr/>
        </p:nvPicPr>
        <p:blipFill>
          <a:blip r:embed="rId4"/>
          <a:stretch>
            <a:fillRect/>
          </a:stretch>
        </p:blipFill>
        <p:spPr>
          <a:xfrm>
            <a:off x="6615349" y="2598836"/>
            <a:ext cx="4837407" cy="3500212"/>
          </a:xfrm>
          <a:prstGeom prst="rect">
            <a:avLst/>
          </a:prstGeom>
        </p:spPr>
      </p:pic>
      <p:sp>
        <p:nvSpPr>
          <p:cNvPr id="5" name="文本框 4"/>
          <p:cNvSpPr txBox="1"/>
          <p:nvPr/>
        </p:nvSpPr>
        <p:spPr>
          <a:xfrm>
            <a:off x="8180292" y="2130552"/>
            <a:ext cx="1707519" cy="369332"/>
          </a:xfrm>
          <a:prstGeom prst="rect">
            <a:avLst/>
          </a:prstGeom>
          <a:noFill/>
        </p:spPr>
        <p:txBody>
          <a:bodyPr wrap="none" rtlCol="0">
            <a:spAutoFit/>
          </a:bodyPr>
          <a:lstStyle/>
          <a:p>
            <a:r>
              <a:rPr lang="en-US" altLang="zh-CN" dirty="0" smtClean="0"/>
              <a:t>April-June, 2016</a:t>
            </a:r>
            <a:endParaRPr lang="zh-CN" altLang="en-US" dirty="0"/>
          </a:p>
        </p:txBody>
      </p:sp>
      <p:pic>
        <p:nvPicPr>
          <p:cNvPr id="6" name="图片 5"/>
          <p:cNvPicPr>
            <a:picLocks noChangeAspect="1"/>
          </p:cNvPicPr>
          <p:nvPr/>
        </p:nvPicPr>
        <p:blipFill>
          <a:blip r:embed="rId5"/>
          <a:stretch>
            <a:fillRect/>
          </a:stretch>
        </p:blipFill>
        <p:spPr>
          <a:xfrm>
            <a:off x="3763940" y="160828"/>
            <a:ext cx="7846232" cy="963251"/>
          </a:xfrm>
          <a:prstGeom prst="rect">
            <a:avLst/>
          </a:prstGeom>
        </p:spPr>
      </p:pic>
    </p:spTree>
    <p:extLst>
      <p:ext uri="{BB962C8B-B14F-4D97-AF65-F5344CB8AC3E}">
        <p14:creationId xmlns:p14="http://schemas.microsoft.com/office/powerpoint/2010/main" val="239595200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TotalTime>
  <Words>1592</Words>
  <Application>Microsoft Office PowerPoint</Application>
  <PresentationFormat>宽屏</PresentationFormat>
  <Paragraphs>232</Paragraphs>
  <Slides>42</Slides>
  <Notes>2</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42</vt:i4>
      </vt:variant>
    </vt:vector>
  </HeadingPairs>
  <TitlesOfParts>
    <vt:vector size="58" baseType="lpstr">
      <vt:lpstr>Adobe 黑体 Std R</vt:lpstr>
      <vt:lpstr>Arabic Typesetting</vt:lpstr>
      <vt:lpstr>黑体</vt:lpstr>
      <vt:lpstr>宋体</vt:lpstr>
      <vt:lpstr>微软雅黑</vt:lpstr>
      <vt:lpstr>Arial</vt:lpstr>
      <vt:lpstr>Arial Black</vt:lpstr>
      <vt:lpstr>Baskerville Old Face</vt:lpstr>
      <vt:lpstr>Calibri</vt:lpstr>
      <vt:lpstr>Calibri Light</vt:lpstr>
      <vt:lpstr>Corbel</vt:lpstr>
      <vt:lpstr>Palatino Linotype</vt:lpstr>
      <vt:lpstr>Perpetua</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过程１： 4月20日　　 </vt:lpstr>
      <vt:lpstr>PowerPoint 演示文稿</vt:lpstr>
      <vt:lpstr>黄色区域内暴雨预报理由 （1）低空急流 （2）切变辐合 （3）水汽、不稳定条件</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Acer</dc:creator>
  <cp:lastModifiedBy>Acer</cp:lastModifiedBy>
  <cp:revision>84</cp:revision>
  <dcterms:created xsi:type="dcterms:W3CDTF">2015-06-20T13:11:30Z</dcterms:created>
  <dcterms:modified xsi:type="dcterms:W3CDTF">2016-09-07T03:33:08Z</dcterms:modified>
</cp:coreProperties>
</file>