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83" r:id="rId2"/>
    <p:sldId id="390" r:id="rId3"/>
    <p:sldId id="391" r:id="rId4"/>
    <p:sldId id="392" r:id="rId5"/>
    <p:sldId id="393" r:id="rId6"/>
    <p:sldId id="395" r:id="rId7"/>
    <p:sldId id="394" r:id="rId8"/>
    <p:sldId id="401" r:id="rId9"/>
    <p:sldId id="396" r:id="rId10"/>
    <p:sldId id="402" r:id="rId11"/>
    <p:sldId id="397" r:id="rId12"/>
    <p:sldId id="398" r:id="rId13"/>
    <p:sldId id="384" r:id="rId14"/>
    <p:sldId id="388" r:id="rId15"/>
    <p:sldId id="389" r:id="rId16"/>
    <p:sldId id="387" r:id="rId17"/>
    <p:sldId id="399" r:id="rId18"/>
    <p:sldId id="400" r:id="rId19"/>
  </p:sldIdLst>
  <p:sldSz cx="9144000" cy="6858000" type="screen4x3"/>
  <p:notesSz cx="6858000" cy="9144000"/>
  <p:defaultTextStyle>
    <a:defPPr>
      <a:defRPr lang="en-US"/>
    </a:defPPr>
    <a:lvl1pPr algn="l" rtl="0" fontAlgn="base">
      <a:spcBef>
        <a:spcPct val="20000"/>
      </a:spcBef>
      <a:spcAft>
        <a:spcPct val="0"/>
      </a:spcAft>
      <a:defRPr sz="2400" kern="1200">
        <a:solidFill>
          <a:schemeClr val="tx1"/>
        </a:solidFill>
        <a:latin typeface="Arial" charset="0"/>
        <a:ea typeface="+mn-ea"/>
        <a:cs typeface="+mn-cs"/>
      </a:defRPr>
    </a:lvl1pPr>
    <a:lvl2pPr marL="457200" algn="l" rtl="0" fontAlgn="base">
      <a:spcBef>
        <a:spcPct val="20000"/>
      </a:spcBef>
      <a:spcAft>
        <a:spcPct val="0"/>
      </a:spcAft>
      <a:defRPr sz="2400" kern="1200">
        <a:solidFill>
          <a:schemeClr val="tx1"/>
        </a:solidFill>
        <a:latin typeface="Arial" charset="0"/>
        <a:ea typeface="+mn-ea"/>
        <a:cs typeface="+mn-cs"/>
      </a:defRPr>
    </a:lvl2pPr>
    <a:lvl3pPr marL="914400" algn="l" rtl="0" fontAlgn="base">
      <a:spcBef>
        <a:spcPct val="20000"/>
      </a:spcBef>
      <a:spcAft>
        <a:spcPct val="0"/>
      </a:spcAft>
      <a:defRPr sz="2400" kern="1200">
        <a:solidFill>
          <a:schemeClr val="tx1"/>
        </a:solidFill>
        <a:latin typeface="Arial" charset="0"/>
        <a:ea typeface="+mn-ea"/>
        <a:cs typeface="+mn-cs"/>
      </a:defRPr>
    </a:lvl3pPr>
    <a:lvl4pPr marL="1371600" algn="l" rtl="0" fontAlgn="base">
      <a:spcBef>
        <a:spcPct val="20000"/>
      </a:spcBef>
      <a:spcAft>
        <a:spcPct val="0"/>
      </a:spcAft>
      <a:defRPr sz="2400" kern="1200">
        <a:solidFill>
          <a:schemeClr val="tx1"/>
        </a:solidFill>
        <a:latin typeface="Arial" charset="0"/>
        <a:ea typeface="+mn-ea"/>
        <a:cs typeface="+mn-cs"/>
      </a:defRPr>
    </a:lvl4pPr>
    <a:lvl5pPr marL="1828800" algn="l" rtl="0" fontAlgn="base">
      <a:spcBef>
        <a:spcPct val="2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5A98"/>
    <a:srgbClr val="FFFFCC"/>
    <a:srgbClr val="FFFFFF"/>
    <a:srgbClr val="1895F2"/>
    <a:srgbClr val="008000"/>
    <a:srgbClr val="FF3300"/>
    <a:srgbClr val="0066FF"/>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03" autoAdjust="0"/>
    <p:restoredTop sz="85761" autoAdjust="0"/>
  </p:normalViewPr>
  <p:slideViewPr>
    <p:cSldViewPr>
      <p:cViewPr>
        <p:scale>
          <a:sx n="66" d="100"/>
          <a:sy n="66" d="100"/>
        </p:scale>
        <p:origin x="-1404"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E0CDC003-1CEB-4BD2-8BAF-A6F1E3F3C13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0CDC003-1CEB-4BD2-8BAF-A6F1E3F3C13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BA4A78-8960-42BD-9CDD-D26C7C01781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DE6A31-13B9-4F5C-BD91-691005EA0D3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19A991-0361-47E2-95CC-2580E68A7CA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B86AB70-A995-42BF-A0C8-7BE688FA770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8BEB3C-4BD6-49AA-9E88-056F52EBEBD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71CFDE-58E1-4AEA-AD60-8110A069251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9C91F62-70ED-4AA6-BDEE-25568595CE6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6210AF7-01F4-46B9-9BF4-6AB45D26C87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9107B5D-7D12-4B6D-AD56-C95A0A61B77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2FC7CD7-6029-468E-8CCF-6DBFBCE4D6A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363F30-5063-4E5C-B470-B976E345E3A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8A914D-8626-4ECF-98D3-84020DF2B2B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3998E625-4DEB-4B94-8B08-ECC187D5AA6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9" name="Text Box 3"/>
          <p:cNvSpPr txBox="1">
            <a:spLocks noChangeArrowheads="1"/>
          </p:cNvSpPr>
          <p:nvPr/>
        </p:nvSpPr>
        <p:spPr bwMode="auto">
          <a:xfrm>
            <a:off x="611188" y="4149725"/>
            <a:ext cx="1728787" cy="366713"/>
          </a:xfrm>
          <a:prstGeom prst="rect">
            <a:avLst/>
          </a:prstGeom>
          <a:noFill/>
          <a:ln w="9525">
            <a:noFill/>
            <a:miter lim="800000"/>
            <a:headEnd/>
            <a:tailEnd/>
          </a:ln>
          <a:effectLst/>
        </p:spPr>
        <p:txBody>
          <a:bodyPr>
            <a:spAutoFit/>
          </a:bodyPr>
          <a:lstStyle/>
          <a:p>
            <a:pPr>
              <a:spcBef>
                <a:spcPct val="50000"/>
              </a:spcBef>
            </a:pPr>
            <a:endParaRPr lang="en-US" sz="1800"/>
          </a:p>
        </p:txBody>
      </p:sp>
      <p:pic>
        <p:nvPicPr>
          <p:cNvPr id="362500" name="Picture 4" descr="mms"/>
          <p:cNvPicPr>
            <a:picLocks noChangeAspect="1" noChangeArrowheads="1"/>
          </p:cNvPicPr>
          <p:nvPr/>
        </p:nvPicPr>
        <p:blipFill>
          <a:blip r:embed="rId2" cstate="print"/>
          <a:srcRect/>
          <a:stretch>
            <a:fillRect/>
          </a:stretch>
        </p:blipFill>
        <p:spPr bwMode="auto">
          <a:xfrm>
            <a:off x="152400" y="0"/>
            <a:ext cx="2540000" cy="3714750"/>
          </a:xfrm>
          <a:prstGeom prst="rect">
            <a:avLst/>
          </a:prstGeom>
          <a:noFill/>
        </p:spPr>
      </p:pic>
      <p:sp>
        <p:nvSpPr>
          <p:cNvPr id="362501" name="Text Box 5"/>
          <p:cNvSpPr txBox="1">
            <a:spLocks noChangeArrowheads="1"/>
          </p:cNvSpPr>
          <p:nvPr/>
        </p:nvSpPr>
        <p:spPr bwMode="auto">
          <a:xfrm>
            <a:off x="2819400" y="457200"/>
            <a:ext cx="5943600" cy="2163763"/>
          </a:xfrm>
          <a:prstGeom prst="rect">
            <a:avLst/>
          </a:prstGeom>
          <a:noFill/>
          <a:ln w="9525">
            <a:noFill/>
            <a:miter lim="800000"/>
            <a:headEnd/>
            <a:tailEnd/>
          </a:ln>
          <a:effectLst/>
        </p:spPr>
        <p:txBody>
          <a:bodyPr>
            <a:spAutoFit/>
          </a:bodyPr>
          <a:lstStyle/>
          <a:p>
            <a:pPr>
              <a:spcBef>
                <a:spcPct val="50000"/>
              </a:spcBef>
            </a:pPr>
            <a:r>
              <a:rPr lang="en-US" sz="4400" b="1">
                <a:solidFill>
                  <a:srgbClr val="0099FF"/>
                </a:solidFill>
              </a:rPr>
              <a:t>Mauritius </a:t>
            </a:r>
            <a:r>
              <a:rPr lang="en-US" sz="4800" b="1">
                <a:solidFill>
                  <a:srgbClr val="0099FF"/>
                </a:solidFill>
              </a:rPr>
              <a:t>Meteorological</a:t>
            </a:r>
            <a:r>
              <a:rPr lang="en-US" sz="4400" b="1">
                <a:solidFill>
                  <a:srgbClr val="0099FF"/>
                </a:solidFill>
              </a:rPr>
              <a:t> Services</a:t>
            </a:r>
          </a:p>
        </p:txBody>
      </p:sp>
      <p:sp>
        <p:nvSpPr>
          <p:cNvPr id="362502" name="Text Box 6"/>
          <p:cNvSpPr txBox="1">
            <a:spLocks noChangeArrowheads="1"/>
          </p:cNvSpPr>
          <p:nvPr/>
        </p:nvSpPr>
        <p:spPr bwMode="auto">
          <a:xfrm>
            <a:off x="457200" y="4876800"/>
            <a:ext cx="6019800" cy="1768475"/>
          </a:xfrm>
          <a:prstGeom prst="rect">
            <a:avLst/>
          </a:prstGeom>
          <a:noFill/>
          <a:ln w="9525" algn="ctr">
            <a:noFill/>
            <a:miter lim="800000"/>
            <a:headEnd/>
            <a:tailEnd/>
          </a:ln>
          <a:effectLst/>
        </p:spPr>
        <p:txBody>
          <a:bodyPr>
            <a:spAutoFit/>
          </a:bodyPr>
          <a:lstStyle/>
          <a:p>
            <a:pPr marL="342900" indent="-342900">
              <a:spcBef>
                <a:spcPct val="50000"/>
              </a:spcBef>
            </a:pPr>
            <a:r>
              <a:rPr lang="en-US" sz="2000" dirty="0">
                <a:solidFill>
                  <a:schemeClr val="accent2"/>
                </a:solidFill>
                <a:effectLst>
                  <a:outerShdw blurRad="38100" dist="38100" dir="2700000" algn="tl">
                    <a:srgbClr val="C0C0C0"/>
                  </a:outerShdw>
                </a:effectLst>
              </a:rPr>
              <a:t>St Paul Road, Vacoas. Mauritius</a:t>
            </a:r>
          </a:p>
          <a:p>
            <a:pPr marL="342900" indent="-342900">
              <a:spcBef>
                <a:spcPct val="50000"/>
              </a:spcBef>
            </a:pPr>
            <a:r>
              <a:rPr lang="en-US" sz="2000" dirty="0">
                <a:solidFill>
                  <a:schemeClr val="accent2"/>
                </a:solidFill>
                <a:effectLst>
                  <a:outerShdw blurRad="38100" dist="38100" dir="2700000" algn="tl">
                    <a:srgbClr val="C0C0C0"/>
                  </a:outerShdw>
                </a:effectLst>
              </a:rPr>
              <a:t>Tel. (230) 686 1031, fax (230) 6861033</a:t>
            </a:r>
          </a:p>
          <a:p>
            <a:pPr marL="342900" indent="-342900">
              <a:spcBef>
                <a:spcPct val="50000"/>
              </a:spcBef>
            </a:pPr>
            <a:r>
              <a:rPr lang="en-US" sz="2000" dirty="0">
                <a:solidFill>
                  <a:schemeClr val="accent2"/>
                </a:solidFill>
                <a:effectLst>
                  <a:outerShdw blurRad="38100" dist="38100" dir="2700000" algn="tl">
                    <a:srgbClr val="C0C0C0"/>
                  </a:outerShdw>
                </a:effectLst>
              </a:rPr>
              <a:t>Email: meteo@intnet.mu</a:t>
            </a:r>
          </a:p>
          <a:p>
            <a:pPr marL="342900" indent="-342900">
              <a:spcBef>
                <a:spcPct val="50000"/>
              </a:spcBef>
            </a:pPr>
            <a:r>
              <a:rPr lang="en-US" sz="2000" dirty="0">
                <a:solidFill>
                  <a:schemeClr val="accent2"/>
                </a:solidFill>
                <a:effectLst>
                  <a:outerShdw blurRad="38100" dist="38100" dir="2700000" algn="tl">
                    <a:srgbClr val="C0C0C0"/>
                  </a:outerShdw>
                </a:effectLst>
              </a:rPr>
              <a:t>Web: http://metservice.intnet.mu</a:t>
            </a:r>
          </a:p>
        </p:txBody>
      </p:sp>
      <p:sp>
        <p:nvSpPr>
          <p:cNvPr id="8" name="TextBox 7"/>
          <p:cNvSpPr txBox="1"/>
          <p:nvPr/>
        </p:nvSpPr>
        <p:spPr>
          <a:xfrm>
            <a:off x="2743200" y="3200400"/>
            <a:ext cx="4147289" cy="1348061"/>
          </a:xfrm>
          <a:prstGeom prst="rect">
            <a:avLst/>
          </a:prstGeom>
          <a:noFill/>
        </p:spPr>
        <p:txBody>
          <a:bodyPr wrap="none" rtlCol="0">
            <a:spAutoFit/>
          </a:bodyPr>
          <a:lstStyle/>
          <a:p>
            <a:r>
              <a:rPr lang="en-US" dirty="0" smtClean="0"/>
              <a:t>Sandhya Devi Dindyal</a:t>
            </a:r>
          </a:p>
          <a:p>
            <a:r>
              <a:rPr lang="en-US" dirty="0" err="1" smtClean="0"/>
              <a:t>Metoerologist</a:t>
            </a:r>
            <a:endParaRPr lang="en-US" dirty="0" smtClean="0"/>
          </a:p>
          <a:p>
            <a:r>
              <a:rPr lang="en-US" dirty="0" smtClean="0"/>
              <a:t>sandhyadindyal@yahoo.com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body" sz="half" idx="1"/>
          </p:nvPr>
        </p:nvSpPr>
        <p:spPr/>
        <p:txBody>
          <a:bodyPr/>
          <a:lstStyle/>
          <a:p>
            <a:pPr algn="ctr">
              <a:buFontTx/>
              <a:buNone/>
            </a:pPr>
            <a:r>
              <a:rPr lang="en-US" sz="3600" b="1" i="1">
                <a:solidFill>
                  <a:srgbClr val="0099FF"/>
                </a:solidFill>
              </a:rPr>
              <a:t>                                                       </a:t>
            </a:r>
            <a:endParaRPr lang="en-US" sz="6600" b="1" i="1">
              <a:solidFill>
                <a:schemeClr val="accent2"/>
              </a:solidFill>
              <a:effectLst>
                <a:outerShdw blurRad="38100" dist="38100" dir="2700000" algn="tl">
                  <a:srgbClr val="C0C0C0"/>
                </a:outerShdw>
              </a:effectLst>
              <a:latin typeface="Verdana" pitchFamily="34" charset="0"/>
            </a:endParaRPr>
          </a:p>
        </p:txBody>
      </p:sp>
      <p:sp>
        <p:nvSpPr>
          <p:cNvPr id="363523" name="Text Box 3"/>
          <p:cNvSpPr txBox="1">
            <a:spLocks noChangeArrowheads="1"/>
          </p:cNvSpPr>
          <p:nvPr/>
        </p:nvSpPr>
        <p:spPr bwMode="auto">
          <a:xfrm>
            <a:off x="611188" y="4149725"/>
            <a:ext cx="1728787"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363525" name="Text Box 5"/>
          <p:cNvSpPr txBox="1">
            <a:spLocks noChangeArrowheads="1"/>
          </p:cNvSpPr>
          <p:nvPr/>
        </p:nvSpPr>
        <p:spPr bwMode="auto">
          <a:xfrm>
            <a:off x="2286000" y="152400"/>
            <a:ext cx="6629400" cy="701675"/>
          </a:xfrm>
          <a:prstGeom prst="rect">
            <a:avLst/>
          </a:prstGeom>
          <a:noFill/>
          <a:ln w="9525">
            <a:noFill/>
            <a:miter lim="800000"/>
            <a:headEnd/>
            <a:tailEnd/>
          </a:ln>
          <a:effectLst/>
        </p:spPr>
        <p:txBody>
          <a:bodyPr>
            <a:spAutoFit/>
          </a:bodyPr>
          <a:lstStyle/>
          <a:p>
            <a:pPr>
              <a:spcBef>
                <a:spcPct val="50000"/>
              </a:spcBef>
            </a:pPr>
            <a:endParaRPr lang="en-US" sz="4000" b="1">
              <a:solidFill>
                <a:srgbClr val="0099FF"/>
              </a:solidFill>
            </a:endParaRPr>
          </a:p>
        </p:txBody>
      </p:sp>
      <p:pic>
        <p:nvPicPr>
          <p:cNvPr id="363524" name="Picture 4" descr="mms"/>
          <p:cNvPicPr>
            <a:picLocks noChangeAspect="1" noChangeArrowheads="1"/>
          </p:cNvPicPr>
          <p:nvPr/>
        </p:nvPicPr>
        <p:blipFill>
          <a:blip r:embed="rId3" cstate="print"/>
          <a:srcRect/>
          <a:stretch>
            <a:fillRect/>
          </a:stretch>
        </p:blipFill>
        <p:spPr bwMode="auto">
          <a:xfrm>
            <a:off x="0" y="0"/>
            <a:ext cx="609600" cy="762000"/>
          </a:xfrm>
          <a:prstGeom prst="rect">
            <a:avLst/>
          </a:prstGeom>
          <a:noFill/>
        </p:spPr>
      </p:pic>
      <p:sp>
        <p:nvSpPr>
          <p:cNvPr id="363526" name="Rectangle 6"/>
          <p:cNvSpPr>
            <a:spLocks noChangeArrowheads="1"/>
          </p:cNvSpPr>
          <p:nvPr/>
        </p:nvSpPr>
        <p:spPr bwMode="auto">
          <a:xfrm>
            <a:off x="1066800" y="0"/>
            <a:ext cx="8077200" cy="765175"/>
          </a:xfrm>
          <a:prstGeom prst="rect">
            <a:avLst/>
          </a:prstGeom>
          <a:gradFill rotWithShape="1">
            <a:gsLst>
              <a:gs pos="0">
                <a:schemeClr val="bg1">
                  <a:alpha val="0"/>
                </a:schemeClr>
              </a:gs>
              <a:gs pos="100000">
                <a:srgbClr val="00CCFF"/>
              </a:gs>
            </a:gsLst>
            <a:lin ang="0" scaled="1"/>
          </a:gradFill>
          <a:ln w="9525">
            <a:noFill/>
            <a:miter lim="800000"/>
            <a:headEnd/>
            <a:tailEnd/>
          </a:ln>
          <a:effectLst/>
        </p:spPr>
        <p:txBody>
          <a:bodyPr anchor="ctr"/>
          <a:lstStyle/>
          <a:p>
            <a:pPr algn="r">
              <a:spcBef>
                <a:spcPct val="0"/>
              </a:spcBef>
            </a:pPr>
            <a:r>
              <a:rPr lang="en-US" sz="4400" dirty="0" smtClean="0">
                <a:solidFill>
                  <a:srgbClr val="000066"/>
                </a:solidFill>
              </a:rPr>
              <a:t> </a:t>
            </a:r>
            <a:r>
              <a:rPr lang="en-US" sz="3200" b="1" dirty="0" smtClean="0">
                <a:solidFill>
                  <a:srgbClr val="000066"/>
                </a:solidFill>
              </a:rPr>
              <a:t>Who Are Our Customers</a:t>
            </a:r>
            <a:endParaRPr lang="en-US" sz="3200" b="1" dirty="0">
              <a:solidFill>
                <a:srgbClr val="000066"/>
              </a:solidFill>
            </a:endParaRPr>
          </a:p>
        </p:txBody>
      </p:sp>
      <p:pic>
        <p:nvPicPr>
          <p:cNvPr id="15361" name="Picture 1"/>
          <p:cNvPicPr preferRelativeResize="0">
            <a:picLocks noChangeAspect="1" noChangeArrowheads="1"/>
          </p:cNvPicPr>
          <p:nvPr/>
        </p:nvPicPr>
        <p:blipFill>
          <a:blip r:embed="rId4" cstate="print"/>
          <a:srcRect/>
          <a:stretch>
            <a:fillRect/>
          </a:stretch>
        </p:blipFill>
        <p:spPr bwMode="auto">
          <a:xfrm>
            <a:off x="0" y="838200"/>
            <a:ext cx="9017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3" name="Text Box 3"/>
          <p:cNvSpPr txBox="1">
            <a:spLocks noChangeArrowheads="1"/>
          </p:cNvSpPr>
          <p:nvPr/>
        </p:nvSpPr>
        <p:spPr bwMode="auto">
          <a:xfrm>
            <a:off x="611188" y="4149725"/>
            <a:ext cx="1728787" cy="366713"/>
          </a:xfrm>
          <a:prstGeom prst="rect">
            <a:avLst/>
          </a:prstGeom>
          <a:noFill/>
          <a:ln w="9525">
            <a:noFill/>
            <a:miter lim="800000"/>
            <a:headEnd/>
            <a:tailEnd/>
          </a:ln>
          <a:effectLst/>
        </p:spPr>
        <p:txBody>
          <a:bodyPr>
            <a:spAutoFit/>
          </a:bodyPr>
          <a:lstStyle/>
          <a:p>
            <a:pPr>
              <a:spcBef>
                <a:spcPct val="50000"/>
              </a:spcBef>
            </a:pPr>
            <a:endParaRPr lang="en-US" sz="1800"/>
          </a:p>
        </p:txBody>
      </p:sp>
      <p:pic>
        <p:nvPicPr>
          <p:cNvPr id="363524" name="Picture 4" descr="mms"/>
          <p:cNvPicPr>
            <a:picLocks noChangeAspect="1" noChangeArrowheads="1"/>
          </p:cNvPicPr>
          <p:nvPr/>
        </p:nvPicPr>
        <p:blipFill>
          <a:blip r:embed="rId2" cstate="print"/>
          <a:srcRect/>
          <a:stretch>
            <a:fillRect/>
          </a:stretch>
        </p:blipFill>
        <p:spPr bwMode="auto">
          <a:xfrm>
            <a:off x="0" y="0"/>
            <a:ext cx="1289050" cy="1885950"/>
          </a:xfrm>
          <a:prstGeom prst="rect">
            <a:avLst/>
          </a:prstGeom>
          <a:noFill/>
        </p:spPr>
      </p:pic>
      <p:sp>
        <p:nvSpPr>
          <p:cNvPr id="363525" name="Text Box 5"/>
          <p:cNvSpPr txBox="1">
            <a:spLocks noChangeArrowheads="1"/>
          </p:cNvSpPr>
          <p:nvPr/>
        </p:nvSpPr>
        <p:spPr bwMode="auto">
          <a:xfrm>
            <a:off x="2286000" y="152400"/>
            <a:ext cx="6629400" cy="701675"/>
          </a:xfrm>
          <a:prstGeom prst="rect">
            <a:avLst/>
          </a:prstGeom>
          <a:noFill/>
          <a:ln w="9525">
            <a:noFill/>
            <a:miter lim="800000"/>
            <a:headEnd/>
            <a:tailEnd/>
          </a:ln>
          <a:effectLst/>
        </p:spPr>
        <p:txBody>
          <a:bodyPr>
            <a:spAutoFit/>
          </a:bodyPr>
          <a:lstStyle/>
          <a:p>
            <a:pPr>
              <a:spcBef>
                <a:spcPct val="50000"/>
              </a:spcBef>
            </a:pPr>
            <a:endParaRPr lang="en-US" sz="4000" b="1">
              <a:solidFill>
                <a:srgbClr val="0099FF"/>
              </a:solidFill>
            </a:endParaRPr>
          </a:p>
        </p:txBody>
      </p:sp>
      <p:sp>
        <p:nvSpPr>
          <p:cNvPr id="363526" name="Rectangle 6"/>
          <p:cNvSpPr>
            <a:spLocks noChangeArrowheads="1"/>
          </p:cNvSpPr>
          <p:nvPr/>
        </p:nvSpPr>
        <p:spPr bwMode="auto">
          <a:xfrm>
            <a:off x="1828800" y="0"/>
            <a:ext cx="7315200" cy="765175"/>
          </a:xfrm>
          <a:prstGeom prst="rect">
            <a:avLst/>
          </a:prstGeom>
          <a:gradFill rotWithShape="1">
            <a:gsLst>
              <a:gs pos="0">
                <a:schemeClr val="bg1"/>
              </a:gs>
              <a:gs pos="100000">
                <a:srgbClr val="00CCFF"/>
              </a:gs>
            </a:gsLst>
            <a:lin ang="0" scaled="1"/>
          </a:gradFill>
          <a:ln w="9525">
            <a:noFill/>
            <a:miter lim="800000"/>
            <a:headEnd/>
            <a:tailEnd/>
          </a:ln>
          <a:effectLst/>
        </p:spPr>
        <p:txBody>
          <a:bodyPr anchor="ctr"/>
          <a:lstStyle/>
          <a:p>
            <a:pPr algn="r">
              <a:spcBef>
                <a:spcPct val="0"/>
              </a:spcBef>
            </a:pPr>
            <a:r>
              <a:rPr lang="en-US" sz="3200" b="1">
                <a:solidFill>
                  <a:srgbClr val="1895F2"/>
                </a:solidFill>
              </a:rPr>
              <a:t>Mauritius Meteorological Services</a:t>
            </a:r>
            <a:r>
              <a:rPr lang="en-US" sz="4400">
                <a:solidFill>
                  <a:schemeClr val="tx2"/>
                </a:solidFill>
              </a:rPr>
              <a:t> </a:t>
            </a:r>
          </a:p>
        </p:txBody>
      </p:sp>
      <p:graphicFrame>
        <p:nvGraphicFramePr>
          <p:cNvPr id="8" name="Table 7"/>
          <p:cNvGraphicFramePr>
            <a:graphicFrameLocks noGrp="1"/>
          </p:cNvGraphicFramePr>
          <p:nvPr/>
        </p:nvGraphicFramePr>
        <p:xfrm>
          <a:off x="2398346" y="1396996"/>
          <a:ext cx="5526454" cy="4738075"/>
        </p:xfrm>
        <a:graphic>
          <a:graphicData uri="http://schemas.openxmlformats.org/drawingml/2006/table">
            <a:tbl>
              <a:tblPr/>
              <a:tblGrid>
                <a:gridCol w="3911984"/>
                <a:gridCol w="1614470"/>
              </a:tblGrid>
              <a:tr h="189523">
                <a:tc>
                  <a:txBody>
                    <a:bodyPr/>
                    <a:lstStyle/>
                    <a:p>
                      <a:pPr marL="102870">
                        <a:spcBef>
                          <a:spcPts val="300"/>
                        </a:spcBef>
                        <a:spcAft>
                          <a:spcPts val="300"/>
                        </a:spcAft>
                      </a:pPr>
                      <a:r>
                        <a:rPr lang="en-US" sz="1000" dirty="0">
                          <a:latin typeface="Arial"/>
                          <a:ea typeface="Times New Roman"/>
                          <a:cs typeface="MS Serif"/>
                        </a:rPr>
                        <a:t>Director</a:t>
                      </a:r>
                      <a:endParaRPr lang="en-US" sz="900" dirty="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000">
                          <a:latin typeface="Arial"/>
                          <a:ea typeface="Times New Roman"/>
                          <a:cs typeface="MS Serif"/>
                        </a:rPr>
                        <a:t>1</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23">
                <a:tc>
                  <a:txBody>
                    <a:bodyPr/>
                    <a:lstStyle/>
                    <a:p>
                      <a:pPr marL="102870">
                        <a:spcBef>
                          <a:spcPts val="300"/>
                        </a:spcBef>
                        <a:spcAft>
                          <a:spcPts val="300"/>
                        </a:spcAft>
                      </a:pPr>
                      <a:r>
                        <a:rPr lang="en-US" sz="1000">
                          <a:latin typeface="Arial"/>
                          <a:ea typeface="Times New Roman"/>
                          <a:cs typeface="MS Serif"/>
                        </a:rPr>
                        <a:t>Deputy Director</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000">
                          <a:latin typeface="Arial"/>
                          <a:ea typeface="Times New Roman"/>
                          <a:cs typeface="MS Serif"/>
                        </a:rPr>
                        <a:t>2</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23">
                <a:tc>
                  <a:txBody>
                    <a:bodyPr/>
                    <a:lstStyle/>
                    <a:p>
                      <a:pPr marL="102870">
                        <a:spcBef>
                          <a:spcPts val="300"/>
                        </a:spcBef>
                        <a:spcAft>
                          <a:spcPts val="300"/>
                        </a:spcAft>
                      </a:pPr>
                      <a:r>
                        <a:rPr lang="en-US" sz="1000">
                          <a:latin typeface="Arial"/>
                          <a:ea typeface="Times New Roman"/>
                          <a:cs typeface="MS Serif"/>
                        </a:rPr>
                        <a:t>Divisional Meteorologist</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000">
                          <a:latin typeface="Arial"/>
                          <a:ea typeface="Times New Roman"/>
                          <a:cs typeface="MS Serif"/>
                        </a:rPr>
                        <a:t>3</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23">
                <a:tc>
                  <a:txBody>
                    <a:bodyPr/>
                    <a:lstStyle/>
                    <a:p>
                      <a:pPr marL="102870">
                        <a:spcBef>
                          <a:spcPts val="300"/>
                        </a:spcBef>
                        <a:spcAft>
                          <a:spcPts val="300"/>
                        </a:spcAft>
                      </a:pPr>
                      <a:r>
                        <a:rPr lang="en-US" sz="1000">
                          <a:latin typeface="Arial"/>
                          <a:ea typeface="Times New Roman"/>
                          <a:cs typeface="MS Serif"/>
                        </a:rPr>
                        <a:t>Meteorologist</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000">
                          <a:latin typeface="Arial"/>
                          <a:ea typeface="Times New Roman"/>
                          <a:cs typeface="MS Serif"/>
                        </a:rPr>
                        <a:t>12</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23">
                <a:tc>
                  <a:txBody>
                    <a:bodyPr/>
                    <a:lstStyle/>
                    <a:p>
                      <a:pPr marL="102870">
                        <a:spcBef>
                          <a:spcPts val="300"/>
                        </a:spcBef>
                        <a:spcAft>
                          <a:spcPts val="300"/>
                        </a:spcAft>
                      </a:pPr>
                      <a:r>
                        <a:rPr lang="en-US" sz="1000">
                          <a:latin typeface="Arial"/>
                          <a:ea typeface="Times New Roman"/>
                          <a:cs typeface="MS Serif"/>
                        </a:rPr>
                        <a:t>Chief Meteorological Technician</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000">
                          <a:latin typeface="Arial"/>
                          <a:ea typeface="Times New Roman"/>
                          <a:cs typeface="MS Serif"/>
                        </a:rPr>
                        <a:t>1</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23">
                <a:tc>
                  <a:txBody>
                    <a:bodyPr/>
                    <a:lstStyle/>
                    <a:p>
                      <a:pPr marL="102870">
                        <a:spcBef>
                          <a:spcPts val="300"/>
                        </a:spcBef>
                        <a:spcAft>
                          <a:spcPts val="300"/>
                        </a:spcAft>
                      </a:pPr>
                      <a:r>
                        <a:rPr lang="en-US" sz="1000">
                          <a:latin typeface="Arial"/>
                          <a:ea typeface="Times New Roman"/>
                          <a:cs typeface="MS Serif"/>
                        </a:rPr>
                        <a:t>Principal Meteorological Technician</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000">
                          <a:latin typeface="Arial"/>
                          <a:ea typeface="Times New Roman"/>
                          <a:cs typeface="MS Serif"/>
                        </a:rPr>
                        <a:t>10</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23">
                <a:tc>
                  <a:txBody>
                    <a:bodyPr/>
                    <a:lstStyle/>
                    <a:p>
                      <a:pPr marL="102870">
                        <a:spcBef>
                          <a:spcPts val="300"/>
                        </a:spcBef>
                        <a:spcAft>
                          <a:spcPts val="300"/>
                        </a:spcAft>
                      </a:pPr>
                      <a:r>
                        <a:rPr lang="en-US" sz="1000">
                          <a:latin typeface="Arial"/>
                          <a:ea typeface="Times New Roman"/>
                          <a:cs typeface="MS Serif"/>
                        </a:rPr>
                        <a:t>Senior Meteorological Technician</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000">
                          <a:latin typeface="Arial"/>
                          <a:ea typeface="Times New Roman"/>
                          <a:cs typeface="MS Serif"/>
                        </a:rPr>
                        <a:t>33</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23">
                <a:tc>
                  <a:txBody>
                    <a:bodyPr/>
                    <a:lstStyle/>
                    <a:p>
                      <a:pPr marL="102870">
                        <a:spcBef>
                          <a:spcPts val="300"/>
                        </a:spcBef>
                        <a:spcAft>
                          <a:spcPts val="300"/>
                        </a:spcAft>
                      </a:pPr>
                      <a:r>
                        <a:rPr lang="en-US" sz="1000">
                          <a:latin typeface="Arial"/>
                          <a:ea typeface="Times New Roman"/>
                          <a:cs typeface="MS Serif"/>
                        </a:rPr>
                        <a:t>Senior Meteorological Observer</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000">
                          <a:latin typeface="Arial"/>
                          <a:ea typeface="Times New Roman"/>
                          <a:cs typeface="MS Serif"/>
                        </a:rPr>
                        <a:t>3</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23">
                <a:tc>
                  <a:txBody>
                    <a:bodyPr/>
                    <a:lstStyle/>
                    <a:p>
                      <a:pPr marL="102870">
                        <a:spcBef>
                          <a:spcPts val="300"/>
                        </a:spcBef>
                        <a:spcAft>
                          <a:spcPts val="300"/>
                        </a:spcAft>
                      </a:pPr>
                      <a:r>
                        <a:rPr lang="en-US" sz="1000">
                          <a:latin typeface="Arial"/>
                          <a:ea typeface="Times New Roman"/>
                          <a:cs typeface="MS Serif"/>
                        </a:rPr>
                        <a:t>Meteorological Technician</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000">
                          <a:latin typeface="Arial"/>
                          <a:ea typeface="Times New Roman"/>
                          <a:cs typeface="MS Serif"/>
                        </a:rPr>
                        <a:t>17</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23">
                <a:tc>
                  <a:txBody>
                    <a:bodyPr/>
                    <a:lstStyle/>
                    <a:p>
                      <a:pPr marL="102870">
                        <a:spcBef>
                          <a:spcPts val="300"/>
                        </a:spcBef>
                        <a:spcAft>
                          <a:spcPts val="300"/>
                        </a:spcAft>
                      </a:pPr>
                      <a:r>
                        <a:rPr lang="en-US" sz="1000">
                          <a:latin typeface="Arial"/>
                          <a:ea typeface="Times New Roman"/>
                          <a:cs typeface="MS Serif"/>
                        </a:rPr>
                        <a:t>Meteorological Observer</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000">
                          <a:latin typeface="Arial"/>
                          <a:ea typeface="Times New Roman"/>
                          <a:cs typeface="MS Serif"/>
                        </a:rPr>
                        <a:t>8</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23">
                <a:tc>
                  <a:txBody>
                    <a:bodyPr/>
                    <a:lstStyle/>
                    <a:p>
                      <a:pPr marL="102870">
                        <a:spcBef>
                          <a:spcPts val="300"/>
                        </a:spcBef>
                        <a:spcAft>
                          <a:spcPts val="300"/>
                        </a:spcAft>
                      </a:pPr>
                      <a:r>
                        <a:rPr lang="en-US" sz="1000">
                          <a:latin typeface="Arial"/>
                          <a:ea typeface="Times New Roman"/>
                          <a:cs typeface="MS Serif"/>
                        </a:rPr>
                        <a:t>Trainee Meteorological Technician</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000">
                          <a:latin typeface="Arial"/>
                          <a:ea typeface="Times New Roman"/>
                          <a:cs typeface="MS Serif"/>
                        </a:rPr>
                        <a:t>10</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23">
                <a:tc>
                  <a:txBody>
                    <a:bodyPr/>
                    <a:lstStyle/>
                    <a:p>
                      <a:pPr marL="102870">
                        <a:spcBef>
                          <a:spcPts val="300"/>
                        </a:spcBef>
                        <a:spcAft>
                          <a:spcPts val="300"/>
                        </a:spcAft>
                      </a:pPr>
                      <a:r>
                        <a:rPr lang="en-US" sz="1000">
                          <a:latin typeface="Arial"/>
                          <a:ea typeface="Times New Roman"/>
                          <a:cs typeface="MS Serif"/>
                        </a:rPr>
                        <a:t>Chief Electronic Technician</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000">
                          <a:latin typeface="Arial"/>
                          <a:ea typeface="Times New Roman"/>
                          <a:cs typeface="MS Serif"/>
                        </a:rPr>
                        <a:t>1</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23">
                <a:tc>
                  <a:txBody>
                    <a:bodyPr/>
                    <a:lstStyle/>
                    <a:p>
                      <a:pPr marL="102870">
                        <a:spcBef>
                          <a:spcPts val="300"/>
                        </a:spcBef>
                        <a:spcAft>
                          <a:spcPts val="300"/>
                        </a:spcAft>
                      </a:pPr>
                      <a:r>
                        <a:rPr lang="en-US" sz="1000">
                          <a:latin typeface="Arial"/>
                          <a:ea typeface="Times New Roman"/>
                          <a:cs typeface="MS Serif"/>
                        </a:rPr>
                        <a:t>Principal Electronic Technician</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000">
                          <a:latin typeface="Arial"/>
                          <a:ea typeface="Times New Roman"/>
                          <a:cs typeface="MS Serif"/>
                        </a:rPr>
                        <a:t>4</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23">
                <a:tc>
                  <a:txBody>
                    <a:bodyPr/>
                    <a:lstStyle/>
                    <a:p>
                      <a:pPr marL="102870">
                        <a:spcBef>
                          <a:spcPts val="300"/>
                        </a:spcBef>
                        <a:spcAft>
                          <a:spcPts val="300"/>
                        </a:spcAft>
                      </a:pPr>
                      <a:r>
                        <a:rPr lang="en-US" sz="1000">
                          <a:latin typeface="Arial"/>
                          <a:ea typeface="Times New Roman"/>
                          <a:cs typeface="MS Serif"/>
                        </a:rPr>
                        <a:t>Senior Electronic Technician</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000">
                          <a:latin typeface="Arial"/>
                          <a:ea typeface="Times New Roman"/>
                          <a:cs typeface="MS Serif"/>
                        </a:rPr>
                        <a:t>7</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23">
                <a:tc>
                  <a:txBody>
                    <a:bodyPr/>
                    <a:lstStyle/>
                    <a:p>
                      <a:pPr marL="102870">
                        <a:spcBef>
                          <a:spcPts val="300"/>
                        </a:spcBef>
                        <a:spcAft>
                          <a:spcPts val="300"/>
                        </a:spcAft>
                      </a:pPr>
                      <a:r>
                        <a:rPr lang="en-US" sz="1000">
                          <a:latin typeface="Arial"/>
                          <a:ea typeface="Times New Roman"/>
                          <a:cs typeface="MS Serif"/>
                        </a:rPr>
                        <a:t>Trainee Electronic Technician</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000">
                          <a:latin typeface="Arial"/>
                          <a:ea typeface="Times New Roman"/>
                          <a:cs typeface="MS Serif"/>
                        </a:rPr>
                        <a:t>2</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23">
                <a:tc>
                  <a:txBody>
                    <a:bodyPr/>
                    <a:lstStyle/>
                    <a:p>
                      <a:pPr marL="102870">
                        <a:spcBef>
                          <a:spcPts val="300"/>
                        </a:spcBef>
                        <a:spcAft>
                          <a:spcPts val="300"/>
                        </a:spcAft>
                      </a:pPr>
                      <a:r>
                        <a:rPr lang="en-US" sz="1000">
                          <a:latin typeface="Arial"/>
                          <a:ea typeface="Times New Roman"/>
                          <a:cs typeface="MS Serif"/>
                        </a:rPr>
                        <a:t>Senior Human Resource Officer</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000">
                          <a:latin typeface="Arial"/>
                          <a:ea typeface="Times New Roman"/>
                          <a:cs typeface="MS Serif"/>
                        </a:rPr>
                        <a:t>1</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23">
                <a:tc>
                  <a:txBody>
                    <a:bodyPr/>
                    <a:lstStyle/>
                    <a:p>
                      <a:pPr marL="102870">
                        <a:spcBef>
                          <a:spcPts val="300"/>
                        </a:spcBef>
                        <a:spcAft>
                          <a:spcPts val="300"/>
                        </a:spcAft>
                      </a:pPr>
                      <a:r>
                        <a:rPr lang="en-US" sz="1000">
                          <a:latin typeface="Arial"/>
                          <a:ea typeface="Times New Roman"/>
                          <a:cs typeface="MS Serif"/>
                        </a:rPr>
                        <a:t>Senior Officer</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000">
                          <a:latin typeface="Arial"/>
                          <a:ea typeface="Times New Roman"/>
                          <a:cs typeface="MS Serif"/>
                        </a:rPr>
                        <a:t>2</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23">
                <a:tc>
                  <a:txBody>
                    <a:bodyPr/>
                    <a:lstStyle/>
                    <a:p>
                      <a:pPr marL="102870">
                        <a:spcBef>
                          <a:spcPts val="300"/>
                        </a:spcBef>
                        <a:spcAft>
                          <a:spcPts val="300"/>
                        </a:spcAft>
                      </a:pPr>
                      <a:r>
                        <a:rPr lang="en-US" sz="1000">
                          <a:latin typeface="Arial"/>
                          <a:ea typeface="Times New Roman"/>
                          <a:cs typeface="MS Serif"/>
                        </a:rPr>
                        <a:t>Officer</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000">
                          <a:latin typeface="Arial"/>
                          <a:ea typeface="Times New Roman"/>
                          <a:cs typeface="MS Serif"/>
                        </a:rPr>
                        <a:t>4</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23">
                <a:tc>
                  <a:txBody>
                    <a:bodyPr/>
                    <a:lstStyle/>
                    <a:p>
                      <a:pPr marL="102870">
                        <a:spcBef>
                          <a:spcPts val="300"/>
                        </a:spcBef>
                        <a:spcAft>
                          <a:spcPts val="300"/>
                        </a:spcAft>
                      </a:pPr>
                      <a:r>
                        <a:rPr lang="en-US" sz="1000">
                          <a:latin typeface="Arial"/>
                          <a:ea typeface="Times New Roman"/>
                          <a:cs typeface="MS Serif"/>
                        </a:rPr>
                        <a:t>Confidential Secretary</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000">
                          <a:latin typeface="Arial"/>
                          <a:ea typeface="Times New Roman"/>
                          <a:cs typeface="MS Serif"/>
                        </a:rPr>
                        <a:t>1</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23">
                <a:tc>
                  <a:txBody>
                    <a:bodyPr/>
                    <a:lstStyle/>
                    <a:p>
                      <a:pPr marL="102870">
                        <a:spcBef>
                          <a:spcPts val="300"/>
                        </a:spcBef>
                        <a:spcAft>
                          <a:spcPts val="300"/>
                        </a:spcAft>
                      </a:pPr>
                      <a:r>
                        <a:rPr lang="en-US" sz="1000">
                          <a:latin typeface="Arial"/>
                          <a:ea typeface="Times New Roman"/>
                          <a:cs typeface="MS Serif"/>
                        </a:rPr>
                        <a:t>Word Processing Operator</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000">
                          <a:latin typeface="Arial"/>
                          <a:ea typeface="Times New Roman"/>
                          <a:cs typeface="MS Serif"/>
                        </a:rPr>
                        <a:t>2</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23">
                <a:tc>
                  <a:txBody>
                    <a:bodyPr/>
                    <a:lstStyle/>
                    <a:p>
                      <a:pPr marL="102870">
                        <a:spcBef>
                          <a:spcPts val="300"/>
                        </a:spcBef>
                        <a:spcAft>
                          <a:spcPts val="300"/>
                        </a:spcAft>
                      </a:pPr>
                      <a:r>
                        <a:rPr lang="en-US" sz="1000">
                          <a:latin typeface="Arial"/>
                          <a:ea typeface="Times New Roman"/>
                          <a:cs typeface="MS Serif"/>
                        </a:rPr>
                        <a:t>Financial Operations Officer</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000">
                          <a:latin typeface="Arial"/>
                          <a:ea typeface="Times New Roman"/>
                          <a:cs typeface="MS Serif"/>
                        </a:rPr>
                        <a:t>1</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23">
                <a:tc>
                  <a:txBody>
                    <a:bodyPr/>
                    <a:lstStyle/>
                    <a:p>
                      <a:pPr marL="102870">
                        <a:spcBef>
                          <a:spcPts val="300"/>
                        </a:spcBef>
                        <a:spcAft>
                          <a:spcPts val="300"/>
                        </a:spcAft>
                      </a:pPr>
                      <a:r>
                        <a:rPr lang="en-US" sz="1000">
                          <a:latin typeface="Arial"/>
                          <a:ea typeface="Times New Roman"/>
                          <a:cs typeface="MS Serif"/>
                        </a:rPr>
                        <a:t>Assistant Manager (Procurement &amp; Supply)</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000">
                          <a:latin typeface="Arial"/>
                          <a:ea typeface="Times New Roman"/>
                          <a:cs typeface="MS Serif"/>
                        </a:rPr>
                        <a:t>1</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23">
                <a:tc>
                  <a:txBody>
                    <a:bodyPr/>
                    <a:lstStyle/>
                    <a:p>
                      <a:pPr marL="102870">
                        <a:spcBef>
                          <a:spcPts val="300"/>
                        </a:spcBef>
                        <a:spcAft>
                          <a:spcPts val="300"/>
                        </a:spcAft>
                      </a:pPr>
                      <a:r>
                        <a:rPr lang="en-US" sz="1000">
                          <a:latin typeface="Arial"/>
                          <a:ea typeface="Times New Roman"/>
                          <a:cs typeface="MS Serif"/>
                        </a:rPr>
                        <a:t>Procurement &amp; Supply Officer</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000">
                          <a:latin typeface="Arial"/>
                          <a:ea typeface="Times New Roman"/>
                          <a:cs typeface="MS Serif"/>
                        </a:rPr>
                        <a:t>1</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23">
                <a:tc>
                  <a:txBody>
                    <a:bodyPr/>
                    <a:lstStyle/>
                    <a:p>
                      <a:pPr marL="102870">
                        <a:spcBef>
                          <a:spcPts val="300"/>
                        </a:spcBef>
                        <a:spcAft>
                          <a:spcPts val="300"/>
                        </a:spcAft>
                      </a:pPr>
                      <a:r>
                        <a:rPr lang="en-US" sz="1000">
                          <a:latin typeface="Arial"/>
                          <a:ea typeface="Times New Roman"/>
                          <a:cs typeface="MS Serif"/>
                        </a:rPr>
                        <a:t>Receptionist/Telephone Operator</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000">
                          <a:latin typeface="Arial"/>
                          <a:ea typeface="Times New Roman"/>
                          <a:cs typeface="MS Serif"/>
                        </a:rPr>
                        <a:t>1</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23">
                <a:tc>
                  <a:txBody>
                    <a:bodyPr/>
                    <a:lstStyle/>
                    <a:p>
                      <a:pPr marL="102870">
                        <a:spcBef>
                          <a:spcPts val="300"/>
                        </a:spcBef>
                        <a:spcAft>
                          <a:spcPts val="300"/>
                        </a:spcAft>
                      </a:pPr>
                      <a:r>
                        <a:rPr lang="en-US" sz="1000">
                          <a:latin typeface="Arial"/>
                          <a:ea typeface="Times New Roman"/>
                          <a:cs typeface="MS Serif"/>
                        </a:rPr>
                        <a:t>Officers of Junior Rank</a:t>
                      </a:r>
                      <a:endParaRPr lang="en-US" sz="90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000" dirty="0">
                          <a:latin typeface="Arial"/>
                          <a:ea typeface="Times New Roman"/>
                          <a:cs typeface="MS Serif"/>
                        </a:rPr>
                        <a:t>14</a:t>
                      </a:r>
                      <a:endParaRPr lang="en-US" sz="900" dirty="0">
                        <a:latin typeface="MS Serif"/>
                        <a:ea typeface="Times New Roman"/>
                        <a:cs typeface="MS Serif"/>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1981200" y="914400"/>
            <a:ext cx="2468176" cy="461665"/>
          </a:xfrm>
          <a:prstGeom prst="rect">
            <a:avLst/>
          </a:prstGeom>
          <a:noFill/>
        </p:spPr>
        <p:txBody>
          <a:bodyPr wrap="none" rtlCol="0">
            <a:spAutoFit/>
          </a:bodyPr>
          <a:lstStyle/>
          <a:p>
            <a:r>
              <a:rPr lang="en-US" dirty="0" smtClean="0"/>
              <a:t>Staff of the MMS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body" sz="half" idx="1"/>
          </p:nvPr>
        </p:nvSpPr>
        <p:spPr/>
        <p:txBody>
          <a:bodyPr/>
          <a:lstStyle/>
          <a:p>
            <a:pPr algn="ctr">
              <a:buFontTx/>
              <a:buNone/>
            </a:pPr>
            <a:r>
              <a:rPr lang="en-US" sz="3600" b="1" i="1" dirty="0">
                <a:solidFill>
                  <a:srgbClr val="0099FF"/>
                </a:solidFill>
              </a:rPr>
              <a:t>                                                       </a:t>
            </a:r>
            <a:endParaRPr lang="en-US" sz="6600" b="1" i="1" dirty="0">
              <a:solidFill>
                <a:schemeClr val="accent2"/>
              </a:solidFill>
              <a:effectLst>
                <a:outerShdw blurRad="38100" dist="38100" dir="2700000" algn="tl">
                  <a:srgbClr val="C0C0C0"/>
                </a:outerShdw>
              </a:effectLst>
              <a:latin typeface="Verdana" pitchFamily="34" charset="0"/>
            </a:endParaRPr>
          </a:p>
        </p:txBody>
      </p:sp>
      <p:sp>
        <p:nvSpPr>
          <p:cNvPr id="363523" name="Text Box 3"/>
          <p:cNvSpPr txBox="1">
            <a:spLocks noChangeArrowheads="1"/>
          </p:cNvSpPr>
          <p:nvPr/>
        </p:nvSpPr>
        <p:spPr bwMode="auto">
          <a:xfrm>
            <a:off x="611188" y="4149725"/>
            <a:ext cx="1728787" cy="366713"/>
          </a:xfrm>
          <a:prstGeom prst="rect">
            <a:avLst/>
          </a:prstGeom>
          <a:noFill/>
          <a:ln w="9525">
            <a:noFill/>
            <a:miter lim="800000"/>
            <a:headEnd/>
            <a:tailEnd/>
          </a:ln>
          <a:effectLst/>
        </p:spPr>
        <p:txBody>
          <a:bodyPr>
            <a:spAutoFit/>
          </a:bodyPr>
          <a:lstStyle/>
          <a:p>
            <a:pPr>
              <a:spcBef>
                <a:spcPct val="50000"/>
              </a:spcBef>
            </a:pPr>
            <a:endParaRPr lang="en-US" sz="1800"/>
          </a:p>
        </p:txBody>
      </p:sp>
      <p:pic>
        <p:nvPicPr>
          <p:cNvPr id="363524" name="Picture 4" descr="mms"/>
          <p:cNvPicPr>
            <a:picLocks noChangeAspect="1" noChangeArrowheads="1"/>
          </p:cNvPicPr>
          <p:nvPr/>
        </p:nvPicPr>
        <p:blipFill>
          <a:blip r:embed="rId2" cstate="print"/>
          <a:srcRect/>
          <a:stretch>
            <a:fillRect/>
          </a:stretch>
        </p:blipFill>
        <p:spPr bwMode="auto">
          <a:xfrm>
            <a:off x="0" y="0"/>
            <a:ext cx="1289050" cy="1885950"/>
          </a:xfrm>
          <a:prstGeom prst="rect">
            <a:avLst/>
          </a:prstGeom>
          <a:noFill/>
        </p:spPr>
      </p:pic>
      <p:sp>
        <p:nvSpPr>
          <p:cNvPr id="363525" name="Text Box 5"/>
          <p:cNvSpPr txBox="1">
            <a:spLocks noChangeArrowheads="1"/>
          </p:cNvSpPr>
          <p:nvPr/>
        </p:nvSpPr>
        <p:spPr bwMode="auto">
          <a:xfrm>
            <a:off x="2286000" y="152400"/>
            <a:ext cx="6629400" cy="701675"/>
          </a:xfrm>
          <a:prstGeom prst="rect">
            <a:avLst/>
          </a:prstGeom>
          <a:noFill/>
          <a:ln w="9525">
            <a:noFill/>
            <a:miter lim="800000"/>
            <a:headEnd/>
            <a:tailEnd/>
          </a:ln>
          <a:effectLst/>
        </p:spPr>
        <p:txBody>
          <a:bodyPr>
            <a:spAutoFit/>
          </a:bodyPr>
          <a:lstStyle/>
          <a:p>
            <a:pPr>
              <a:spcBef>
                <a:spcPct val="50000"/>
              </a:spcBef>
            </a:pPr>
            <a:endParaRPr lang="en-US" sz="4000" b="1">
              <a:solidFill>
                <a:srgbClr val="0099FF"/>
              </a:solidFill>
            </a:endParaRPr>
          </a:p>
        </p:txBody>
      </p:sp>
      <p:sp>
        <p:nvSpPr>
          <p:cNvPr id="363526" name="Rectangle 6"/>
          <p:cNvSpPr>
            <a:spLocks noChangeArrowheads="1"/>
          </p:cNvSpPr>
          <p:nvPr/>
        </p:nvSpPr>
        <p:spPr bwMode="auto">
          <a:xfrm>
            <a:off x="1828800" y="0"/>
            <a:ext cx="7315200" cy="765175"/>
          </a:xfrm>
          <a:prstGeom prst="rect">
            <a:avLst/>
          </a:prstGeom>
          <a:gradFill rotWithShape="1">
            <a:gsLst>
              <a:gs pos="0">
                <a:schemeClr val="bg1"/>
              </a:gs>
              <a:gs pos="100000">
                <a:srgbClr val="00CCFF"/>
              </a:gs>
            </a:gsLst>
            <a:lin ang="0" scaled="1"/>
          </a:gradFill>
          <a:ln w="9525">
            <a:noFill/>
            <a:miter lim="800000"/>
            <a:headEnd/>
            <a:tailEnd/>
          </a:ln>
          <a:effectLst/>
        </p:spPr>
        <p:txBody>
          <a:bodyPr anchor="ctr"/>
          <a:lstStyle/>
          <a:p>
            <a:pPr algn="r">
              <a:spcBef>
                <a:spcPct val="0"/>
              </a:spcBef>
            </a:pPr>
            <a:r>
              <a:rPr lang="en-US" sz="3200" b="1">
                <a:solidFill>
                  <a:srgbClr val="1895F2"/>
                </a:solidFill>
              </a:rPr>
              <a:t>Mauritius Meteorological Services</a:t>
            </a:r>
            <a:r>
              <a:rPr lang="en-US" sz="4400">
                <a:solidFill>
                  <a:schemeClr val="tx2"/>
                </a:solidFill>
              </a:rPr>
              <a:t> </a:t>
            </a:r>
          </a:p>
        </p:txBody>
      </p:sp>
      <p:graphicFrame>
        <p:nvGraphicFramePr>
          <p:cNvPr id="8" name="Table 7"/>
          <p:cNvGraphicFramePr>
            <a:graphicFrameLocks noGrp="1"/>
          </p:cNvGraphicFramePr>
          <p:nvPr/>
        </p:nvGraphicFramePr>
        <p:xfrm>
          <a:off x="2057400" y="1295396"/>
          <a:ext cx="6019800" cy="5410213"/>
        </p:xfrm>
        <a:graphic>
          <a:graphicData uri="http://schemas.openxmlformats.org/drawingml/2006/table">
            <a:tbl>
              <a:tblPr/>
              <a:tblGrid>
                <a:gridCol w="3255912"/>
                <a:gridCol w="2763888"/>
              </a:tblGrid>
              <a:tr h="221388">
                <a:tc>
                  <a:txBody>
                    <a:bodyPr/>
                    <a:lstStyle/>
                    <a:p>
                      <a:pPr algn="ctr">
                        <a:spcAft>
                          <a:spcPts val="0"/>
                        </a:spcAft>
                      </a:pPr>
                      <a:r>
                        <a:rPr lang="en-US" sz="800" b="1" dirty="0">
                          <a:solidFill>
                            <a:srgbClr val="000000"/>
                          </a:solidFill>
                          <a:latin typeface="Calibri"/>
                          <a:ea typeface="Times New Roman"/>
                          <a:cs typeface="Times New Roman"/>
                        </a:rPr>
                        <a:t>Details</a:t>
                      </a:r>
                      <a:endParaRPr lang="en-US" sz="700" dirty="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800" b="1">
                          <a:solidFill>
                            <a:srgbClr val="000000"/>
                          </a:solidFill>
                          <a:latin typeface="Calibri"/>
                          <a:ea typeface="Times New Roman"/>
                          <a:cs typeface="Times New Roman"/>
                        </a:rPr>
                        <a:t>Actual Expenditure Rs</a:t>
                      </a:r>
                      <a:endParaRPr lang="en-US" sz="70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07553">
                <a:tc>
                  <a:txBody>
                    <a:bodyPr/>
                    <a:lstStyle/>
                    <a:p>
                      <a:pPr>
                        <a:spcAft>
                          <a:spcPts val="0"/>
                        </a:spcAft>
                      </a:pPr>
                      <a:r>
                        <a:rPr lang="en-US" sz="800" b="1">
                          <a:solidFill>
                            <a:srgbClr val="000000"/>
                          </a:solidFill>
                          <a:latin typeface="Calibri"/>
                          <a:ea typeface="Times New Roman"/>
                          <a:cs typeface="Times New Roman"/>
                        </a:rPr>
                        <a:t>Compensation of Employees</a:t>
                      </a:r>
                      <a:endParaRPr lang="en-US" sz="70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b="1">
                          <a:solidFill>
                            <a:srgbClr val="000000"/>
                          </a:solidFill>
                          <a:latin typeface="Calibri"/>
                          <a:ea typeface="Times New Roman"/>
                          <a:cs typeface="Times New Roman"/>
                        </a:rPr>
                        <a:t>46,393,712.49</a:t>
                      </a:r>
                      <a:endParaRPr lang="en-US" sz="700">
                        <a:latin typeface="MS Serif"/>
                        <a:ea typeface="Times New Roman"/>
                        <a:cs typeface="MS Serif"/>
                      </a:endParaRPr>
                    </a:p>
                  </a:txBody>
                  <a:tcPr marL="46772" marR="4677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553">
                <a:tc>
                  <a:txBody>
                    <a:bodyPr/>
                    <a:lstStyle/>
                    <a:p>
                      <a:pPr>
                        <a:spcAft>
                          <a:spcPts val="0"/>
                        </a:spcAft>
                      </a:pPr>
                      <a:r>
                        <a:rPr lang="en-US" sz="800">
                          <a:solidFill>
                            <a:srgbClr val="000000"/>
                          </a:solidFill>
                          <a:latin typeface="Calibri"/>
                          <a:ea typeface="Times New Roman"/>
                          <a:cs typeface="Times New Roman"/>
                        </a:rPr>
                        <a:t>Personal Emoluments</a:t>
                      </a:r>
                      <a:endParaRPr lang="en-US" sz="70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latin typeface="Calibri"/>
                          <a:ea typeface="Times New Roman"/>
                          <a:cs typeface="Times New Roman"/>
                        </a:rPr>
                        <a:t>40,761,408.95</a:t>
                      </a:r>
                      <a:endParaRPr lang="en-US" sz="700">
                        <a:latin typeface="MS Serif"/>
                        <a:ea typeface="Times New Roman"/>
                        <a:cs typeface="MS Serif"/>
                      </a:endParaRPr>
                    </a:p>
                  </a:txBody>
                  <a:tcPr marL="46772" marR="4677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553">
                <a:tc>
                  <a:txBody>
                    <a:bodyPr/>
                    <a:lstStyle/>
                    <a:p>
                      <a:pPr>
                        <a:spcAft>
                          <a:spcPts val="0"/>
                        </a:spcAft>
                      </a:pPr>
                      <a:r>
                        <a:rPr lang="en-US" sz="800" i="1">
                          <a:solidFill>
                            <a:srgbClr val="000000"/>
                          </a:solidFill>
                          <a:latin typeface="Calibri"/>
                          <a:ea typeface="Times New Roman"/>
                          <a:cs typeface="Times New Roman"/>
                        </a:rPr>
                        <a:t>Overtime</a:t>
                      </a:r>
                      <a:r>
                        <a:rPr lang="en-US" sz="800">
                          <a:solidFill>
                            <a:srgbClr val="000000"/>
                          </a:solidFill>
                          <a:latin typeface="Calibri"/>
                          <a:ea typeface="Times New Roman"/>
                          <a:cs typeface="Times New Roman"/>
                        </a:rPr>
                        <a:t> and other staff costs</a:t>
                      </a:r>
                      <a:endParaRPr lang="en-US" sz="70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latin typeface="Calibri"/>
                          <a:ea typeface="Times New Roman"/>
                          <a:cs typeface="Times New Roman"/>
                        </a:rPr>
                        <a:t>5,632,303.54</a:t>
                      </a:r>
                      <a:endParaRPr lang="en-US" sz="700">
                        <a:latin typeface="MS Serif"/>
                        <a:ea typeface="Times New Roman"/>
                        <a:cs typeface="MS Serif"/>
                      </a:endParaRPr>
                    </a:p>
                  </a:txBody>
                  <a:tcPr marL="46772" marR="4677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553">
                <a:tc>
                  <a:txBody>
                    <a:bodyPr/>
                    <a:lstStyle/>
                    <a:p>
                      <a:pPr>
                        <a:spcAft>
                          <a:spcPts val="0"/>
                        </a:spcAft>
                      </a:pPr>
                      <a:r>
                        <a:rPr lang="en-US" sz="800" b="1">
                          <a:solidFill>
                            <a:srgbClr val="000000"/>
                          </a:solidFill>
                          <a:latin typeface="Calibri"/>
                          <a:ea typeface="Times New Roman"/>
                          <a:cs typeface="Times New Roman"/>
                        </a:rPr>
                        <a:t>Goods and Services</a:t>
                      </a:r>
                      <a:endParaRPr lang="en-US" sz="70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b="1">
                          <a:solidFill>
                            <a:srgbClr val="000000"/>
                          </a:solidFill>
                          <a:latin typeface="Calibri"/>
                          <a:ea typeface="Times New Roman"/>
                          <a:cs typeface="Times New Roman"/>
                        </a:rPr>
                        <a:t>6,805,008.64</a:t>
                      </a:r>
                      <a:endParaRPr lang="en-US" sz="700">
                        <a:latin typeface="MS Serif"/>
                        <a:ea typeface="Times New Roman"/>
                        <a:cs typeface="MS Serif"/>
                      </a:endParaRPr>
                    </a:p>
                  </a:txBody>
                  <a:tcPr marL="46772" marR="4677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553">
                <a:tc>
                  <a:txBody>
                    <a:bodyPr/>
                    <a:lstStyle/>
                    <a:p>
                      <a:pPr>
                        <a:spcAft>
                          <a:spcPts val="0"/>
                        </a:spcAft>
                      </a:pPr>
                      <a:r>
                        <a:rPr lang="en-US" sz="800">
                          <a:solidFill>
                            <a:srgbClr val="000000"/>
                          </a:solidFill>
                          <a:latin typeface="Calibri"/>
                          <a:ea typeface="Times New Roman"/>
                          <a:cs typeface="Times New Roman"/>
                        </a:rPr>
                        <a:t>Cost of Utilities</a:t>
                      </a:r>
                      <a:endParaRPr lang="en-US" sz="70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latin typeface="Calibri"/>
                          <a:ea typeface="Times New Roman"/>
                          <a:cs typeface="Times New Roman"/>
                        </a:rPr>
                        <a:t>1,613,392.39</a:t>
                      </a:r>
                      <a:endParaRPr lang="en-US" sz="700">
                        <a:latin typeface="MS Serif"/>
                        <a:ea typeface="Times New Roman"/>
                        <a:cs typeface="MS Serif"/>
                      </a:endParaRPr>
                    </a:p>
                  </a:txBody>
                  <a:tcPr marL="46772" marR="4677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553">
                <a:tc>
                  <a:txBody>
                    <a:bodyPr/>
                    <a:lstStyle/>
                    <a:p>
                      <a:pPr>
                        <a:spcAft>
                          <a:spcPts val="0"/>
                        </a:spcAft>
                      </a:pPr>
                      <a:r>
                        <a:rPr lang="en-US" sz="800">
                          <a:solidFill>
                            <a:srgbClr val="000000"/>
                          </a:solidFill>
                          <a:latin typeface="Calibri"/>
                          <a:ea typeface="Times New Roman"/>
                          <a:cs typeface="Times New Roman"/>
                        </a:rPr>
                        <a:t>Fuel and oil</a:t>
                      </a:r>
                      <a:endParaRPr lang="en-US" sz="70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latin typeface="Calibri"/>
                          <a:ea typeface="Times New Roman"/>
                          <a:cs typeface="Times New Roman"/>
                        </a:rPr>
                        <a:t>231,001.72</a:t>
                      </a:r>
                      <a:endParaRPr lang="en-US" sz="700">
                        <a:latin typeface="MS Serif"/>
                        <a:ea typeface="Times New Roman"/>
                        <a:cs typeface="MS Serif"/>
                      </a:endParaRPr>
                    </a:p>
                  </a:txBody>
                  <a:tcPr marL="46772" marR="4677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553">
                <a:tc>
                  <a:txBody>
                    <a:bodyPr/>
                    <a:lstStyle/>
                    <a:p>
                      <a:pPr>
                        <a:spcAft>
                          <a:spcPts val="0"/>
                        </a:spcAft>
                      </a:pPr>
                      <a:r>
                        <a:rPr lang="en-US" sz="800">
                          <a:solidFill>
                            <a:srgbClr val="000000"/>
                          </a:solidFill>
                          <a:latin typeface="Calibri"/>
                          <a:ea typeface="Times New Roman"/>
                          <a:cs typeface="Times New Roman"/>
                        </a:rPr>
                        <a:t>Office Equipment and Furniture</a:t>
                      </a:r>
                      <a:endParaRPr lang="en-US" sz="70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latin typeface="Calibri"/>
                          <a:ea typeface="Times New Roman"/>
                          <a:cs typeface="Times New Roman"/>
                        </a:rPr>
                        <a:t>152,508.01</a:t>
                      </a:r>
                      <a:endParaRPr lang="en-US" sz="700">
                        <a:latin typeface="MS Serif"/>
                        <a:ea typeface="Times New Roman"/>
                        <a:cs typeface="MS Serif"/>
                      </a:endParaRPr>
                    </a:p>
                  </a:txBody>
                  <a:tcPr marL="46772" marR="4677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553">
                <a:tc>
                  <a:txBody>
                    <a:bodyPr/>
                    <a:lstStyle/>
                    <a:p>
                      <a:pPr>
                        <a:spcAft>
                          <a:spcPts val="0"/>
                        </a:spcAft>
                      </a:pPr>
                      <a:r>
                        <a:rPr lang="en-US" sz="800">
                          <a:solidFill>
                            <a:srgbClr val="000000"/>
                          </a:solidFill>
                          <a:latin typeface="Calibri"/>
                          <a:ea typeface="Times New Roman"/>
                          <a:cs typeface="Times New Roman"/>
                        </a:rPr>
                        <a:t>Office Expences</a:t>
                      </a:r>
                      <a:endParaRPr lang="en-US" sz="70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latin typeface="Calibri"/>
                          <a:ea typeface="Times New Roman"/>
                          <a:cs typeface="Times New Roman"/>
                        </a:rPr>
                        <a:t>196,275.01</a:t>
                      </a:r>
                      <a:endParaRPr lang="en-US" sz="700">
                        <a:latin typeface="MS Serif"/>
                        <a:ea typeface="Times New Roman"/>
                        <a:cs typeface="MS Serif"/>
                      </a:endParaRPr>
                    </a:p>
                  </a:txBody>
                  <a:tcPr marL="46772" marR="4677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553">
                <a:tc>
                  <a:txBody>
                    <a:bodyPr/>
                    <a:lstStyle/>
                    <a:p>
                      <a:pPr>
                        <a:spcAft>
                          <a:spcPts val="0"/>
                        </a:spcAft>
                      </a:pPr>
                      <a:r>
                        <a:rPr lang="en-US" sz="800">
                          <a:solidFill>
                            <a:srgbClr val="000000"/>
                          </a:solidFill>
                          <a:latin typeface="Calibri"/>
                          <a:ea typeface="Times New Roman"/>
                          <a:cs typeface="Times New Roman"/>
                        </a:rPr>
                        <a:t>Maintenance of Buildings</a:t>
                      </a:r>
                      <a:endParaRPr lang="en-US" sz="70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latin typeface="Calibri"/>
                          <a:ea typeface="Times New Roman"/>
                          <a:cs typeface="Times New Roman"/>
                        </a:rPr>
                        <a:t>1,376,614.73</a:t>
                      </a:r>
                      <a:endParaRPr lang="en-US" sz="700">
                        <a:latin typeface="MS Serif"/>
                        <a:ea typeface="Times New Roman"/>
                        <a:cs typeface="MS Serif"/>
                      </a:endParaRPr>
                    </a:p>
                  </a:txBody>
                  <a:tcPr marL="46772" marR="4677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553">
                <a:tc>
                  <a:txBody>
                    <a:bodyPr/>
                    <a:lstStyle/>
                    <a:p>
                      <a:pPr>
                        <a:spcAft>
                          <a:spcPts val="0"/>
                        </a:spcAft>
                      </a:pPr>
                      <a:r>
                        <a:rPr lang="en-US" sz="800">
                          <a:solidFill>
                            <a:srgbClr val="000000"/>
                          </a:solidFill>
                          <a:latin typeface="Calibri"/>
                          <a:ea typeface="Times New Roman"/>
                          <a:cs typeface="Times New Roman"/>
                        </a:rPr>
                        <a:t>Publications</a:t>
                      </a:r>
                      <a:endParaRPr lang="en-US" sz="70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latin typeface="Calibri"/>
                          <a:ea typeface="Times New Roman"/>
                          <a:cs typeface="Times New Roman"/>
                        </a:rPr>
                        <a:t>212,515.89</a:t>
                      </a:r>
                      <a:endParaRPr lang="en-US" sz="700">
                        <a:latin typeface="MS Serif"/>
                        <a:ea typeface="Times New Roman"/>
                        <a:cs typeface="MS Serif"/>
                      </a:endParaRPr>
                    </a:p>
                  </a:txBody>
                  <a:tcPr marL="46772" marR="4677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553">
                <a:tc>
                  <a:txBody>
                    <a:bodyPr/>
                    <a:lstStyle/>
                    <a:p>
                      <a:pPr>
                        <a:spcAft>
                          <a:spcPts val="0"/>
                        </a:spcAft>
                      </a:pPr>
                      <a:r>
                        <a:rPr lang="en-US" sz="800">
                          <a:solidFill>
                            <a:srgbClr val="000000"/>
                          </a:solidFill>
                          <a:latin typeface="Calibri"/>
                          <a:ea typeface="Times New Roman"/>
                          <a:cs typeface="Times New Roman"/>
                        </a:rPr>
                        <a:t>Fees</a:t>
                      </a:r>
                      <a:endParaRPr lang="en-US" sz="70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latin typeface="Calibri"/>
                          <a:ea typeface="Times New Roman"/>
                          <a:cs typeface="Times New Roman"/>
                        </a:rPr>
                        <a:t>274,592.00</a:t>
                      </a:r>
                      <a:endParaRPr lang="en-US" sz="700">
                        <a:latin typeface="MS Serif"/>
                        <a:ea typeface="Times New Roman"/>
                        <a:cs typeface="MS Serif"/>
                      </a:endParaRPr>
                    </a:p>
                  </a:txBody>
                  <a:tcPr marL="46772" marR="4677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553">
                <a:tc>
                  <a:txBody>
                    <a:bodyPr/>
                    <a:lstStyle/>
                    <a:p>
                      <a:pPr>
                        <a:spcAft>
                          <a:spcPts val="0"/>
                        </a:spcAft>
                      </a:pPr>
                      <a:r>
                        <a:rPr lang="en-US" sz="800">
                          <a:solidFill>
                            <a:srgbClr val="000000"/>
                          </a:solidFill>
                          <a:latin typeface="Calibri"/>
                          <a:ea typeface="Times New Roman"/>
                          <a:cs typeface="Times New Roman"/>
                        </a:rPr>
                        <a:t>Scientific Equipment and Support</a:t>
                      </a:r>
                      <a:endParaRPr lang="en-US" sz="70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latin typeface="Calibri"/>
                          <a:ea typeface="Times New Roman"/>
                          <a:cs typeface="Times New Roman"/>
                        </a:rPr>
                        <a:t>2,483,311.05</a:t>
                      </a:r>
                      <a:endParaRPr lang="en-US" sz="700">
                        <a:latin typeface="MS Serif"/>
                        <a:ea typeface="Times New Roman"/>
                        <a:cs typeface="MS Serif"/>
                      </a:endParaRPr>
                    </a:p>
                  </a:txBody>
                  <a:tcPr marL="46772" marR="4677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553">
                <a:tc>
                  <a:txBody>
                    <a:bodyPr/>
                    <a:lstStyle/>
                    <a:p>
                      <a:pPr>
                        <a:spcAft>
                          <a:spcPts val="0"/>
                        </a:spcAft>
                      </a:pPr>
                      <a:r>
                        <a:rPr lang="en-US" sz="800">
                          <a:solidFill>
                            <a:srgbClr val="000000"/>
                          </a:solidFill>
                          <a:latin typeface="Calibri"/>
                          <a:ea typeface="Times New Roman"/>
                          <a:cs typeface="Times New Roman"/>
                        </a:rPr>
                        <a:t>Other Goods and Services</a:t>
                      </a:r>
                      <a:endParaRPr lang="en-US" sz="70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latin typeface="Calibri"/>
                          <a:ea typeface="Times New Roman"/>
                          <a:cs typeface="Times New Roman"/>
                        </a:rPr>
                        <a:t>495,799.56</a:t>
                      </a:r>
                      <a:endParaRPr lang="en-US" sz="700">
                        <a:latin typeface="MS Serif"/>
                        <a:ea typeface="Times New Roman"/>
                        <a:cs typeface="MS Serif"/>
                      </a:endParaRPr>
                    </a:p>
                  </a:txBody>
                  <a:tcPr marL="46772" marR="4677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553">
                <a:tc>
                  <a:txBody>
                    <a:bodyPr/>
                    <a:lstStyle/>
                    <a:p>
                      <a:pPr>
                        <a:spcAft>
                          <a:spcPts val="0"/>
                        </a:spcAft>
                      </a:pPr>
                      <a:r>
                        <a:rPr lang="en-US" sz="800" b="1">
                          <a:solidFill>
                            <a:srgbClr val="000000"/>
                          </a:solidFill>
                          <a:latin typeface="Calibri"/>
                          <a:ea typeface="Times New Roman"/>
                          <a:cs typeface="Times New Roman"/>
                        </a:rPr>
                        <a:t>Grants</a:t>
                      </a:r>
                      <a:endParaRPr lang="en-US" sz="70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b="1">
                          <a:solidFill>
                            <a:srgbClr val="000000"/>
                          </a:solidFill>
                          <a:latin typeface="Calibri"/>
                          <a:ea typeface="Times New Roman"/>
                          <a:cs typeface="Times New Roman"/>
                        </a:rPr>
                        <a:t>727,494.10</a:t>
                      </a:r>
                      <a:endParaRPr lang="en-US" sz="700">
                        <a:latin typeface="MS Serif"/>
                        <a:ea typeface="Times New Roman"/>
                        <a:cs typeface="MS Serif"/>
                      </a:endParaRPr>
                    </a:p>
                  </a:txBody>
                  <a:tcPr marL="46772" marR="4677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553">
                <a:tc>
                  <a:txBody>
                    <a:bodyPr/>
                    <a:lstStyle/>
                    <a:p>
                      <a:pPr>
                        <a:spcAft>
                          <a:spcPts val="0"/>
                        </a:spcAft>
                      </a:pPr>
                      <a:r>
                        <a:rPr lang="en-US" sz="800">
                          <a:solidFill>
                            <a:srgbClr val="000000"/>
                          </a:solidFill>
                          <a:latin typeface="Calibri"/>
                          <a:ea typeface="Times New Roman"/>
                          <a:cs typeface="Times New Roman"/>
                        </a:rPr>
                        <a:t>International Organisations</a:t>
                      </a:r>
                      <a:endParaRPr lang="en-US" sz="70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latin typeface="Calibri"/>
                          <a:ea typeface="Times New Roman"/>
                          <a:cs typeface="Times New Roman"/>
                        </a:rPr>
                        <a:t>727,494.10</a:t>
                      </a:r>
                      <a:endParaRPr lang="en-US" sz="700">
                        <a:latin typeface="MS Serif"/>
                        <a:ea typeface="Times New Roman"/>
                        <a:cs typeface="MS Serif"/>
                      </a:endParaRPr>
                    </a:p>
                  </a:txBody>
                  <a:tcPr marL="46772" marR="4677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553">
                <a:tc>
                  <a:txBody>
                    <a:bodyPr/>
                    <a:lstStyle/>
                    <a:p>
                      <a:pPr>
                        <a:spcAft>
                          <a:spcPts val="0"/>
                        </a:spcAft>
                      </a:pPr>
                      <a:r>
                        <a:rPr lang="en-US" sz="800" i="1">
                          <a:solidFill>
                            <a:srgbClr val="000000"/>
                          </a:solidFill>
                          <a:latin typeface="Calibri"/>
                          <a:ea typeface="Times New Roman"/>
                          <a:cs typeface="Times New Roman"/>
                        </a:rPr>
                        <a:t>World Meteorological Organisation </a:t>
                      </a:r>
                      <a:r>
                        <a:rPr lang="en-US" sz="800">
                          <a:solidFill>
                            <a:srgbClr val="000000"/>
                          </a:solidFill>
                          <a:latin typeface="Calibri"/>
                          <a:ea typeface="Times New Roman"/>
                          <a:cs typeface="Times New Roman"/>
                        </a:rPr>
                        <a:t>(Regular)</a:t>
                      </a:r>
                      <a:endParaRPr lang="en-US" sz="70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i="1">
                          <a:solidFill>
                            <a:srgbClr val="000000"/>
                          </a:solidFill>
                          <a:latin typeface="Calibri"/>
                          <a:ea typeface="Times New Roman"/>
                          <a:cs typeface="Times New Roman"/>
                        </a:rPr>
                        <a:t>375,000.00</a:t>
                      </a:r>
                      <a:endParaRPr lang="en-US" sz="700">
                        <a:latin typeface="MS Serif"/>
                        <a:ea typeface="Times New Roman"/>
                        <a:cs typeface="MS Serif"/>
                      </a:endParaRPr>
                    </a:p>
                  </a:txBody>
                  <a:tcPr marL="46772" marR="4677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553">
                <a:tc>
                  <a:txBody>
                    <a:bodyPr/>
                    <a:lstStyle/>
                    <a:p>
                      <a:pPr>
                        <a:spcAft>
                          <a:spcPts val="0"/>
                        </a:spcAft>
                      </a:pPr>
                      <a:r>
                        <a:rPr lang="en-US" sz="800" i="1">
                          <a:solidFill>
                            <a:srgbClr val="000000"/>
                          </a:solidFill>
                          <a:latin typeface="Calibri"/>
                          <a:ea typeface="Times New Roman"/>
                          <a:cs typeface="Times New Roman"/>
                        </a:rPr>
                        <a:t>World Meteorological Organisation </a:t>
                      </a:r>
                      <a:r>
                        <a:rPr lang="en-US" sz="800">
                          <a:solidFill>
                            <a:srgbClr val="000000"/>
                          </a:solidFill>
                          <a:latin typeface="Calibri"/>
                          <a:ea typeface="Times New Roman"/>
                          <a:cs typeface="Times New Roman"/>
                        </a:rPr>
                        <a:t>(VCP)</a:t>
                      </a:r>
                      <a:endParaRPr lang="en-US" sz="70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i="1">
                          <a:solidFill>
                            <a:srgbClr val="000000"/>
                          </a:solidFill>
                          <a:latin typeface="Calibri"/>
                          <a:ea typeface="Times New Roman"/>
                          <a:cs typeface="Times New Roman"/>
                        </a:rPr>
                        <a:t>46,650.00</a:t>
                      </a:r>
                      <a:endParaRPr lang="en-US" sz="700">
                        <a:latin typeface="MS Serif"/>
                        <a:ea typeface="Times New Roman"/>
                        <a:cs typeface="MS Serif"/>
                      </a:endParaRPr>
                    </a:p>
                  </a:txBody>
                  <a:tcPr marL="46772" marR="4677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553">
                <a:tc>
                  <a:txBody>
                    <a:bodyPr/>
                    <a:lstStyle/>
                    <a:p>
                      <a:pPr>
                        <a:spcAft>
                          <a:spcPts val="0"/>
                        </a:spcAft>
                      </a:pPr>
                      <a:r>
                        <a:rPr lang="en-US" sz="800" i="1" dirty="0">
                          <a:solidFill>
                            <a:srgbClr val="000000"/>
                          </a:solidFill>
                          <a:latin typeface="Calibri"/>
                          <a:ea typeface="Times New Roman"/>
                          <a:cs typeface="Times New Roman"/>
                        </a:rPr>
                        <a:t>World Meteorological </a:t>
                      </a:r>
                      <a:r>
                        <a:rPr lang="en-US" sz="800" i="1" dirty="0" err="1">
                          <a:solidFill>
                            <a:srgbClr val="000000"/>
                          </a:solidFill>
                          <a:latin typeface="Calibri"/>
                          <a:ea typeface="Times New Roman"/>
                          <a:cs typeface="Times New Roman"/>
                        </a:rPr>
                        <a:t>Organisation</a:t>
                      </a:r>
                      <a:r>
                        <a:rPr lang="en-US" sz="800" i="1" dirty="0">
                          <a:solidFill>
                            <a:srgbClr val="000000"/>
                          </a:solidFill>
                          <a:latin typeface="Calibri"/>
                          <a:ea typeface="Times New Roman"/>
                          <a:cs typeface="Times New Roman"/>
                        </a:rPr>
                        <a:t> </a:t>
                      </a:r>
                      <a:r>
                        <a:rPr lang="en-US" sz="800" dirty="0">
                          <a:solidFill>
                            <a:srgbClr val="000000"/>
                          </a:solidFill>
                          <a:latin typeface="Calibri"/>
                          <a:ea typeface="Times New Roman"/>
                          <a:cs typeface="Times New Roman"/>
                        </a:rPr>
                        <a:t>(IPCC)</a:t>
                      </a:r>
                      <a:endParaRPr lang="en-US" sz="700" dirty="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i="1">
                          <a:solidFill>
                            <a:srgbClr val="000000"/>
                          </a:solidFill>
                          <a:latin typeface="Calibri"/>
                          <a:ea typeface="Times New Roman"/>
                          <a:cs typeface="Times New Roman"/>
                        </a:rPr>
                        <a:t>94,350.00</a:t>
                      </a:r>
                      <a:endParaRPr lang="en-US" sz="700">
                        <a:latin typeface="MS Serif"/>
                        <a:ea typeface="Times New Roman"/>
                        <a:cs typeface="MS Serif"/>
                      </a:endParaRPr>
                    </a:p>
                  </a:txBody>
                  <a:tcPr marL="46772" marR="4677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553">
                <a:tc>
                  <a:txBody>
                    <a:bodyPr/>
                    <a:lstStyle/>
                    <a:p>
                      <a:pPr>
                        <a:spcAft>
                          <a:spcPts val="0"/>
                        </a:spcAft>
                      </a:pPr>
                      <a:r>
                        <a:rPr lang="en-US" sz="800" i="1">
                          <a:solidFill>
                            <a:srgbClr val="000000"/>
                          </a:solidFill>
                          <a:latin typeface="Calibri"/>
                          <a:ea typeface="Times New Roman"/>
                          <a:cs typeface="Times New Roman"/>
                        </a:rPr>
                        <a:t>World Meteorological Organisation (ACMAD)</a:t>
                      </a:r>
                      <a:endParaRPr lang="en-US" sz="70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i="1">
                          <a:solidFill>
                            <a:srgbClr val="000000"/>
                          </a:solidFill>
                          <a:latin typeface="Calibri"/>
                          <a:ea typeface="Times New Roman"/>
                          <a:cs typeface="Times New Roman"/>
                        </a:rPr>
                        <a:t>211,494.10</a:t>
                      </a:r>
                      <a:endParaRPr lang="en-US" sz="700">
                        <a:latin typeface="MS Serif"/>
                        <a:ea typeface="Times New Roman"/>
                        <a:cs typeface="MS Serif"/>
                      </a:endParaRPr>
                    </a:p>
                  </a:txBody>
                  <a:tcPr marL="46772" marR="4677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553">
                <a:tc>
                  <a:txBody>
                    <a:bodyPr/>
                    <a:lstStyle/>
                    <a:p>
                      <a:pPr>
                        <a:spcAft>
                          <a:spcPts val="0"/>
                        </a:spcAft>
                      </a:pPr>
                      <a:r>
                        <a:rPr lang="en-US" sz="800" b="1" dirty="0">
                          <a:solidFill>
                            <a:srgbClr val="000000"/>
                          </a:solidFill>
                          <a:latin typeface="Calibri"/>
                          <a:ea typeface="Times New Roman"/>
                          <a:cs typeface="Times New Roman"/>
                        </a:rPr>
                        <a:t>Acquisition of Non-Financial Assets</a:t>
                      </a:r>
                      <a:endParaRPr lang="en-US" sz="700" dirty="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b="1">
                          <a:solidFill>
                            <a:srgbClr val="000000"/>
                          </a:solidFill>
                          <a:latin typeface="Calibri"/>
                          <a:ea typeface="Times New Roman"/>
                          <a:cs typeface="Times New Roman"/>
                        </a:rPr>
                        <a:t>3,612,172.30</a:t>
                      </a:r>
                      <a:endParaRPr lang="en-US" sz="700">
                        <a:latin typeface="MS Serif"/>
                        <a:ea typeface="Times New Roman"/>
                        <a:cs typeface="MS Serif"/>
                      </a:endParaRPr>
                    </a:p>
                  </a:txBody>
                  <a:tcPr marL="46772" marR="4677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553">
                <a:tc>
                  <a:txBody>
                    <a:bodyPr/>
                    <a:lstStyle/>
                    <a:p>
                      <a:pPr>
                        <a:spcAft>
                          <a:spcPts val="0"/>
                        </a:spcAft>
                      </a:pPr>
                      <a:r>
                        <a:rPr lang="en-US" sz="800">
                          <a:solidFill>
                            <a:srgbClr val="000000"/>
                          </a:solidFill>
                          <a:latin typeface="Calibri"/>
                          <a:ea typeface="Times New Roman"/>
                          <a:cs typeface="Times New Roman"/>
                        </a:rPr>
                        <a:t>Residential Buildings</a:t>
                      </a:r>
                      <a:endParaRPr lang="en-US" sz="70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dirty="0">
                          <a:solidFill>
                            <a:srgbClr val="000000"/>
                          </a:solidFill>
                          <a:latin typeface="Calibri"/>
                          <a:ea typeface="Times New Roman"/>
                          <a:cs typeface="Times New Roman"/>
                        </a:rPr>
                        <a:t>0.00</a:t>
                      </a:r>
                      <a:endParaRPr lang="en-US" sz="700" dirty="0">
                        <a:latin typeface="MS Serif"/>
                        <a:ea typeface="Times New Roman"/>
                        <a:cs typeface="MS Serif"/>
                      </a:endParaRPr>
                    </a:p>
                  </a:txBody>
                  <a:tcPr marL="46772" marR="4677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553">
                <a:tc>
                  <a:txBody>
                    <a:bodyPr/>
                    <a:lstStyle/>
                    <a:p>
                      <a:pPr>
                        <a:spcAft>
                          <a:spcPts val="0"/>
                        </a:spcAft>
                      </a:pPr>
                      <a:r>
                        <a:rPr lang="en-US" sz="800" i="1">
                          <a:solidFill>
                            <a:srgbClr val="000000"/>
                          </a:solidFill>
                          <a:latin typeface="Calibri"/>
                          <a:ea typeface="Times New Roman"/>
                          <a:cs typeface="Times New Roman"/>
                        </a:rPr>
                        <a:t>Construction of Government Head Quarters</a:t>
                      </a:r>
                      <a:endParaRPr lang="en-US" sz="70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i="1" dirty="0">
                          <a:solidFill>
                            <a:srgbClr val="000000"/>
                          </a:solidFill>
                          <a:latin typeface="Calibri"/>
                          <a:ea typeface="Times New Roman"/>
                          <a:cs typeface="Times New Roman"/>
                        </a:rPr>
                        <a:t>0.00</a:t>
                      </a:r>
                      <a:endParaRPr lang="en-US" sz="700" dirty="0">
                        <a:latin typeface="MS Serif"/>
                        <a:ea typeface="Times New Roman"/>
                        <a:cs typeface="MS Serif"/>
                      </a:endParaRPr>
                    </a:p>
                  </a:txBody>
                  <a:tcPr marL="46772" marR="4677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553">
                <a:tc>
                  <a:txBody>
                    <a:bodyPr/>
                    <a:lstStyle/>
                    <a:p>
                      <a:pPr>
                        <a:spcAft>
                          <a:spcPts val="0"/>
                        </a:spcAft>
                      </a:pPr>
                      <a:r>
                        <a:rPr lang="en-US" sz="800">
                          <a:solidFill>
                            <a:srgbClr val="000000"/>
                          </a:solidFill>
                          <a:latin typeface="Calibri"/>
                          <a:ea typeface="Times New Roman"/>
                          <a:cs typeface="Times New Roman"/>
                        </a:rPr>
                        <a:t>Acquisition of Vehicles</a:t>
                      </a:r>
                      <a:endParaRPr lang="en-US" sz="70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solidFill>
                            <a:srgbClr val="000000"/>
                          </a:solidFill>
                          <a:latin typeface="Calibri"/>
                          <a:ea typeface="Times New Roman"/>
                          <a:cs typeface="Times New Roman"/>
                        </a:rPr>
                        <a:t>1,224,375.00</a:t>
                      </a:r>
                      <a:endParaRPr lang="en-US" sz="700">
                        <a:latin typeface="MS Serif"/>
                        <a:ea typeface="Times New Roman"/>
                        <a:cs typeface="MS Serif"/>
                      </a:endParaRPr>
                    </a:p>
                  </a:txBody>
                  <a:tcPr marL="46772" marR="4677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553">
                <a:tc>
                  <a:txBody>
                    <a:bodyPr/>
                    <a:lstStyle/>
                    <a:p>
                      <a:pPr>
                        <a:spcAft>
                          <a:spcPts val="0"/>
                        </a:spcAft>
                      </a:pPr>
                      <a:r>
                        <a:rPr lang="en-US" sz="800" i="1">
                          <a:solidFill>
                            <a:srgbClr val="000000"/>
                          </a:solidFill>
                          <a:latin typeface="Calibri"/>
                          <a:ea typeface="Times New Roman"/>
                          <a:cs typeface="Times New Roman"/>
                        </a:rPr>
                        <a:t>Acquisition of Machinery</a:t>
                      </a:r>
                      <a:endParaRPr lang="en-US" sz="70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US" sz="800" i="1">
                          <a:solidFill>
                            <a:srgbClr val="000000"/>
                          </a:solidFill>
                          <a:latin typeface="Calibri"/>
                          <a:ea typeface="Times New Roman"/>
                          <a:cs typeface="Times New Roman"/>
                        </a:rPr>
                        <a:t>2,387,797.30</a:t>
                      </a:r>
                      <a:endParaRPr lang="en-US" sz="700">
                        <a:latin typeface="MS Serif"/>
                        <a:ea typeface="Times New Roman"/>
                        <a:cs typeface="MS Serif"/>
                      </a:endParaRPr>
                    </a:p>
                  </a:txBody>
                  <a:tcPr marL="46772" marR="4677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07553">
                <a:tc>
                  <a:txBody>
                    <a:bodyPr/>
                    <a:lstStyle/>
                    <a:p>
                      <a:pPr>
                        <a:spcAft>
                          <a:spcPts val="0"/>
                        </a:spcAft>
                      </a:pPr>
                      <a:r>
                        <a:rPr lang="en-US" sz="800" b="1">
                          <a:solidFill>
                            <a:srgbClr val="000000"/>
                          </a:solidFill>
                          <a:latin typeface="Calibri"/>
                          <a:ea typeface="Times New Roman"/>
                          <a:cs typeface="Times New Roman"/>
                        </a:rPr>
                        <a:t>TOTAL</a:t>
                      </a:r>
                      <a:endParaRPr lang="en-US" sz="700">
                        <a:latin typeface="MS Serif"/>
                        <a:ea typeface="Times New Roman"/>
                        <a:cs typeface="MS Serif"/>
                      </a:endParaRPr>
                    </a:p>
                  </a:txBody>
                  <a:tcPr marL="46772" marR="4677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US" sz="800" b="1" dirty="0">
                          <a:solidFill>
                            <a:srgbClr val="000000"/>
                          </a:solidFill>
                          <a:latin typeface="Calibri"/>
                          <a:ea typeface="Times New Roman"/>
                          <a:cs typeface="Times New Roman"/>
                        </a:rPr>
                        <a:t>57,769,389.25</a:t>
                      </a:r>
                      <a:endParaRPr lang="en-US" sz="700" dirty="0">
                        <a:latin typeface="MS Serif"/>
                        <a:ea typeface="Times New Roman"/>
                        <a:cs typeface="MS Serif"/>
                      </a:endParaRPr>
                    </a:p>
                  </a:txBody>
                  <a:tcPr marL="46772" marR="4677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3429000" y="838200"/>
            <a:ext cx="3624710" cy="461665"/>
          </a:xfrm>
          <a:prstGeom prst="rect">
            <a:avLst/>
          </a:prstGeom>
          <a:noFill/>
        </p:spPr>
        <p:txBody>
          <a:bodyPr wrap="none" rtlCol="0">
            <a:spAutoFit/>
          </a:bodyPr>
          <a:lstStyle/>
          <a:p>
            <a:r>
              <a:rPr lang="en-US" dirty="0" smtClean="0"/>
              <a:t>Statement of expenditure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body" sz="half" idx="1"/>
          </p:nvPr>
        </p:nvSpPr>
        <p:spPr/>
        <p:txBody>
          <a:bodyPr/>
          <a:lstStyle/>
          <a:p>
            <a:pPr algn="ctr">
              <a:buFontTx/>
              <a:buNone/>
            </a:pPr>
            <a:r>
              <a:rPr lang="en-US" sz="3600" b="1" i="1">
                <a:solidFill>
                  <a:srgbClr val="0099FF"/>
                </a:solidFill>
              </a:rPr>
              <a:t>                                                       </a:t>
            </a:r>
            <a:endParaRPr lang="en-US" sz="6600" b="1" i="1">
              <a:solidFill>
                <a:schemeClr val="accent2"/>
              </a:solidFill>
              <a:effectLst>
                <a:outerShdw blurRad="38100" dist="38100" dir="2700000" algn="tl">
                  <a:srgbClr val="C0C0C0"/>
                </a:outerShdw>
              </a:effectLst>
              <a:latin typeface="Verdana" pitchFamily="34" charset="0"/>
            </a:endParaRPr>
          </a:p>
        </p:txBody>
      </p:sp>
      <p:sp>
        <p:nvSpPr>
          <p:cNvPr id="363523" name="Text Box 3"/>
          <p:cNvSpPr txBox="1">
            <a:spLocks noChangeArrowheads="1"/>
          </p:cNvSpPr>
          <p:nvPr/>
        </p:nvSpPr>
        <p:spPr bwMode="auto">
          <a:xfrm>
            <a:off x="611188" y="4149725"/>
            <a:ext cx="1728787" cy="366713"/>
          </a:xfrm>
          <a:prstGeom prst="rect">
            <a:avLst/>
          </a:prstGeom>
          <a:noFill/>
          <a:ln w="9525">
            <a:noFill/>
            <a:miter lim="800000"/>
            <a:headEnd/>
            <a:tailEnd/>
          </a:ln>
          <a:effectLst/>
        </p:spPr>
        <p:txBody>
          <a:bodyPr>
            <a:spAutoFit/>
          </a:bodyPr>
          <a:lstStyle/>
          <a:p>
            <a:pPr>
              <a:spcBef>
                <a:spcPct val="50000"/>
              </a:spcBef>
            </a:pPr>
            <a:endParaRPr lang="en-US" sz="1800"/>
          </a:p>
        </p:txBody>
      </p:sp>
      <p:pic>
        <p:nvPicPr>
          <p:cNvPr id="363524" name="Picture 4" descr="mms"/>
          <p:cNvPicPr>
            <a:picLocks noChangeAspect="1" noChangeArrowheads="1"/>
          </p:cNvPicPr>
          <p:nvPr/>
        </p:nvPicPr>
        <p:blipFill>
          <a:blip r:embed="rId2" cstate="print"/>
          <a:srcRect/>
          <a:stretch>
            <a:fillRect/>
          </a:stretch>
        </p:blipFill>
        <p:spPr bwMode="auto">
          <a:xfrm>
            <a:off x="0" y="0"/>
            <a:ext cx="1289050" cy="1885950"/>
          </a:xfrm>
          <a:prstGeom prst="rect">
            <a:avLst/>
          </a:prstGeom>
          <a:noFill/>
        </p:spPr>
      </p:pic>
      <p:sp>
        <p:nvSpPr>
          <p:cNvPr id="363525" name="Text Box 5"/>
          <p:cNvSpPr txBox="1">
            <a:spLocks noChangeArrowheads="1"/>
          </p:cNvSpPr>
          <p:nvPr/>
        </p:nvSpPr>
        <p:spPr bwMode="auto">
          <a:xfrm>
            <a:off x="2286000" y="152400"/>
            <a:ext cx="6629400" cy="701675"/>
          </a:xfrm>
          <a:prstGeom prst="rect">
            <a:avLst/>
          </a:prstGeom>
          <a:noFill/>
          <a:ln w="9525">
            <a:noFill/>
            <a:miter lim="800000"/>
            <a:headEnd/>
            <a:tailEnd/>
          </a:ln>
          <a:effectLst/>
        </p:spPr>
        <p:txBody>
          <a:bodyPr>
            <a:spAutoFit/>
          </a:bodyPr>
          <a:lstStyle/>
          <a:p>
            <a:pPr>
              <a:spcBef>
                <a:spcPct val="50000"/>
              </a:spcBef>
            </a:pPr>
            <a:endParaRPr lang="en-US" sz="4000" b="1">
              <a:solidFill>
                <a:srgbClr val="0099FF"/>
              </a:solidFill>
            </a:endParaRPr>
          </a:p>
        </p:txBody>
      </p:sp>
      <p:sp>
        <p:nvSpPr>
          <p:cNvPr id="363526" name="Rectangle 6"/>
          <p:cNvSpPr>
            <a:spLocks noChangeArrowheads="1"/>
          </p:cNvSpPr>
          <p:nvPr/>
        </p:nvSpPr>
        <p:spPr bwMode="auto">
          <a:xfrm>
            <a:off x="1828800" y="0"/>
            <a:ext cx="7315200" cy="765175"/>
          </a:xfrm>
          <a:prstGeom prst="rect">
            <a:avLst/>
          </a:prstGeom>
          <a:gradFill rotWithShape="1">
            <a:gsLst>
              <a:gs pos="0">
                <a:schemeClr val="bg1"/>
              </a:gs>
              <a:gs pos="100000">
                <a:srgbClr val="00CCFF"/>
              </a:gs>
            </a:gsLst>
            <a:lin ang="0" scaled="1"/>
          </a:gradFill>
          <a:ln w="9525">
            <a:noFill/>
            <a:miter lim="800000"/>
            <a:headEnd/>
            <a:tailEnd/>
          </a:ln>
          <a:effectLst/>
        </p:spPr>
        <p:txBody>
          <a:bodyPr anchor="ctr"/>
          <a:lstStyle/>
          <a:p>
            <a:pPr algn="r">
              <a:spcBef>
                <a:spcPct val="0"/>
              </a:spcBef>
            </a:pPr>
            <a:r>
              <a:rPr lang="en-US" sz="3200" b="1">
                <a:solidFill>
                  <a:srgbClr val="1895F2"/>
                </a:solidFill>
              </a:rPr>
              <a:t>Mauritius Meteorological Services</a:t>
            </a:r>
            <a:r>
              <a:rPr lang="en-US" sz="4400">
                <a:solidFill>
                  <a:schemeClr val="tx2"/>
                </a:solidFill>
              </a:rPr>
              <a:t> </a:t>
            </a:r>
          </a:p>
        </p:txBody>
      </p:sp>
      <p:sp>
        <p:nvSpPr>
          <p:cNvPr id="363527" name="Text Box 7"/>
          <p:cNvSpPr txBox="1">
            <a:spLocks noChangeArrowheads="1"/>
          </p:cNvSpPr>
          <p:nvPr/>
        </p:nvSpPr>
        <p:spPr bwMode="auto">
          <a:xfrm>
            <a:off x="0" y="1662113"/>
            <a:ext cx="9144000" cy="5250668"/>
          </a:xfrm>
          <a:prstGeom prst="rect">
            <a:avLst/>
          </a:prstGeom>
          <a:noFill/>
          <a:ln w="9525" algn="ctr">
            <a:noFill/>
            <a:miter lim="800000"/>
            <a:headEnd/>
            <a:tailEnd/>
          </a:ln>
          <a:effectLst/>
        </p:spPr>
        <p:txBody>
          <a:bodyPr>
            <a:spAutoFit/>
          </a:bodyPr>
          <a:lstStyle/>
          <a:p>
            <a:pPr marL="342900" indent="-342900">
              <a:buFont typeface="Wingdings" pitchFamily="2" charset="2"/>
              <a:buChar char="Ø"/>
            </a:pPr>
            <a:r>
              <a:rPr lang="en-US" sz="2800" b="1" dirty="0">
                <a:solidFill>
                  <a:schemeClr val="accent2"/>
                </a:solidFill>
              </a:rPr>
              <a:t>Vision</a:t>
            </a:r>
          </a:p>
          <a:p>
            <a:pPr marL="342900" indent="-342900"/>
            <a:r>
              <a:rPr lang="en-US" dirty="0">
                <a:solidFill>
                  <a:schemeClr val="accent2"/>
                </a:solidFill>
              </a:rPr>
              <a:t>To be a proactive, highly efficient and effective institution</a:t>
            </a:r>
          </a:p>
          <a:p>
            <a:pPr marL="342900" indent="-342900"/>
            <a:endParaRPr lang="en-US" dirty="0">
              <a:solidFill>
                <a:schemeClr val="accent2"/>
              </a:solidFill>
            </a:endParaRPr>
          </a:p>
          <a:p>
            <a:pPr marL="342900" indent="-342900">
              <a:buFont typeface="Wingdings" pitchFamily="2" charset="2"/>
              <a:buChar char="Ø"/>
            </a:pPr>
            <a:r>
              <a:rPr lang="en-US" sz="2800" b="1" dirty="0">
                <a:solidFill>
                  <a:schemeClr val="accent2"/>
                </a:solidFill>
              </a:rPr>
              <a:t>Mission</a:t>
            </a:r>
          </a:p>
          <a:p>
            <a:pPr marL="342900" indent="-342900"/>
            <a:r>
              <a:rPr lang="en-US" dirty="0" smtClean="0">
                <a:solidFill>
                  <a:schemeClr val="accent2"/>
                </a:solidFill>
              </a:rPr>
              <a:t>    To </a:t>
            </a:r>
            <a:r>
              <a:rPr lang="en-US" dirty="0">
                <a:solidFill>
                  <a:schemeClr val="accent2"/>
                </a:solidFill>
              </a:rPr>
              <a:t>provide accurate and timely weather information </a:t>
            </a:r>
            <a:r>
              <a:rPr lang="en-US" dirty="0" smtClean="0">
                <a:solidFill>
                  <a:schemeClr val="accent2"/>
                </a:solidFill>
              </a:rPr>
              <a:t>and meteorological </a:t>
            </a:r>
            <a:r>
              <a:rPr lang="en-US" dirty="0">
                <a:solidFill>
                  <a:schemeClr val="accent2"/>
                </a:solidFill>
              </a:rPr>
              <a:t>products and information related to natural disasters for the general welfare of the citizens of the Republic</a:t>
            </a:r>
          </a:p>
          <a:p>
            <a:pPr marL="342900" indent="-342900"/>
            <a:endParaRPr lang="en-US" dirty="0">
              <a:solidFill>
                <a:schemeClr val="accent2"/>
              </a:solidFill>
            </a:endParaRPr>
          </a:p>
          <a:p>
            <a:pPr marL="342900" indent="-342900">
              <a:buFont typeface="Wingdings" pitchFamily="2" charset="2"/>
              <a:buChar char="Ø"/>
            </a:pPr>
            <a:r>
              <a:rPr lang="en-US" sz="2800" b="1" dirty="0">
                <a:solidFill>
                  <a:schemeClr val="accent2"/>
                </a:solidFill>
              </a:rPr>
              <a:t>Quality Objective</a:t>
            </a:r>
          </a:p>
          <a:p>
            <a:pPr marL="342900" indent="-342900"/>
            <a:r>
              <a:rPr lang="en-US" dirty="0" smtClean="0">
                <a:solidFill>
                  <a:schemeClr val="accent2"/>
                </a:solidFill>
              </a:rPr>
              <a:t>    Our </a:t>
            </a:r>
            <a:r>
              <a:rPr lang="en-US" dirty="0">
                <a:solidFill>
                  <a:schemeClr val="accent2"/>
                </a:solidFill>
              </a:rPr>
              <a:t>objective is to attain excellence in </a:t>
            </a:r>
            <a:r>
              <a:rPr lang="en-US" dirty="0" smtClean="0">
                <a:solidFill>
                  <a:schemeClr val="accent2"/>
                </a:solidFill>
              </a:rPr>
              <a:t>the timely </a:t>
            </a:r>
            <a:r>
              <a:rPr lang="en-US" dirty="0">
                <a:solidFill>
                  <a:schemeClr val="accent2"/>
                </a:solidFill>
              </a:rPr>
              <a:t>delivery of effective and quality </a:t>
            </a:r>
            <a:r>
              <a:rPr lang="en-US" dirty="0" smtClean="0">
                <a:solidFill>
                  <a:schemeClr val="accent2"/>
                </a:solidFill>
              </a:rPr>
              <a:t>service in </a:t>
            </a:r>
            <a:r>
              <a:rPr lang="en-US" dirty="0">
                <a:solidFill>
                  <a:schemeClr val="accent2"/>
                </a:solidFill>
              </a:rPr>
              <a:t>an equitable manner so as to optimize customer satisfaction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body" sz="half" idx="1"/>
          </p:nvPr>
        </p:nvSpPr>
        <p:spPr/>
        <p:txBody>
          <a:bodyPr/>
          <a:lstStyle/>
          <a:p>
            <a:pPr algn="ctr">
              <a:buFontTx/>
              <a:buNone/>
            </a:pPr>
            <a:r>
              <a:rPr lang="en-US" sz="3600" b="1" i="1">
                <a:solidFill>
                  <a:srgbClr val="0099FF"/>
                </a:solidFill>
              </a:rPr>
              <a:t>                                                       </a:t>
            </a:r>
            <a:endParaRPr lang="en-US" sz="6600" b="1" i="1">
              <a:solidFill>
                <a:schemeClr val="accent2"/>
              </a:solidFill>
              <a:effectLst>
                <a:outerShdw blurRad="38100" dist="38100" dir="2700000" algn="tl">
                  <a:srgbClr val="C0C0C0"/>
                </a:outerShdw>
              </a:effectLst>
              <a:latin typeface="Verdana" pitchFamily="34" charset="0"/>
            </a:endParaRPr>
          </a:p>
        </p:txBody>
      </p:sp>
      <p:sp>
        <p:nvSpPr>
          <p:cNvPr id="367619" name="Text Box 3"/>
          <p:cNvSpPr txBox="1">
            <a:spLocks noChangeArrowheads="1"/>
          </p:cNvSpPr>
          <p:nvPr/>
        </p:nvSpPr>
        <p:spPr bwMode="auto">
          <a:xfrm>
            <a:off x="611188" y="4149725"/>
            <a:ext cx="1728787" cy="366713"/>
          </a:xfrm>
          <a:prstGeom prst="rect">
            <a:avLst/>
          </a:prstGeom>
          <a:noFill/>
          <a:ln w="9525">
            <a:noFill/>
            <a:miter lim="800000"/>
            <a:headEnd/>
            <a:tailEnd/>
          </a:ln>
          <a:effectLst/>
        </p:spPr>
        <p:txBody>
          <a:bodyPr>
            <a:spAutoFit/>
          </a:bodyPr>
          <a:lstStyle/>
          <a:p>
            <a:pPr>
              <a:spcBef>
                <a:spcPct val="50000"/>
              </a:spcBef>
            </a:pPr>
            <a:endParaRPr lang="en-US" sz="1800"/>
          </a:p>
        </p:txBody>
      </p:sp>
      <p:pic>
        <p:nvPicPr>
          <p:cNvPr id="367620" name="Picture 4" descr="mms"/>
          <p:cNvPicPr>
            <a:picLocks noChangeAspect="1" noChangeArrowheads="1"/>
          </p:cNvPicPr>
          <p:nvPr/>
        </p:nvPicPr>
        <p:blipFill>
          <a:blip r:embed="rId2" cstate="print"/>
          <a:srcRect/>
          <a:stretch>
            <a:fillRect/>
          </a:stretch>
        </p:blipFill>
        <p:spPr bwMode="auto">
          <a:xfrm>
            <a:off x="0" y="0"/>
            <a:ext cx="1289050" cy="1885950"/>
          </a:xfrm>
          <a:prstGeom prst="rect">
            <a:avLst/>
          </a:prstGeom>
          <a:noFill/>
        </p:spPr>
      </p:pic>
      <p:sp>
        <p:nvSpPr>
          <p:cNvPr id="367621" name="Text Box 5"/>
          <p:cNvSpPr txBox="1">
            <a:spLocks noChangeArrowheads="1"/>
          </p:cNvSpPr>
          <p:nvPr/>
        </p:nvSpPr>
        <p:spPr bwMode="auto">
          <a:xfrm>
            <a:off x="2286000" y="152400"/>
            <a:ext cx="6629400" cy="701675"/>
          </a:xfrm>
          <a:prstGeom prst="rect">
            <a:avLst/>
          </a:prstGeom>
          <a:noFill/>
          <a:ln w="9525">
            <a:noFill/>
            <a:miter lim="800000"/>
            <a:headEnd/>
            <a:tailEnd/>
          </a:ln>
          <a:effectLst/>
        </p:spPr>
        <p:txBody>
          <a:bodyPr>
            <a:spAutoFit/>
          </a:bodyPr>
          <a:lstStyle/>
          <a:p>
            <a:pPr>
              <a:spcBef>
                <a:spcPct val="50000"/>
              </a:spcBef>
            </a:pPr>
            <a:endParaRPr lang="en-US" sz="4000" b="1">
              <a:solidFill>
                <a:srgbClr val="0099FF"/>
              </a:solidFill>
            </a:endParaRPr>
          </a:p>
        </p:txBody>
      </p:sp>
      <p:sp>
        <p:nvSpPr>
          <p:cNvPr id="367622" name="Rectangle 6"/>
          <p:cNvSpPr>
            <a:spLocks noChangeArrowheads="1"/>
          </p:cNvSpPr>
          <p:nvPr/>
        </p:nvSpPr>
        <p:spPr bwMode="auto">
          <a:xfrm>
            <a:off x="1828800" y="0"/>
            <a:ext cx="7315200" cy="765175"/>
          </a:xfrm>
          <a:prstGeom prst="rect">
            <a:avLst/>
          </a:prstGeom>
          <a:gradFill rotWithShape="1">
            <a:gsLst>
              <a:gs pos="0">
                <a:schemeClr val="bg1"/>
              </a:gs>
              <a:gs pos="100000">
                <a:srgbClr val="00CCFF"/>
              </a:gs>
            </a:gsLst>
            <a:lin ang="0" scaled="1"/>
          </a:gradFill>
          <a:ln w="9525">
            <a:noFill/>
            <a:miter lim="800000"/>
            <a:headEnd/>
            <a:tailEnd/>
          </a:ln>
          <a:effectLst/>
        </p:spPr>
        <p:txBody>
          <a:bodyPr anchor="ctr"/>
          <a:lstStyle/>
          <a:p>
            <a:pPr algn="r">
              <a:spcBef>
                <a:spcPct val="0"/>
              </a:spcBef>
            </a:pPr>
            <a:r>
              <a:rPr lang="en-US" sz="3200" b="1">
                <a:solidFill>
                  <a:srgbClr val="1895F2"/>
                </a:solidFill>
              </a:rPr>
              <a:t>Mauritius Meteorological Services</a:t>
            </a:r>
            <a:r>
              <a:rPr lang="en-US" sz="4400">
                <a:solidFill>
                  <a:schemeClr val="tx2"/>
                </a:solidFill>
              </a:rPr>
              <a:t> </a:t>
            </a:r>
          </a:p>
        </p:txBody>
      </p:sp>
      <p:sp>
        <p:nvSpPr>
          <p:cNvPr id="367623" name="Text Box 7"/>
          <p:cNvSpPr txBox="1">
            <a:spLocks noChangeArrowheads="1"/>
          </p:cNvSpPr>
          <p:nvPr/>
        </p:nvSpPr>
        <p:spPr bwMode="auto">
          <a:xfrm>
            <a:off x="0" y="1662113"/>
            <a:ext cx="9144000" cy="4935537"/>
          </a:xfrm>
          <a:prstGeom prst="rect">
            <a:avLst/>
          </a:prstGeom>
          <a:noFill/>
          <a:ln w="9525" algn="ctr">
            <a:noFill/>
            <a:miter lim="800000"/>
            <a:headEnd/>
            <a:tailEnd/>
          </a:ln>
          <a:effectLst/>
        </p:spPr>
        <p:txBody>
          <a:bodyPr>
            <a:spAutoFit/>
          </a:bodyPr>
          <a:lstStyle/>
          <a:p>
            <a:pPr marL="342900" indent="-342900">
              <a:buFont typeface="Wingdings" pitchFamily="2" charset="2"/>
              <a:buChar char="Ø"/>
            </a:pPr>
            <a:r>
              <a:rPr lang="en-US" sz="3600" b="1">
                <a:solidFill>
                  <a:schemeClr val="accent2"/>
                </a:solidFill>
              </a:rPr>
              <a:t>Our Values</a:t>
            </a:r>
          </a:p>
          <a:p>
            <a:pPr marL="342900" indent="-342900"/>
            <a:endParaRPr lang="en-US"/>
          </a:p>
          <a:p>
            <a:pPr marL="342900" indent="-342900">
              <a:buFontTx/>
              <a:buChar char="•"/>
            </a:pPr>
            <a:r>
              <a:rPr lang="en-US" sz="2800" b="1">
                <a:solidFill>
                  <a:schemeClr val="accent2"/>
                </a:solidFill>
              </a:rPr>
              <a:t>Working for the citizens of the Republic of Mauritius with full dedication and in total transparency</a:t>
            </a:r>
          </a:p>
          <a:p>
            <a:pPr marL="342900" indent="-342900">
              <a:buFontTx/>
              <a:buChar char="•"/>
            </a:pPr>
            <a:r>
              <a:rPr lang="en-US" sz="2800" b="1">
                <a:solidFill>
                  <a:schemeClr val="accent2"/>
                </a:solidFill>
              </a:rPr>
              <a:t>Keeping abreast with technology </a:t>
            </a:r>
          </a:p>
          <a:p>
            <a:pPr marL="342900" indent="-342900">
              <a:buFontTx/>
              <a:buChar char="•"/>
            </a:pPr>
            <a:r>
              <a:rPr lang="en-US" sz="2800" b="1">
                <a:solidFill>
                  <a:schemeClr val="accent2"/>
                </a:solidFill>
              </a:rPr>
              <a:t>Team Spirit and timeliness</a:t>
            </a:r>
          </a:p>
          <a:p>
            <a:pPr marL="342900" indent="-342900">
              <a:buFontTx/>
              <a:buChar char="•"/>
            </a:pPr>
            <a:r>
              <a:rPr lang="en-US" sz="2800" b="1">
                <a:solidFill>
                  <a:schemeClr val="accent2"/>
                </a:solidFill>
              </a:rPr>
              <a:t>Uniformity and Consistency</a:t>
            </a:r>
          </a:p>
          <a:p>
            <a:pPr marL="342900" indent="-342900">
              <a:buFontTx/>
              <a:buChar char="•"/>
            </a:pPr>
            <a:r>
              <a:rPr lang="en-US" sz="2800" b="1">
                <a:solidFill>
                  <a:schemeClr val="accent2"/>
                </a:solidFill>
              </a:rPr>
              <a:t>Integrity and striving for excellence</a:t>
            </a:r>
            <a:r>
              <a:rPr lang="en-US"/>
              <a:t> </a:t>
            </a:r>
            <a:endParaRPr lang="en-US">
              <a:solidFill>
                <a:schemeClr val="accent2"/>
              </a:solidFill>
            </a:endParaRPr>
          </a:p>
          <a:p>
            <a:pPr marL="342900" indent="-342900"/>
            <a:endParaRPr lang="en-US">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body" sz="half" idx="1"/>
          </p:nvPr>
        </p:nvSpPr>
        <p:spPr/>
        <p:txBody>
          <a:bodyPr/>
          <a:lstStyle/>
          <a:p>
            <a:pPr algn="ctr">
              <a:buFontTx/>
              <a:buNone/>
            </a:pPr>
            <a:r>
              <a:rPr lang="en-US" sz="3600" b="1" i="1">
                <a:solidFill>
                  <a:srgbClr val="0099FF"/>
                </a:solidFill>
              </a:rPr>
              <a:t>                                                       </a:t>
            </a:r>
            <a:endParaRPr lang="en-US" sz="6600" b="1" i="1">
              <a:solidFill>
                <a:schemeClr val="accent2"/>
              </a:solidFill>
              <a:effectLst>
                <a:outerShdw blurRad="38100" dist="38100" dir="2700000" algn="tl">
                  <a:srgbClr val="C0C0C0"/>
                </a:outerShdw>
              </a:effectLst>
              <a:latin typeface="Verdana" pitchFamily="34" charset="0"/>
            </a:endParaRPr>
          </a:p>
        </p:txBody>
      </p:sp>
      <p:sp>
        <p:nvSpPr>
          <p:cNvPr id="368643" name="Text Box 3"/>
          <p:cNvSpPr txBox="1">
            <a:spLocks noChangeArrowheads="1"/>
          </p:cNvSpPr>
          <p:nvPr/>
        </p:nvSpPr>
        <p:spPr bwMode="auto">
          <a:xfrm>
            <a:off x="611188" y="4149725"/>
            <a:ext cx="1728787" cy="366713"/>
          </a:xfrm>
          <a:prstGeom prst="rect">
            <a:avLst/>
          </a:prstGeom>
          <a:noFill/>
          <a:ln w="9525">
            <a:noFill/>
            <a:miter lim="800000"/>
            <a:headEnd/>
            <a:tailEnd/>
          </a:ln>
          <a:effectLst/>
        </p:spPr>
        <p:txBody>
          <a:bodyPr>
            <a:spAutoFit/>
          </a:bodyPr>
          <a:lstStyle/>
          <a:p>
            <a:pPr>
              <a:spcBef>
                <a:spcPct val="50000"/>
              </a:spcBef>
            </a:pPr>
            <a:endParaRPr lang="en-US" sz="1800"/>
          </a:p>
        </p:txBody>
      </p:sp>
      <p:pic>
        <p:nvPicPr>
          <p:cNvPr id="368644" name="Picture 4" descr="mms"/>
          <p:cNvPicPr>
            <a:picLocks noChangeAspect="1" noChangeArrowheads="1"/>
          </p:cNvPicPr>
          <p:nvPr/>
        </p:nvPicPr>
        <p:blipFill>
          <a:blip r:embed="rId2" cstate="print"/>
          <a:srcRect/>
          <a:stretch>
            <a:fillRect/>
          </a:stretch>
        </p:blipFill>
        <p:spPr bwMode="auto">
          <a:xfrm>
            <a:off x="0" y="0"/>
            <a:ext cx="1289050" cy="1885950"/>
          </a:xfrm>
          <a:prstGeom prst="rect">
            <a:avLst/>
          </a:prstGeom>
          <a:noFill/>
        </p:spPr>
      </p:pic>
      <p:sp>
        <p:nvSpPr>
          <p:cNvPr id="368645" name="Text Box 5"/>
          <p:cNvSpPr txBox="1">
            <a:spLocks noChangeArrowheads="1"/>
          </p:cNvSpPr>
          <p:nvPr/>
        </p:nvSpPr>
        <p:spPr bwMode="auto">
          <a:xfrm>
            <a:off x="2286000" y="152400"/>
            <a:ext cx="6629400" cy="701675"/>
          </a:xfrm>
          <a:prstGeom prst="rect">
            <a:avLst/>
          </a:prstGeom>
          <a:noFill/>
          <a:ln w="9525">
            <a:noFill/>
            <a:miter lim="800000"/>
            <a:headEnd/>
            <a:tailEnd/>
          </a:ln>
          <a:effectLst/>
        </p:spPr>
        <p:txBody>
          <a:bodyPr>
            <a:spAutoFit/>
          </a:bodyPr>
          <a:lstStyle/>
          <a:p>
            <a:pPr>
              <a:spcBef>
                <a:spcPct val="50000"/>
              </a:spcBef>
            </a:pPr>
            <a:endParaRPr lang="en-US" sz="4000" b="1">
              <a:solidFill>
                <a:srgbClr val="0099FF"/>
              </a:solidFill>
            </a:endParaRPr>
          </a:p>
        </p:txBody>
      </p:sp>
      <p:sp>
        <p:nvSpPr>
          <p:cNvPr id="368646" name="Rectangle 6"/>
          <p:cNvSpPr>
            <a:spLocks noChangeArrowheads="1"/>
          </p:cNvSpPr>
          <p:nvPr/>
        </p:nvSpPr>
        <p:spPr bwMode="auto">
          <a:xfrm>
            <a:off x="1828800" y="0"/>
            <a:ext cx="7315200" cy="765175"/>
          </a:xfrm>
          <a:prstGeom prst="rect">
            <a:avLst/>
          </a:prstGeom>
          <a:gradFill rotWithShape="1">
            <a:gsLst>
              <a:gs pos="0">
                <a:schemeClr val="bg1"/>
              </a:gs>
              <a:gs pos="100000">
                <a:srgbClr val="00CCFF"/>
              </a:gs>
            </a:gsLst>
            <a:lin ang="0" scaled="1"/>
          </a:gradFill>
          <a:ln w="9525">
            <a:noFill/>
            <a:miter lim="800000"/>
            <a:headEnd/>
            <a:tailEnd/>
          </a:ln>
          <a:effectLst/>
        </p:spPr>
        <p:txBody>
          <a:bodyPr anchor="ctr"/>
          <a:lstStyle/>
          <a:p>
            <a:pPr algn="r">
              <a:spcBef>
                <a:spcPct val="0"/>
              </a:spcBef>
            </a:pPr>
            <a:r>
              <a:rPr lang="en-US" sz="3200" b="1">
                <a:solidFill>
                  <a:srgbClr val="1895F2"/>
                </a:solidFill>
              </a:rPr>
              <a:t>Mauritius Meteorological Services</a:t>
            </a:r>
            <a:r>
              <a:rPr lang="en-US" sz="4400">
                <a:solidFill>
                  <a:schemeClr val="tx2"/>
                </a:solidFill>
              </a:rPr>
              <a:t> </a:t>
            </a:r>
          </a:p>
        </p:txBody>
      </p:sp>
      <p:sp>
        <p:nvSpPr>
          <p:cNvPr id="368647" name="Text Box 7"/>
          <p:cNvSpPr txBox="1">
            <a:spLocks noChangeArrowheads="1"/>
          </p:cNvSpPr>
          <p:nvPr/>
        </p:nvSpPr>
        <p:spPr bwMode="auto">
          <a:xfrm>
            <a:off x="0" y="990600"/>
            <a:ext cx="9144000" cy="5743575"/>
          </a:xfrm>
          <a:prstGeom prst="rect">
            <a:avLst/>
          </a:prstGeom>
          <a:noFill/>
          <a:ln w="9525" algn="ctr">
            <a:noFill/>
            <a:miter lim="800000"/>
            <a:headEnd/>
            <a:tailEnd/>
          </a:ln>
          <a:effectLst/>
        </p:spPr>
        <p:txBody>
          <a:bodyPr>
            <a:spAutoFit/>
          </a:bodyPr>
          <a:lstStyle/>
          <a:p>
            <a:pPr marL="342900" indent="-342900" algn="ctr">
              <a:buFont typeface="Wingdings" pitchFamily="2" charset="2"/>
              <a:buNone/>
            </a:pPr>
            <a:r>
              <a:rPr lang="en-US" sz="2800" b="1">
                <a:solidFill>
                  <a:schemeClr val="accent2"/>
                </a:solidFill>
              </a:rPr>
              <a:t>Desired Outcomes</a:t>
            </a:r>
          </a:p>
          <a:p>
            <a:pPr marL="342900" indent="-342900">
              <a:buFontTx/>
              <a:buChar char="•"/>
            </a:pPr>
            <a:r>
              <a:rPr lang="en-US" sz="1800" b="1">
                <a:solidFill>
                  <a:schemeClr val="accent2"/>
                </a:solidFill>
              </a:rPr>
              <a:t>To provide weather information to the citizens of the Republic of Mauritius daily</a:t>
            </a:r>
          </a:p>
          <a:p>
            <a:pPr marL="342900" indent="-342900">
              <a:buFontTx/>
              <a:buChar char="•"/>
            </a:pPr>
            <a:r>
              <a:rPr lang="en-US" sz="1800" b="1">
                <a:solidFill>
                  <a:srgbClr val="0066FF"/>
                </a:solidFill>
              </a:rPr>
              <a:t>To provide weather forecast to fishermen in Mauritius, Rodrigues, St Brandon and Agalega</a:t>
            </a:r>
          </a:p>
          <a:p>
            <a:pPr marL="342900" indent="-342900">
              <a:buFontTx/>
              <a:buChar char="•"/>
            </a:pPr>
            <a:r>
              <a:rPr lang="en-US" sz="1800" b="1">
                <a:solidFill>
                  <a:schemeClr val="accent2"/>
                </a:solidFill>
              </a:rPr>
              <a:t>To provide a five day weather forecast to the agricultural community</a:t>
            </a:r>
          </a:p>
          <a:p>
            <a:pPr marL="342900" indent="-342900">
              <a:buFontTx/>
              <a:buChar char="•"/>
            </a:pPr>
            <a:r>
              <a:rPr lang="en-US" sz="1800" b="1">
                <a:solidFill>
                  <a:srgbClr val="0066FF"/>
                </a:solidFill>
              </a:rPr>
              <a:t>To report on rainfall distribution over Mauritius and Rodrigues every fortnight</a:t>
            </a:r>
          </a:p>
          <a:p>
            <a:pPr marL="342900" indent="-342900">
              <a:buFontTx/>
              <a:buChar char="•"/>
            </a:pPr>
            <a:r>
              <a:rPr lang="en-US" sz="1800" b="1">
                <a:solidFill>
                  <a:schemeClr val="accent2"/>
                </a:solidFill>
              </a:rPr>
              <a:t>To make a seasonal forecast and updates when necessary</a:t>
            </a:r>
          </a:p>
          <a:p>
            <a:pPr marL="342900" indent="-342900">
              <a:buFontTx/>
              <a:buChar char="•"/>
            </a:pPr>
            <a:r>
              <a:rPr lang="en-US" sz="1800" b="1">
                <a:solidFill>
                  <a:srgbClr val="0066FF"/>
                </a:solidFill>
              </a:rPr>
              <a:t>To provide cyclone warnings at regular intervals of six hours for class I and class II, three hours for class III and more frequently, after receipt of latest information, during class IV</a:t>
            </a:r>
          </a:p>
          <a:p>
            <a:pPr marL="342900" indent="-342900">
              <a:buFontTx/>
              <a:buChar char="•"/>
            </a:pPr>
            <a:r>
              <a:rPr lang="en-US" sz="1800" b="1">
                <a:solidFill>
                  <a:schemeClr val="accent2"/>
                </a:solidFill>
              </a:rPr>
              <a:t>To provide timely information and warnings about occurrences of extreme weather events including tidal surge and torrential rain</a:t>
            </a:r>
          </a:p>
          <a:p>
            <a:pPr marL="342900" indent="-342900">
              <a:buFontTx/>
              <a:buChar char="•"/>
            </a:pPr>
            <a:r>
              <a:rPr lang="en-US" sz="1800" b="1">
                <a:solidFill>
                  <a:srgbClr val="0066FF"/>
                </a:solidFill>
              </a:rPr>
              <a:t>To provide advisories to ensure the protection and safety of aircrafts and ships</a:t>
            </a:r>
          </a:p>
          <a:p>
            <a:pPr marL="342900" indent="-342900">
              <a:buFontTx/>
              <a:buChar char="•"/>
            </a:pPr>
            <a:r>
              <a:rPr lang="en-US" sz="1800" b="1">
                <a:solidFill>
                  <a:schemeClr val="accent2"/>
                </a:solidFill>
              </a:rPr>
              <a:t>To issue tsunami alert bulletin in the event of the occurrence of a potential destructive Indian Ocean-wide tsunami </a:t>
            </a:r>
          </a:p>
          <a:p>
            <a:pPr marL="342900" indent="-342900">
              <a:buFontTx/>
              <a:buChar char="•"/>
            </a:pPr>
            <a:r>
              <a:rPr lang="en-US" sz="1800" b="1">
                <a:solidFill>
                  <a:srgbClr val="0066FF"/>
                </a:solidFill>
              </a:rPr>
              <a:t>To provide any other related weather and climate information for the general welfare of the citizens of Mauritius</a:t>
            </a:r>
            <a:r>
              <a:rPr lang="en-US" sz="1800">
                <a:solidFill>
                  <a:schemeClr val="accent2"/>
                </a:solidFill>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body" sz="half" idx="1"/>
          </p:nvPr>
        </p:nvSpPr>
        <p:spPr/>
        <p:txBody>
          <a:bodyPr/>
          <a:lstStyle/>
          <a:p>
            <a:pPr algn="ctr">
              <a:buFontTx/>
              <a:buNone/>
            </a:pPr>
            <a:r>
              <a:rPr lang="en-US" sz="3600" b="1" i="1">
                <a:solidFill>
                  <a:srgbClr val="0099FF"/>
                </a:solidFill>
              </a:rPr>
              <a:t>                                                       </a:t>
            </a:r>
            <a:endParaRPr lang="en-US" sz="6600" b="1" i="1">
              <a:solidFill>
                <a:schemeClr val="accent2"/>
              </a:solidFill>
              <a:effectLst>
                <a:outerShdw blurRad="38100" dist="38100" dir="2700000" algn="tl">
                  <a:srgbClr val="C0C0C0"/>
                </a:outerShdw>
              </a:effectLst>
              <a:latin typeface="Verdana" pitchFamily="34" charset="0"/>
            </a:endParaRPr>
          </a:p>
        </p:txBody>
      </p:sp>
      <p:sp>
        <p:nvSpPr>
          <p:cNvPr id="366595" name="Text Box 3"/>
          <p:cNvSpPr txBox="1">
            <a:spLocks noChangeArrowheads="1"/>
          </p:cNvSpPr>
          <p:nvPr/>
        </p:nvSpPr>
        <p:spPr bwMode="auto">
          <a:xfrm>
            <a:off x="611188" y="4149725"/>
            <a:ext cx="1728787" cy="366713"/>
          </a:xfrm>
          <a:prstGeom prst="rect">
            <a:avLst/>
          </a:prstGeom>
          <a:noFill/>
          <a:ln w="9525">
            <a:noFill/>
            <a:miter lim="800000"/>
            <a:headEnd/>
            <a:tailEnd/>
          </a:ln>
          <a:effectLst/>
        </p:spPr>
        <p:txBody>
          <a:bodyPr>
            <a:spAutoFit/>
          </a:bodyPr>
          <a:lstStyle/>
          <a:p>
            <a:pPr>
              <a:spcBef>
                <a:spcPct val="50000"/>
              </a:spcBef>
            </a:pPr>
            <a:endParaRPr lang="en-US" sz="1800"/>
          </a:p>
        </p:txBody>
      </p:sp>
      <p:pic>
        <p:nvPicPr>
          <p:cNvPr id="366596" name="Picture 4" descr="mms"/>
          <p:cNvPicPr>
            <a:picLocks noChangeAspect="1" noChangeArrowheads="1"/>
          </p:cNvPicPr>
          <p:nvPr/>
        </p:nvPicPr>
        <p:blipFill>
          <a:blip r:embed="rId2" cstate="print"/>
          <a:srcRect/>
          <a:stretch>
            <a:fillRect/>
          </a:stretch>
        </p:blipFill>
        <p:spPr bwMode="auto">
          <a:xfrm>
            <a:off x="0" y="0"/>
            <a:ext cx="1289050" cy="1885950"/>
          </a:xfrm>
          <a:prstGeom prst="rect">
            <a:avLst/>
          </a:prstGeom>
          <a:noFill/>
        </p:spPr>
      </p:pic>
      <p:sp>
        <p:nvSpPr>
          <p:cNvPr id="366597" name="Text Box 5"/>
          <p:cNvSpPr txBox="1">
            <a:spLocks noChangeArrowheads="1"/>
          </p:cNvSpPr>
          <p:nvPr/>
        </p:nvSpPr>
        <p:spPr bwMode="auto">
          <a:xfrm>
            <a:off x="2286000" y="152400"/>
            <a:ext cx="6629400" cy="701675"/>
          </a:xfrm>
          <a:prstGeom prst="rect">
            <a:avLst/>
          </a:prstGeom>
          <a:noFill/>
          <a:ln w="9525">
            <a:noFill/>
            <a:miter lim="800000"/>
            <a:headEnd/>
            <a:tailEnd/>
          </a:ln>
          <a:effectLst/>
        </p:spPr>
        <p:txBody>
          <a:bodyPr>
            <a:spAutoFit/>
          </a:bodyPr>
          <a:lstStyle/>
          <a:p>
            <a:pPr>
              <a:spcBef>
                <a:spcPct val="50000"/>
              </a:spcBef>
            </a:pPr>
            <a:endParaRPr lang="en-US" sz="4000" b="1">
              <a:solidFill>
                <a:srgbClr val="0099FF"/>
              </a:solidFill>
            </a:endParaRPr>
          </a:p>
        </p:txBody>
      </p:sp>
      <p:sp>
        <p:nvSpPr>
          <p:cNvPr id="366598" name="Rectangle 6"/>
          <p:cNvSpPr>
            <a:spLocks noChangeArrowheads="1"/>
          </p:cNvSpPr>
          <p:nvPr/>
        </p:nvSpPr>
        <p:spPr bwMode="auto">
          <a:xfrm>
            <a:off x="1828800" y="0"/>
            <a:ext cx="7315200" cy="765175"/>
          </a:xfrm>
          <a:prstGeom prst="rect">
            <a:avLst/>
          </a:prstGeom>
          <a:gradFill rotWithShape="1">
            <a:gsLst>
              <a:gs pos="0">
                <a:schemeClr val="bg1"/>
              </a:gs>
              <a:gs pos="100000">
                <a:srgbClr val="00CCFF"/>
              </a:gs>
            </a:gsLst>
            <a:lin ang="0" scaled="1"/>
          </a:gradFill>
          <a:ln w="9525">
            <a:noFill/>
            <a:miter lim="800000"/>
            <a:headEnd/>
            <a:tailEnd/>
          </a:ln>
          <a:effectLst/>
        </p:spPr>
        <p:txBody>
          <a:bodyPr anchor="ctr"/>
          <a:lstStyle/>
          <a:p>
            <a:pPr algn="r">
              <a:spcBef>
                <a:spcPct val="0"/>
              </a:spcBef>
            </a:pPr>
            <a:r>
              <a:rPr lang="en-US" sz="3200" b="1">
                <a:solidFill>
                  <a:srgbClr val="1895F2"/>
                </a:solidFill>
              </a:rPr>
              <a:t>Mauritius Meteorological Services</a:t>
            </a:r>
            <a:r>
              <a:rPr lang="en-US" sz="4400">
                <a:solidFill>
                  <a:schemeClr val="tx2"/>
                </a:solidFill>
              </a:rPr>
              <a:t> </a:t>
            </a:r>
          </a:p>
        </p:txBody>
      </p:sp>
      <p:sp>
        <p:nvSpPr>
          <p:cNvPr id="366599" name="Text Box 7"/>
          <p:cNvSpPr txBox="1">
            <a:spLocks noChangeArrowheads="1"/>
          </p:cNvSpPr>
          <p:nvPr/>
        </p:nvSpPr>
        <p:spPr bwMode="auto">
          <a:xfrm>
            <a:off x="0" y="990600"/>
            <a:ext cx="9144000" cy="5465763"/>
          </a:xfrm>
          <a:prstGeom prst="rect">
            <a:avLst/>
          </a:prstGeom>
          <a:noFill/>
          <a:ln w="9525" algn="ctr">
            <a:noFill/>
            <a:miter lim="800000"/>
            <a:headEnd/>
            <a:tailEnd/>
          </a:ln>
          <a:effectLst/>
        </p:spPr>
        <p:txBody>
          <a:bodyPr>
            <a:spAutoFit/>
          </a:bodyPr>
          <a:lstStyle/>
          <a:p>
            <a:pPr marL="342900" indent="-342900" algn="ctr">
              <a:buFont typeface="Wingdings" pitchFamily="2" charset="2"/>
              <a:buNone/>
            </a:pPr>
            <a:r>
              <a:rPr lang="en-US" sz="2800" b="1">
                <a:solidFill>
                  <a:schemeClr val="accent2"/>
                </a:solidFill>
              </a:rPr>
              <a:t>Strategic Planning</a:t>
            </a:r>
          </a:p>
          <a:p>
            <a:pPr marL="342900" indent="-342900">
              <a:buFont typeface="Wingdings" pitchFamily="2" charset="2"/>
              <a:buChar char="ü"/>
            </a:pPr>
            <a:r>
              <a:rPr lang="en-US" sz="1800" b="1">
                <a:solidFill>
                  <a:schemeClr val="accent2"/>
                </a:solidFill>
              </a:rPr>
              <a:t>Increased use of IT to enhance quality of observation, both surface and upper air, to better inform the population and develop resilience towards natural disasters and reduce lost is life and property.</a:t>
            </a:r>
          </a:p>
          <a:p>
            <a:pPr marL="342900" indent="-342900">
              <a:buFont typeface="Wingdings" pitchFamily="2" charset="2"/>
              <a:buChar char="ü"/>
            </a:pPr>
            <a:r>
              <a:rPr lang="en-US" sz="1800" b="1">
                <a:solidFill>
                  <a:srgbClr val="1895F2"/>
                </a:solidFill>
              </a:rPr>
              <a:t>Continued monitoring of rainfall network stations and provide monthly and seasonal rainfall forecast for a better water resources management as to ensure sustainable socio-economic development.</a:t>
            </a:r>
          </a:p>
          <a:p>
            <a:pPr marL="342900" indent="-342900">
              <a:buFont typeface="Wingdings" pitchFamily="2" charset="2"/>
              <a:buChar char="ü"/>
            </a:pPr>
            <a:r>
              <a:rPr lang="en-US" sz="1800" b="1">
                <a:solidFill>
                  <a:schemeClr val="accent2"/>
                </a:solidFill>
              </a:rPr>
              <a:t>Continued provision of weather and climate information to the farming community for a sustainable and economically viable agriculture</a:t>
            </a:r>
          </a:p>
          <a:p>
            <a:pPr marL="342900" indent="-342900">
              <a:buFont typeface="Wingdings" pitchFamily="2" charset="2"/>
              <a:buChar char="ü"/>
            </a:pPr>
            <a:r>
              <a:rPr lang="en-US" sz="1800" b="1">
                <a:solidFill>
                  <a:srgbClr val="1895F2"/>
                </a:solidFill>
              </a:rPr>
              <a:t>To increase the network of sea level monitoring stations in the exclusive economic zone of the Republic of Mauritius; to install wave rider buoy  off the coast of the main land and the outer Island of Rodrigues as to monitor wave heights and timely inform the fishermen of abnormal sea condition thus ensuring safety of life and property at sea.</a:t>
            </a:r>
            <a:r>
              <a:rPr lang="en-US" sz="1800" b="1">
                <a:solidFill>
                  <a:schemeClr val="accent2"/>
                </a:solidFill>
              </a:rPr>
              <a:t>   </a:t>
            </a:r>
          </a:p>
          <a:p>
            <a:pPr marL="342900" indent="-342900">
              <a:buFont typeface="Wingdings" pitchFamily="2" charset="2"/>
              <a:buChar char="ü"/>
            </a:pPr>
            <a:r>
              <a:rPr lang="en-US" sz="1800" b="1">
                <a:solidFill>
                  <a:schemeClr val="accent2"/>
                </a:solidFill>
              </a:rPr>
              <a:t>To work in closer collaboration with the World Meteorological Organization and the neighbouring countries in the region to monitor natural hazards like cyclones, earthquakes, tsunami, and volcanoes as to ensure safety of life and property in the region</a:t>
            </a:r>
            <a:r>
              <a:rPr lang="en-US" sz="1800" b="1"/>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body" sz="half" idx="1"/>
          </p:nvPr>
        </p:nvSpPr>
        <p:spPr/>
        <p:txBody>
          <a:bodyPr/>
          <a:lstStyle/>
          <a:p>
            <a:pPr algn="ctr">
              <a:buFontTx/>
              <a:buNone/>
            </a:pPr>
            <a:r>
              <a:rPr lang="en-US" sz="3600" b="1" i="1">
                <a:solidFill>
                  <a:srgbClr val="0099FF"/>
                </a:solidFill>
              </a:rPr>
              <a:t>                                                       </a:t>
            </a:r>
            <a:endParaRPr lang="en-US" sz="6600" b="1" i="1">
              <a:solidFill>
                <a:schemeClr val="accent2"/>
              </a:solidFill>
              <a:effectLst>
                <a:outerShdw blurRad="38100" dist="38100" dir="2700000" algn="tl">
                  <a:srgbClr val="C0C0C0"/>
                </a:outerShdw>
              </a:effectLst>
              <a:latin typeface="Verdana" pitchFamily="34" charset="0"/>
            </a:endParaRPr>
          </a:p>
        </p:txBody>
      </p:sp>
      <p:sp>
        <p:nvSpPr>
          <p:cNvPr id="367619" name="Text Box 3"/>
          <p:cNvSpPr txBox="1">
            <a:spLocks noChangeArrowheads="1"/>
          </p:cNvSpPr>
          <p:nvPr/>
        </p:nvSpPr>
        <p:spPr bwMode="auto">
          <a:xfrm>
            <a:off x="611188" y="4149725"/>
            <a:ext cx="1728787" cy="366713"/>
          </a:xfrm>
          <a:prstGeom prst="rect">
            <a:avLst/>
          </a:prstGeom>
          <a:noFill/>
          <a:ln w="9525">
            <a:noFill/>
            <a:miter lim="800000"/>
            <a:headEnd/>
            <a:tailEnd/>
          </a:ln>
          <a:effectLst/>
        </p:spPr>
        <p:txBody>
          <a:bodyPr>
            <a:spAutoFit/>
          </a:bodyPr>
          <a:lstStyle/>
          <a:p>
            <a:pPr>
              <a:spcBef>
                <a:spcPct val="50000"/>
              </a:spcBef>
            </a:pPr>
            <a:endParaRPr lang="en-US" sz="1800"/>
          </a:p>
        </p:txBody>
      </p:sp>
      <p:pic>
        <p:nvPicPr>
          <p:cNvPr id="367620" name="Picture 4" descr="mms"/>
          <p:cNvPicPr>
            <a:picLocks noChangeAspect="1" noChangeArrowheads="1"/>
          </p:cNvPicPr>
          <p:nvPr/>
        </p:nvPicPr>
        <p:blipFill>
          <a:blip r:embed="rId2" cstate="print"/>
          <a:srcRect/>
          <a:stretch>
            <a:fillRect/>
          </a:stretch>
        </p:blipFill>
        <p:spPr bwMode="auto">
          <a:xfrm>
            <a:off x="0" y="0"/>
            <a:ext cx="1289050" cy="1885950"/>
          </a:xfrm>
          <a:prstGeom prst="rect">
            <a:avLst/>
          </a:prstGeom>
          <a:noFill/>
        </p:spPr>
      </p:pic>
      <p:sp>
        <p:nvSpPr>
          <p:cNvPr id="367621" name="Text Box 5"/>
          <p:cNvSpPr txBox="1">
            <a:spLocks noChangeArrowheads="1"/>
          </p:cNvSpPr>
          <p:nvPr/>
        </p:nvSpPr>
        <p:spPr bwMode="auto">
          <a:xfrm>
            <a:off x="2286000" y="152400"/>
            <a:ext cx="6629400" cy="701675"/>
          </a:xfrm>
          <a:prstGeom prst="rect">
            <a:avLst/>
          </a:prstGeom>
          <a:noFill/>
          <a:ln w="9525">
            <a:noFill/>
            <a:miter lim="800000"/>
            <a:headEnd/>
            <a:tailEnd/>
          </a:ln>
          <a:effectLst/>
        </p:spPr>
        <p:txBody>
          <a:bodyPr>
            <a:spAutoFit/>
          </a:bodyPr>
          <a:lstStyle/>
          <a:p>
            <a:pPr>
              <a:spcBef>
                <a:spcPct val="50000"/>
              </a:spcBef>
            </a:pPr>
            <a:endParaRPr lang="en-US" sz="4000" b="1">
              <a:solidFill>
                <a:srgbClr val="0099FF"/>
              </a:solidFill>
            </a:endParaRPr>
          </a:p>
        </p:txBody>
      </p:sp>
      <p:sp>
        <p:nvSpPr>
          <p:cNvPr id="367622" name="Rectangle 6"/>
          <p:cNvSpPr>
            <a:spLocks noChangeArrowheads="1"/>
          </p:cNvSpPr>
          <p:nvPr/>
        </p:nvSpPr>
        <p:spPr bwMode="auto">
          <a:xfrm>
            <a:off x="1828800" y="0"/>
            <a:ext cx="7315200" cy="765175"/>
          </a:xfrm>
          <a:prstGeom prst="rect">
            <a:avLst/>
          </a:prstGeom>
          <a:gradFill rotWithShape="1">
            <a:gsLst>
              <a:gs pos="0">
                <a:schemeClr val="bg1"/>
              </a:gs>
              <a:gs pos="100000">
                <a:srgbClr val="00CCFF"/>
              </a:gs>
            </a:gsLst>
            <a:lin ang="0" scaled="1"/>
          </a:gradFill>
          <a:ln w="9525">
            <a:noFill/>
            <a:miter lim="800000"/>
            <a:headEnd/>
            <a:tailEnd/>
          </a:ln>
          <a:effectLst/>
        </p:spPr>
        <p:txBody>
          <a:bodyPr anchor="ctr"/>
          <a:lstStyle/>
          <a:p>
            <a:pPr algn="r">
              <a:spcBef>
                <a:spcPct val="0"/>
              </a:spcBef>
            </a:pPr>
            <a:r>
              <a:rPr lang="en-US" sz="3200" b="1">
                <a:solidFill>
                  <a:srgbClr val="1895F2"/>
                </a:solidFill>
              </a:rPr>
              <a:t>Mauritius Meteorological Services</a:t>
            </a:r>
            <a:r>
              <a:rPr lang="en-US" sz="4400">
                <a:solidFill>
                  <a:schemeClr val="tx2"/>
                </a:solidFill>
              </a:rPr>
              <a:t> </a:t>
            </a:r>
          </a:p>
        </p:txBody>
      </p:sp>
      <p:sp>
        <p:nvSpPr>
          <p:cNvPr id="367623" name="Text Box 7"/>
          <p:cNvSpPr txBox="1">
            <a:spLocks noChangeArrowheads="1"/>
          </p:cNvSpPr>
          <p:nvPr/>
        </p:nvSpPr>
        <p:spPr bwMode="auto">
          <a:xfrm>
            <a:off x="0" y="1662113"/>
            <a:ext cx="9144000" cy="2640723"/>
          </a:xfrm>
          <a:prstGeom prst="rect">
            <a:avLst/>
          </a:prstGeom>
          <a:noFill/>
          <a:ln w="9525" algn="ctr">
            <a:noFill/>
            <a:miter lim="800000"/>
            <a:headEnd/>
            <a:tailEnd/>
          </a:ln>
          <a:effectLst/>
        </p:spPr>
        <p:txBody>
          <a:bodyPr>
            <a:spAutoFit/>
          </a:bodyPr>
          <a:lstStyle/>
          <a:p>
            <a:pPr marL="342900" indent="-342900">
              <a:buFont typeface="Wingdings" pitchFamily="2" charset="2"/>
              <a:buChar char="Ø"/>
            </a:pPr>
            <a:r>
              <a:rPr lang="en-US" sz="3600" b="1" dirty="0" smtClean="0">
                <a:solidFill>
                  <a:schemeClr val="accent2"/>
                </a:solidFill>
              </a:rPr>
              <a:t>Funding required for:</a:t>
            </a:r>
            <a:endParaRPr lang="en-US" sz="3600" b="1" dirty="0">
              <a:solidFill>
                <a:schemeClr val="accent2"/>
              </a:solidFill>
            </a:endParaRPr>
          </a:p>
          <a:p>
            <a:pPr marL="342900" indent="-342900"/>
            <a:endParaRPr lang="en-US" dirty="0"/>
          </a:p>
          <a:p>
            <a:pPr marL="342900" indent="-342900">
              <a:buFontTx/>
              <a:buChar char="•"/>
            </a:pPr>
            <a:r>
              <a:rPr lang="en-US" sz="2800" b="1" dirty="0" smtClean="0">
                <a:solidFill>
                  <a:schemeClr val="accent2"/>
                </a:solidFill>
              </a:rPr>
              <a:t>Capacity building in flash flood forecasting</a:t>
            </a:r>
            <a:endParaRPr lang="en-US" dirty="0">
              <a:solidFill>
                <a:schemeClr val="accent2"/>
              </a:solidFill>
            </a:endParaRPr>
          </a:p>
          <a:p>
            <a:pPr marL="342900" indent="-342900">
              <a:buFontTx/>
              <a:buChar char="•"/>
            </a:pPr>
            <a:r>
              <a:rPr lang="en-US" sz="2800" b="1" dirty="0" smtClean="0">
                <a:solidFill>
                  <a:schemeClr val="accent2"/>
                </a:solidFill>
              </a:rPr>
              <a:t>Short range radar</a:t>
            </a:r>
          </a:p>
          <a:p>
            <a:pPr marL="342900" indent="-342900">
              <a:buFontTx/>
              <a:buChar char="•"/>
            </a:pPr>
            <a:r>
              <a:rPr lang="en-US" sz="2800" b="1" dirty="0" smtClean="0">
                <a:solidFill>
                  <a:schemeClr val="accent2"/>
                </a:solidFill>
              </a:rPr>
              <a:t>River gauges to monitor river levels</a:t>
            </a:r>
            <a:endParaRPr lang="en-US" sz="2800" b="1" dirty="0">
              <a:solidFill>
                <a:schemeClr val="accent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body" sz="half" idx="1"/>
          </p:nvPr>
        </p:nvSpPr>
        <p:spPr/>
        <p:txBody>
          <a:bodyPr/>
          <a:lstStyle/>
          <a:p>
            <a:pPr algn="ctr">
              <a:buFontTx/>
              <a:buNone/>
            </a:pPr>
            <a:r>
              <a:rPr lang="en-US" sz="3600" b="1" i="1">
                <a:solidFill>
                  <a:srgbClr val="0099FF"/>
                </a:solidFill>
              </a:rPr>
              <a:t>                                                       </a:t>
            </a:r>
            <a:endParaRPr lang="en-US" sz="6600" b="1" i="1">
              <a:solidFill>
                <a:schemeClr val="accent2"/>
              </a:solidFill>
              <a:effectLst>
                <a:outerShdw blurRad="38100" dist="38100" dir="2700000" algn="tl">
                  <a:srgbClr val="C0C0C0"/>
                </a:outerShdw>
              </a:effectLst>
              <a:latin typeface="Verdana" pitchFamily="34" charset="0"/>
            </a:endParaRPr>
          </a:p>
        </p:txBody>
      </p:sp>
      <p:sp>
        <p:nvSpPr>
          <p:cNvPr id="367619" name="Text Box 3"/>
          <p:cNvSpPr txBox="1">
            <a:spLocks noChangeArrowheads="1"/>
          </p:cNvSpPr>
          <p:nvPr/>
        </p:nvSpPr>
        <p:spPr bwMode="auto">
          <a:xfrm>
            <a:off x="611188" y="4149725"/>
            <a:ext cx="1728787" cy="366713"/>
          </a:xfrm>
          <a:prstGeom prst="rect">
            <a:avLst/>
          </a:prstGeom>
          <a:noFill/>
          <a:ln w="9525">
            <a:noFill/>
            <a:miter lim="800000"/>
            <a:headEnd/>
            <a:tailEnd/>
          </a:ln>
          <a:effectLst/>
        </p:spPr>
        <p:txBody>
          <a:bodyPr>
            <a:spAutoFit/>
          </a:bodyPr>
          <a:lstStyle/>
          <a:p>
            <a:pPr>
              <a:spcBef>
                <a:spcPct val="50000"/>
              </a:spcBef>
            </a:pPr>
            <a:endParaRPr lang="en-US" sz="1800"/>
          </a:p>
        </p:txBody>
      </p:sp>
      <p:pic>
        <p:nvPicPr>
          <p:cNvPr id="367620" name="Picture 4" descr="mms"/>
          <p:cNvPicPr>
            <a:picLocks noChangeAspect="1" noChangeArrowheads="1"/>
          </p:cNvPicPr>
          <p:nvPr/>
        </p:nvPicPr>
        <p:blipFill>
          <a:blip r:embed="rId2" cstate="print"/>
          <a:srcRect/>
          <a:stretch>
            <a:fillRect/>
          </a:stretch>
        </p:blipFill>
        <p:spPr bwMode="auto">
          <a:xfrm>
            <a:off x="0" y="0"/>
            <a:ext cx="1289050" cy="1885950"/>
          </a:xfrm>
          <a:prstGeom prst="rect">
            <a:avLst/>
          </a:prstGeom>
          <a:noFill/>
        </p:spPr>
      </p:pic>
      <p:sp>
        <p:nvSpPr>
          <p:cNvPr id="367621" name="Text Box 5"/>
          <p:cNvSpPr txBox="1">
            <a:spLocks noChangeArrowheads="1"/>
          </p:cNvSpPr>
          <p:nvPr/>
        </p:nvSpPr>
        <p:spPr bwMode="auto">
          <a:xfrm>
            <a:off x="2286000" y="152400"/>
            <a:ext cx="6629400" cy="701675"/>
          </a:xfrm>
          <a:prstGeom prst="rect">
            <a:avLst/>
          </a:prstGeom>
          <a:noFill/>
          <a:ln w="9525">
            <a:noFill/>
            <a:miter lim="800000"/>
            <a:headEnd/>
            <a:tailEnd/>
          </a:ln>
          <a:effectLst/>
        </p:spPr>
        <p:txBody>
          <a:bodyPr>
            <a:spAutoFit/>
          </a:bodyPr>
          <a:lstStyle/>
          <a:p>
            <a:pPr>
              <a:spcBef>
                <a:spcPct val="50000"/>
              </a:spcBef>
            </a:pPr>
            <a:endParaRPr lang="en-US" sz="4000" b="1">
              <a:solidFill>
                <a:srgbClr val="0099FF"/>
              </a:solidFill>
            </a:endParaRPr>
          </a:p>
        </p:txBody>
      </p:sp>
      <p:sp>
        <p:nvSpPr>
          <p:cNvPr id="367622" name="Rectangle 6"/>
          <p:cNvSpPr>
            <a:spLocks noChangeArrowheads="1"/>
          </p:cNvSpPr>
          <p:nvPr/>
        </p:nvSpPr>
        <p:spPr bwMode="auto">
          <a:xfrm>
            <a:off x="1828800" y="0"/>
            <a:ext cx="7315200" cy="765175"/>
          </a:xfrm>
          <a:prstGeom prst="rect">
            <a:avLst/>
          </a:prstGeom>
          <a:gradFill rotWithShape="1">
            <a:gsLst>
              <a:gs pos="0">
                <a:schemeClr val="bg1"/>
              </a:gs>
              <a:gs pos="100000">
                <a:srgbClr val="00CCFF"/>
              </a:gs>
            </a:gsLst>
            <a:lin ang="0" scaled="1"/>
          </a:gradFill>
          <a:ln w="9525">
            <a:noFill/>
            <a:miter lim="800000"/>
            <a:headEnd/>
            <a:tailEnd/>
          </a:ln>
          <a:effectLst/>
        </p:spPr>
        <p:txBody>
          <a:bodyPr anchor="ctr"/>
          <a:lstStyle/>
          <a:p>
            <a:pPr algn="r">
              <a:spcBef>
                <a:spcPct val="0"/>
              </a:spcBef>
            </a:pPr>
            <a:r>
              <a:rPr lang="en-US" sz="3200" b="1">
                <a:solidFill>
                  <a:srgbClr val="1895F2"/>
                </a:solidFill>
              </a:rPr>
              <a:t>Mauritius Meteorological Services</a:t>
            </a:r>
            <a:r>
              <a:rPr lang="en-US" sz="4400">
                <a:solidFill>
                  <a:schemeClr val="tx2"/>
                </a:solidFill>
              </a:rPr>
              <a:t> </a:t>
            </a:r>
          </a:p>
        </p:txBody>
      </p:sp>
      <p:sp>
        <p:nvSpPr>
          <p:cNvPr id="367623" name="Text Box 7"/>
          <p:cNvSpPr txBox="1">
            <a:spLocks noChangeArrowheads="1"/>
          </p:cNvSpPr>
          <p:nvPr/>
        </p:nvSpPr>
        <p:spPr bwMode="auto">
          <a:xfrm>
            <a:off x="0" y="1662113"/>
            <a:ext cx="9144000" cy="2566857"/>
          </a:xfrm>
          <a:prstGeom prst="rect">
            <a:avLst/>
          </a:prstGeom>
          <a:noFill/>
          <a:ln w="9525" algn="ctr">
            <a:noFill/>
            <a:miter lim="800000"/>
            <a:headEnd/>
            <a:tailEnd/>
          </a:ln>
          <a:effectLst/>
        </p:spPr>
        <p:txBody>
          <a:bodyPr>
            <a:spAutoFit/>
          </a:bodyPr>
          <a:lstStyle/>
          <a:p>
            <a:pPr marL="342900" indent="-342900">
              <a:buFont typeface="Wingdings" pitchFamily="2" charset="2"/>
              <a:buChar char="Ø"/>
            </a:pPr>
            <a:r>
              <a:rPr lang="en-US" sz="3600" b="1" dirty="0" smtClean="0">
                <a:solidFill>
                  <a:schemeClr val="accent2"/>
                </a:solidFill>
              </a:rPr>
              <a:t>Expectations:</a:t>
            </a:r>
            <a:endParaRPr lang="en-US" sz="3600" b="1" dirty="0">
              <a:solidFill>
                <a:schemeClr val="accent2"/>
              </a:solidFill>
            </a:endParaRPr>
          </a:p>
          <a:p>
            <a:pPr marL="342900" indent="-342900"/>
            <a:endParaRPr lang="en-US" dirty="0"/>
          </a:p>
          <a:p>
            <a:pPr marL="342900" indent="-342900">
              <a:buFontTx/>
              <a:buChar char="•"/>
            </a:pPr>
            <a:r>
              <a:rPr lang="en-US" sz="2800" b="1" dirty="0" smtClean="0">
                <a:solidFill>
                  <a:schemeClr val="accent2"/>
                </a:solidFill>
              </a:rPr>
              <a:t>More efficient communication with stake holders</a:t>
            </a:r>
          </a:p>
          <a:p>
            <a:pPr marL="342900" indent="-342900">
              <a:buFontTx/>
              <a:buChar char="•"/>
            </a:pPr>
            <a:r>
              <a:rPr lang="en-US" sz="2800" b="1" dirty="0" smtClean="0">
                <a:solidFill>
                  <a:schemeClr val="accent2"/>
                </a:solidFill>
              </a:rPr>
              <a:t>Setting - up of SMS to communicate early warning</a:t>
            </a:r>
            <a:endParaRPr lang="en-US" dirty="0">
              <a:solidFill>
                <a:schemeClr val="accent2"/>
              </a:solidFill>
            </a:endParaRPr>
          </a:p>
          <a:p>
            <a:pPr marL="342900" indent="-342900"/>
            <a:endParaRPr lang="en-US" dirty="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body" sz="half" idx="1"/>
          </p:nvPr>
        </p:nvSpPr>
        <p:spPr/>
        <p:txBody>
          <a:bodyPr/>
          <a:lstStyle/>
          <a:p>
            <a:pPr algn="ctr">
              <a:buFontTx/>
              <a:buNone/>
            </a:pPr>
            <a:r>
              <a:rPr lang="en-US" sz="3600" b="1" i="1">
                <a:solidFill>
                  <a:srgbClr val="0099FF"/>
                </a:solidFill>
              </a:rPr>
              <a:t>                                                       </a:t>
            </a:r>
            <a:endParaRPr lang="en-US" sz="6600" b="1" i="1">
              <a:solidFill>
                <a:schemeClr val="accent2"/>
              </a:solidFill>
              <a:effectLst>
                <a:outerShdw blurRad="38100" dist="38100" dir="2700000" algn="tl">
                  <a:srgbClr val="C0C0C0"/>
                </a:outerShdw>
              </a:effectLst>
              <a:latin typeface="Verdana" pitchFamily="34" charset="0"/>
            </a:endParaRPr>
          </a:p>
        </p:txBody>
      </p:sp>
      <p:sp>
        <p:nvSpPr>
          <p:cNvPr id="363523" name="Text Box 3"/>
          <p:cNvSpPr txBox="1">
            <a:spLocks noChangeArrowheads="1"/>
          </p:cNvSpPr>
          <p:nvPr/>
        </p:nvSpPr>
        <p:spPr bwMode="auto">
          <a:xfrm>
            <a:off x="611188" y="4149725"/>
            <a:ext cx="1728787" cy="366713"/>
          </a:xfrm>
          <a:prstGeom prst="rect">
            <a:avLst/>
          </a:prstGeom>
          <a:noFill/>
          <a:ln w="9525">
            <a:noFill/>
            <a:miter lim="800000"/>
            <a:headEnd/>
            <a:tailEnd/>
          </a:ln>
          <a:effectLst/>
        </p:spPr>
        <p:txBody>
          <a:bodyPr>
            <a:spAutoFit/>
          </a:bodyPr>
          <a:lstStyle/>
          <a:p>
            <a:pPr>
              <a:spcBef>
                <a:spcPct val="50000"/>
              </a:spcBef>
            </a:pPr>
            <a:endParaRPr lang="en-US" sz="1800"/>
          </a:p>
        </p:txBody>
      </p:sp>
      <p:pic>
        <p:nvPicPr>
          <p:cNvPr id="363524" name="Picture 4" descr="mms"/>
          <p:cNvPicPr>
            <a:picLocks noChangeAspect="1" noChangeArrowheads="1"/>
          </p:cNvPicPr>
          <p:nvPr/>
        </p:nvPicPr>
        <p:blipFill>
          <a:blip r:embed="rId2" cstate="print"/>
          <a:srcRect/>
          <a:stretch>
            <a:fillRect/>
          </a:stretch>
        </p:blipFill>
        <p:spPr bwMode="auto">
          <a:xfrm>
            <a:off x="0" y="0"/>
            <a:ext cx="1289050" cy="1885950"/>
          </a:xfrm>
          <a:prstGeom prst="rect">
            <a:avLst/>
          </a:prstGeom>
          <a:noFill/>
        </p:spPr>
      </p:pic>
      <p:sp>
        <p:nvSpPr>
          <p:cNvPr id="363525" name="Text Box 5"/>
          <p:cNvSpPr txBox="1">
            <a:spLocks noChangeArrowheads="1"/>
          </p:cNvSpPr>
          <p:nvPr/>
        </p:nvSpPr>
        <p:spPr bwMode="auto">
          <a:xfrm>
            <a:off x="2286000" y="152400"/>
            <a:ext cx="6629400" cy="701675"/>
          </a:xfrm>
          <a:prstGeom prst="rect">
            <a:avLst/>
          </a:prstGeom>
          <a:noFill/>
          <a:ln w="9525">
            <a:noFill/>
            <a:miter lim="800000"/>
            <a:headEnd/>
            <a:tailEnd/>
          </a:ln>
          <a:effectLst/>
        </p:spPr>
        <p:txBody>
          <a:bodyPr>
            <a:spAutoFit/>
          </a:bodyPr>
          <a:lstStyle/>
          <a:p>
            <a:pPr>
              <a:spcBef>
                <a:spcPct val="50000"/>
              </a:spcBef>
            </a:pPr>
            <a:endParaRPr lang="en-US" sz="4000" b="1">
              <a:solidFill>
                <a:srgbClr val="0099FF"/>
              </a:solidFill>
            </a:endParaRPr>
          </a:p>
        </p:txBody>
      </p:sp>
      <p:sp>
        <p:nvSpPr>
          <p:cNvPr id="363526" name="Rectangle 6"/>
          <p:cNvSpPr>
            <a:spLocks noChangeArrowheads="1"/>
          </p:cNvSpPr>
          <p:nvPr/>
        </p:nvSpPr>
        <p:spPr bwMode="auto">
          <a:xfrm>
            <a:off x="1828800" y="0"/>
            <a:ext cx="7315200" cy="765175"/>
          </a:xfrm>
          <a:prstGeom prst="rect">
            <a:avLst/>
          </a:prstGeom>
          <a:gradFill rotWithShape="1">
            <a:gsLst>
              <a:gs pos="0">
                <a:schemeClr val="bg1"/>
              </a:gs>
              <a:gs pos="100000">
                <a:srgbClr val="00CCFF"/>
              </a:gs>
            </a:gsLst>
            <a:lin ang="0" scaled="1"/>
          </a:gradFill>
          <a:ln w="9525">
            <a:noFill/>
            <a:miter lim="800000"/>
            <a:headEnd/>
            <a:tailEnd/>
          </a:ln>
          <a:effectLst/>
        </p:spPr>
        <p:txBody>
          <a:bodyPr anchor="ctr"/>
          <a:lstStyle/>
          <a:p>
            <a:pPr algn="r">
              <a:spcBef>
                <a:spcPct val="0"/>
              </a:spcBef>
            </a:pPr>
            <a:r>
              <a:rPr lang="en-US" sz="3200" b="1">
                <a:solidFill>
                  <a:srgbClr val="1895F2"/>
                </a:solidFill>
              </a:rPr>
              <a:t>Mauritius Meteorological Services</a:t>
            </a:r>
            <a:r>
              <a:rPr lang="en-US" sz="4400">
                <a:solidFill>
                  <a:schemeClr val="tx2"/>
                </a:solidFill>
              </a:rPr>
              <a:t> </a:t>
            </a:r>
          </a:p>
        </p:txBody>
      </p:sp>
      <p:pic>
        <p:nvPicPr>
          <p:cNvPr id="1026" name="Picture 2"/>
          <p:cNvPicPr>
            <a:picLocks noChangeAspect="1" noChangeArrowheads="1"/>
          </p:cNvPicPr>
          <p:nvPr/>
        </p:nvPicPr>
        <p:blipFill>
          <a:blip r:embed="rId3" cstate="print"/>
          <a:srcRect/>
          <a:stretch>
            <a:fillRect/>
          </a:stretch>
        </p:blipFill>
        <p:spPr bwMode="auto">
          <a:xfrm>
            <a:off x="1219200" y="1371600"/>
            <a:ext cx="7658100" cy="494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body" sz="half" idx="1"/>
          </p:nvPr>
        </p:nvSpPr>
        <p:spPr/>
        <p:txBody>
          <a:bodyPr/>
          <a:lstStyle/>
          <a:p>
            <a:pPr algn="ctr">
              <a:buFontTx/>
              <a:buNone/>
            </a:pPr>
            <a:r>
              <a:rPr lang="en-US" sz="3600" b="1" i="1" dirty="0">
                <a:solidFill>
                  <a:srgbClr val="0099FF"/>
                </a:solidFill>
              </a:rPr>
              <a:t>                                                       </a:t>
            </a:r>
            <a:endParaRPr lang="en-US" sz="6600" b="1" i="1" dirty="0">
              <a:solidFill>
                <a:schemeClr val="accent2"/>
              </a:solidFill>
              <a:effectLst>
                <a:outerShdw blurRad="38100" dist="38100" dir="2700000" algn="tl">
                  <a:srgbClr val="C0C0C0"/>
                </a:outerShdw>
              </a:effectLst>
              <a:latin typeface="Verdana" pitchFamily="34" charset="0"/>
            </a:endParaRPr>
          </a:p>
        </p:txBody>
      </p:sp>
      <p:sp>
        <p:nvSpPr>
          <p:cNvPr id="363523" name="Text Box 3"/>
          <p:cNvSpPr txBox="1">
            <a:spLocks noChangeArrowheads="1"/>
          </p:cNvSpPr>
          <p:nvPr/>
        </p:nvSpPr>
        <p:spPr bwMode="auto">
          <a:xfrm>
            <a:off x="611188" y="4149725"/>
            <a:ext cx="1728787" cy="366713"/>
          </a:xfrm>
          <a:prstGeom prst="rect">
            <a:avLst/>
          </a:prstGeom>
          <a:noFill/>
          <a:ln w="9525">
            <a:noFill/>
            <a:miter lim="800000"/>
            <a:headEnd/>
            <a:tailEnd/>
          </a:ln>
          <a:effectLst/>
        </p:spPr>
        <p:txBody>
          <a:bodyPr>
            <a:spAutoFit/>
          </a:bodyPr>
          <a:lstStyle/>
          <a:p>
            <a:pPr>
              <a:spcBef>
                <a:spcPct val="50000"/>
              </a:spcBef>
            </a:pPr>
            <a:endParaRPr lang="en-US" sz="1800"/>
          </a:p>
        </p:txBody>
      </p:sp>
      <p:pic>
        <p:nvPicPr>
          <p:cNvPr id="363524" name="Picture 4" descr="mms"/>
          <p:cNvPicPr>
            <a:picLocks noChangeAspect="1" noChangeArrowheads="1"/>
          </p:cNvPicPr>
          <p:nvPr/>
        </p:nvPicPr>
        <p:blipFill>
          <a:blip r:embed="rId2" cstate="print"/>
          <a:srcRect/>
          <a:stretch>
            <a:fillRect/>
          </a:stretch>
        </p:blipFill>
        <p:spPr bwMode="auto">
          <a:xfrm>
            <a:off x="0" y="0"/>
            <a:ext cx="1289050" cy="1885950"/>
          </a:xfrm>
          <a:prstGeom prst="rect">
            <a:avLst/>
          </a:prstGeom>
          <a:noFill/>
        </p:spPr>
      </p:pic>
      <p:sp>
        <p:nvSpPr>
          <p:cNvPr id="363525" name="Text Box 5"/>
          <p:cNvSpPr txBox="1">
            <a:spLocks noChangeArrowheads="1"/>
          </p:cNvSpPr>
          <p:nvPr/>
        </p:nvSpPr>
        <p:spPr bwMode="auto">
          <a:xfrm>
            <a:off x="2286000" y="152400"/>
            <a:ext cx="6629400" cy="701675"/>
          </a:xfrm>
          <a:prstGeom prst="rect">
            <a:avLst/>
          </a:prstGeom>
          <a:noFill/>
          <a:ln w="9525">
            <a:noFill/>
            <a:miter lim="800000"/>
            <a:headEnd/>
            <a:tailEnd/>
          </a:ln>
          <a:effectLst/>
        </p:spPr>
        <p:txBody>
          <a:bodyPr>
            <a:spAutoFit/>
          </a:bodyPr>
          <a:lstStyle/>
          <a:p>
            <a:pPr>
              <a:spcBef>
                <a:spcPct val="50000"/>
              </a:spcBef>
            </a:pPr>
            <a:endParaRPr lang="en-US" sz="4000" b="1">
              <a:solidFill>
                <a:srgbClr val="0099FF"/>
              </a:solidFill>
            </a:endParaRPr>
          </a:p>
        </p:txBody>
      </p:sp>
      <p:sp>
        <p:nvSpPr>
          <p:cNvPr id="363526" name="Rectangle 6"/>
          <p:cNvSpPr>
            <a:spLocks noChangeArrowheads="1"/>
          </p:cNvSpPr>
          <p:nvPr/>
        </p:nvSpPr>
        <p:spPr bwMode="auto">
          <a:xfrm>
            <a:off x="1828800" y="0"/>
            <a:ext cx="7315200" cy="765175"/>
          </a:xfrm>
          <a:prstGeom prst="rect">
            <a:avLst/>
          </a:prstGeom>
          <a:gradFill rotWithShape="1">
            <a:gsLst>
              <a:gs pos="0">
                <a:schemeClr val="bg1"/>
              </a:gs>
              <a:gs pos="100000">
                <a:srgbClr val="00CCFF"/>
              </a:gs>
            </a:gsLst>
            <a:lin ang="0" scaled="1"/>
          </a:gradFill>
          <a:ln w="9525">
            <a:noFill/>
            <a:miter lim="800000"/>
            <a:headEnd/>
            <a:tailEnd/>
          </a:ln>
          <a:effectLst/>
        </p:spPr>
        <p:txBody>
          <a:bodyPr anchor="ctr"/>
          <a:lstStyle/>
          <a:p>
            <a:pPr algn="r">
              <a:spcBef>
                <a:spcPct val="0"/>
              </a:spcBef>
            </a:pPr>
            <a:r>
              <a:rPr lang="en-US" sz="3200" b="1">
                <a:solidFill>
                  <a:srgbClr val="1895F2"/>
                </a:solidFill>
              </a:rPr>
              <a:t>Mauritius Meteorological Services</a:t>
            </a:r>
            <a:r>
              <a:rPr lang="en-US" sz="4400">
                <a:solidFill>
                  <a:schemeClr val="tx2"/>
                </a:solidFill>
              </a:rPr>
              <a:t> </a:t>
            </a:r>
          </a:p>
        </p:txBody>
      </p:sp>
      <p:pic>
        <p:nvPicPr>
          <p:cNvPr id="2050" name="Picture 2" descr="https://www.cia.gov/library/publications/the-world-factbook/graphics/maps/mp-map.gif"/>
          <p:cNvPicPr>
            <a:picLocks noChangeAspect="1" noChangeArrowheads="1"/>
          </p:cNvPicPr>
          <p:nvPr/>
        </p:nvPicPr>
        <p:blipFill>
          <a:blip r:embed="rId3" cstate="print"/>
          <a:srcRect/>
          <a:stretch>
            <a:fillRect/>
          </a:stretch>
        </p:blipFill>
        <p:spPr bwMode="auto">
          <a:xfrm>
            <a:off x="457200" y="1905000"/>
            <a:ext cx="2571750" cy="2762251"/>
          </a:xfrm>
          <a:prstGeom prst="rect">
            <a:avLst/>
          </a:prstGeom>
          <a:noFill/>
        </p:spPr>
      </p:pic>
      <p:sp>
        <p:nvSpPr>
          <p:cNvPr id="9" name="TextBox 8"/>
          <p:cNvSpPr txBox="1"/>
          <p:nvPr/>
        </p:nvSpPr>
        <p:spPr>
          <a:xfrm>
            <a:off x="3505200" y="1676400"/>
            <a:ext cx="5410200" cy="3046988"/>
          </a:xfrm>
          <a:prstGeom prst="rect">
            <a:avLst/>
          </a:prstGeom>
          <a:noFill/>
        </p:spPr>
        <p:txBody>
          <a:bodyPr wrap="square" rtlCol="0">
            <a:spAutoFit/>
          </a:bodyPr>
          <a:lstStyle/>
          <a:p>
            <a:r>
              <a:rPr lang="en-US" dirty="0" smtClean="0"/>
              <a:t>Indian Ocean, about 800 km (500 mi) east of Madagascar</a:t>
            </a:r>
          </a:p>
          <a:p>
            <a:r>
              <a:rPr lang="en-US" b="1" dirty="0" smtClean="0"/>
              <a:t>Geographic coordinates:</a:t>
            </a:r>
          </a:p>
          <a:p>
            <a:r>
              <a:rPr lang="en-US" dirty="0" smtClean="0"/>
              <a:t>20 17 S,57 33 E</a:t>
            </a:r>
          </a:p>
          <a:p>
            <a:endParaRPr lang="en-US" dirty="0" smtClean="0"/>
          </a:p>
          <a:p>
            <a:endParaRPr lang="en-US" dirty="0" smtClean="0"/>
          </a:p>
          <a:p>
            <a:endParaRPr lang="en-US" dirty="0"/>
          </a:p>
        </p:txBody>
      </p:sp>
      <p:sp>
        <p:nvSpPr>
          <p:cNvPr id="12" name="Rectangle 11"/>
          <p:cNvSpPr/>
          <p:nvPr/>
        </p:nvSpPr>
        <p:spPr>
          <a:xfrm>
            <a:off x="3581400" y="3429000"/>
            <a:ext cx="4572000" cy="2529923"/>
          </a:xfrm>
          <a:prstGeom prst="rect">
            <a:avLst/>
          </a:prstGeom>
        </p:spPr>
        <p:txBody>
          <a:bodyPr>
            <a:spAutoFit/>
          </a:bodyPr>
          <a:lstStyle/>
          <a:p>
            <a:r>
              <a:rPr lang="en-US" b="1" dirty="0" smtClean="0"/>
              <a:t>Area:</a:t>
            </a:r>
          </a:p>
          <a:p>
            <a:r>
              <a:rPr lang="en-US" dirty="0" smtClean="0"/>
              <a:t>Total: 2,040 sq km</a:t>
            </a:r>
          </a:p>
          <a:p>
            <a:endParaRPr lang="en-US" dirty="0" smtClean="0"/>
          </a:p>
          <a:p>
            <a:r>
              <a:rPr lang="en-US" dirty="0" smtClean="0"/>
              <a:t>Note: includes Agalega Islands, </a:t>
            </a:r>
            <a:r>
              <a:rPr lang="en-US" dirty="0" err="1" smtClean="0"/>
              <a:t>Cargados</a:t>
            </a:r>
            <a:r>
              <a:rPr lang="en-US" dirty="0" smtClean="0"/>
              <a:t> </a:t>
            </a:r>
            <a:r>
              <a:rPr lang="en-US" dirty="0" err="1" smtClean="0"/>
              <a:t>Carajos</a:t>
            </a:r>
            <a:r>
              <a:rPr lang="en-US" dirty="0" smtClean="0"/>
              <a:t> Shoals (Saint Brandon), and Rodrigues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3" name="Text Box 3"/>
          <p:cNvSpPr txBox="1">
            <a:spLocks noChangeArrowheads="1"/>
          </p:cNvSpPr>
          <p:nvPr/>
        </p:nvSpPr>
        <p:spPr bwMode="auto">
          <a:xfrm>
            <a:off x="611188" y="4149725"/>
            <a:ext cx="1728787" cy="366713"/>
          </a:xfrm>
          <a:prstGeom prst="rect">
            <a:avLst/>
          </a:prstGeom>
          <a:noFill/>
          <a:ln w="9525">
            <a:noFill/>
            <a:miter lim="800000"/>
            <a:headEnd/>
            <a:tailEnd/>
          </a:ln>
          <a:effectLst/>
        </p:spPr>
        <p:txBody>
          <a:bodyPr>
            <a:spAutoFit/>
          </a:bodyPr>
          <a:lstStyle/>
          <a:p>
            <a:pPr>
              <a:spcBef>
                <a:spcPct val="50000"/>
              </a:spcBef>
            </a:pPr>
            <a:endParaRPr lang="en-US" sz="1800"/>
          </a:p>
        </p:txBody>
      </p:sp>
      <p:pic>
        <p:nvPicPr>
          <p:cNvPr id="363524" name="Picture 4" descr="mms"/>
          <p:cNvPicPr>
            <a:picLocks noChangeAspect="1" noChangeArrowheads="1"/>
          </p:cNvPicPr>
          <p:nvPr/>
        </p:nvPicPr>
        <p:blipFill>
          <a:blip r:embed="rId2" cstate="print"/>
          <a:srcRect/>
          <a:stretch>
            <a:fillRect/>
          </a:stretch>
        </p:blipFill>
        <p:spPr bwMode="auto">
          <a:xfrm>
            <a:off x="0" y="0"/>
            <a:ext cx="1289050" cy="1885950"/>
          </a:xfrm>
          <a:prstGeom prst="rect">
            <a:avLst/>
          </a:prstGeom>
          <a:noFill/>
        </p:spPr>
      </p:pic>
      <p:sp>
        <p:nvSpPr>
          <p:cNvPr id="363525" name="Text Box 5"/>
          <p:cNvSpPr txBox="1">
            <a:spLocks noChangeArrowheads="1"/>
          </p:cNvSpPr>
          <p:nvPr/>
        </p:nvSpPr>
        <p:spPr bwMode="auto">
          <a:xfrm>
            <a:off x="2286000" y="152400"/>
            <a:ext cx="6629400" cy="701675"/>
          </a:xfrm>
          <a:prstGeom prst="rect">
            <a:avLst/>
          </a:prstGeom>
          <a:noFill/>
          <a:ln w="9525">
            <a:noFill/>
            <a:miter lim="800000"/>
            <a:headEnd/>
            <a:tailEnd/>
          </a:ln>
          <a:effectLst/>
        </p:spPr>
        <p:txBody>
          <a:bodyPr>
            <a:spAutoFit/>
          </a:bodyPr>
          <a:lstStyle/>
          <a:p>
            <a:pPr>
              <a:spcBef>
                <a:spcPct val="50000"/>
              </a:spcBef>
            </a:pPr>
            <a:endParaRPr lang="en-US" sz="4000" b="1">
              <a:solidFill>
                <a:srgbClr val="0099FF"/>
              </a:solidFill>
            </a:endParaRPr>
          </a:p>
        </p:txBody>
      </p:sp>
      <p:sp>
        <p:nvSpPr>
          <p:cNvPr id="363526" name="Rectangle 6"/>
          <p:cNvSpPr>
            <a:spLocks noChangeArrowheads="1"/>
          </p:cNvSpPr>
          <p:nvPr/>
        </p:nvSpPr>
        <p:spPr bwMode="auto">
          <a:xfrm>
            <a:off x="1828800" y="0"/>
            <a:ext cx="7315200" cy="765175"/>
          </a:xfrm>
          <a:prstGeom prst="rect">
            <a:avLst/>
          </a:prstGeom>
          <a:gradFill rotWithShape="1">
            <a:gsLst>
              <a:gs pos="0">
                <a:schemeClr val="bg1"/>
              </a:gs>
              <a:gs pos="100000">
                <a:srgbClr val="00CCFF"/>
              </a:gs>
            </a:gsLst>
            <a:lin ang="0" scaled="1"/>
          </a:gradFill>
          <a:ln w="9525">
            <a:noFill/>
            <a:miter lim="800000"/>
            <a:headEnd/>
            <a:tailEnd/>
          </a:ln>
          <a:effectLst/>
        </p:spPr>
        <p:txBody>
          <a:bodyPr anchor="ctr"/>
          <a:lstStyle/>
          <a:p>
            <a:pPr algn="r">
              <a:spcBef>
                <a:spcPct val="0"/>
              </a:spcBef>
            </a:pPr>
            <a:r>
              <a:rPr lang="en-US" sz="3200" b="1">
                <a:solidFill>
                  <a:srgbClr val="1895F2"/>
                </a:solidFill>
              </a:rPr>
              <a:t>Mauritius Meteorological Services</a:t>
            </a:r>
            <a:r>
              <a:rPr lang="en-US" sz="4400">
                <a:solidFill>
                  <a:schemeClr val="tx2"/>
                </a:solidFill>
              </a:rPr>
              <a:t> </a:t>
            </a:r>
          </a:p>
        </p:txBody>
      </p:sp>
      <p:sp>
        <p:nvSpPr>
          <p:cNvPr id="8" name="Rectangle 7"/>
          <p:cNvSpPr/>
          <p:nvPr/>
        </p:nvSpPr>
        <p:spPr>
          <a:xfrm>
            <a:off x="1524000" y="1219200"/>
            <a:ext cx="3744936" cy="904863"/>
          </a:xfrm>
          <a:prstGeom prst="rect">
            <a:avLst/>
          </a:prstGeom>
        </p:spPr>
        <p:txBody>
          <a:bodyPr wrap="none">
            <a:spAutoFit/>
          </a:bodyPr>
          <a:lstStyle/>
          <a:p>
            <a:r>
              <a:rPr lang="en-US" b="1" dirty="0" smtClean="0"/>
              <a:t>Population:</a:t>
            </a:r>
          </a:p>
          <a:p>
            <a:r>
              <a:rPr lang="en-US" dirty="0" smtClean="0"/>
              <a:t>1,331,155 (July 2014 est.)</a:t>
            </a:r>
            <a:endParaRPr lang="en-US" dirty="0"/>
          </a:p>
        </p:txBody>
      </p:sp>
      <p:pic>
        <p:nvPicPr>
          <p:cNvPr id="22530" name="Picture 2" descr="https://www.cia.gov/library/publications/the-world-factbook/graphics/population/MP_popgraph%202014.bmp"/>
          <p:cNvPicPr>
            <a:picLocks noChangeAspect="1" noChangeArrowheads="1"/>
          </p:cNvPicPr>
          <p:nvPr/>
        </p:nvPicPr>
        <p:blipFill>
          <a:blip r:embed="rId3" cstate="print"/>
          <a:srcRect/>
          <a:stretch>
            <a:fillRect/>
          </a:stretch>
        </p:blipFill>
        <p:spPr bwMode="auto">
          <a:xfrm>
            <a:off x="2590800" y="2286000"/>
            <a:ext cx="5810250" cy="40481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body" sz="half" idx="1"/>
          </p:nvPr>
        </p:nvSpPr>
        <p:spPr/>
        <p:txBody>
          <a:bodyPr/>
          <a:lstStyle/>
          <a:p>
            <a:pPr algn="ctr">
              <a:buFontTx/>
              <a:buNone/>
            </a:pPr>
            <a:r>
              <a:rPr lang="en-US" sz="3600" b="1" i="1">
                <a:solidFill>
                  <a:srgbClr val="0099FF"/>
                </a:solidFill>
              </a:rPr>
              <a:t>                                                       </a:t>
            </a:r>
            <a:endParaRPr lang="en-US" sz="6600" b="1" i="1">
              <a:solidFill>
                <a:schemeClr val="accent2"/>
              </a:solidFill>
              <a:effectLst>
                <a:outerShdw blurRad="38100" dist="38100" dir="2700000" algn="tl">
                  <a:srgbClr val="C0C0C0"/>
                </a:outerShdw>
              </a:effectLst>
              <a:latin typeface="Verdana" pitchFamily="34" charset="0"/>
            </a:endParaRPr>
          </a:p>
        </p:txBody>
      </p:sp>
      <p:sp>
        <p:nvSpPr>
          <p:cNvPr id="363523" name="Text Box 3"/>
          <p:cNvSpPr txBox="1">
            <a:spLocks noChangeArrowheads="1"/>
          </p:cNvSpPr>
          <p:nvPr/>
        </p:nvSpPr>
        <p:spPr bwMode="auto">
          <a:xfrm>
            <a:off x="611188" y="4149725"/>
            <a:ext cx="1728787" cy="366713"/>
          </a:xfrm>
          <a:prstGeom prst="rect">
            <a:avLst/>
          </a:prstGeom>
          <a:noFill/>
          <a:ln w="9525">
            <a:noFill/>
            <a:miter lim="800000"/>
            <a:headEnd/>
            <a:tailEnd/>
          </a:ln>
          <a:effectLst/>
        </p:spPr>
        <p:txBody>
          <a:bodyPr>
            <a:spAutoFit/>
          </a:bodyPr>
          <a:lstStyle/>
          <a:p>
            <a:pPr>
              <a:spcBef>
                <a:spcPct val="50000"/>
              </a:spcBef>
            </a:pPr>
            <a:endParaRPr lang="en-US" sz="1800"/>
          </a:p>
        </p:txBody>
      </p:sp>
      <p:pic>
        <p:nvPicPr>
          <p:cNvPr id="363524" name="Picture 4" descr="mms"/>
          <p:cNvPicPr>
            <a:picLocks noChangeAspect="1" noChangeArrowheads="1"/>
          </p:cNvPicPr>
          <p:nvPr/>
        </p:nvPicPr>
        <p:blipFill>
          <a:blip r:embed="rId2" cstate="print"/>
          <a:srcRect/>
          <a:stretch>
            <a:fillRect/>
          </a:stretch>
        </p:blipFill>
        <p:spPr bwMode="auto">
          <a:xfrm>
            <a:off x="0" y="0"/>
            <a:ext cx="1289050" cy="1885950"/>
          </a:xfrm>
          <a:prstGeom prst="rect">
            <a:avLst/>
          </a:prstGeom>
          <a:noFill/>
        </p:spPr>
      </p:pic>
      <p:sp>
        <p:nvSpPr>
          <p:cNvPr id="363525" name="Text Box 5"/>
          <p:cNvSpPr txBox="1">
            <a:spLocks noChangeArrowheads="1"/>
          </p:cNvSpPr>
          <p:nvPr/>
        </p:nvSpPr>
        <p:spPr bwMode="auto">
          <a:xfrm>
            <a:off x="2286000" y="152400"/>
            <a:ext cx="6629400" cy="701675"/>
          </a:xfrm>
          <a:prstGeom prst="rect">
            <a:avLst/>
          </a:prstGeom>
          <a:noFill/>
          <a:ln w="9525">
            <a:noFill/>
            <a:miter lim="800000"/>
            <a:headEnd/>
            <a:tailEnd/>
          </a:ln>
          <a:effectLst/>
        </p:spPr>
        <p:txBody>
          <a:bodyPr>
            <a:spAutoFit/>
          </a:bodyPr>
          <a:lstStyle/>
          <a:p>
            <a:pPr>
              <a:spcBef>
                <a:spcPct val="50000"/>
              </a:spcBef>
            </a:pPr>
            <a:endParaRPr lang="en-US" sz="4000" b="1">
              <a:solidFill>
                <a:srgbClr val="0099FF"/>
              </a:solidFill>
            </a:endParaRPr>
          </a:p>
        </p:txBody>
      </p:sp>
      <p:sp>
        <p:nvSpPr>
          <p:cNvPr id="363526" name="Rectangle 6"/>
          <p:cNvSpPr>
            <a:spLocks noChangeArrowheads="1"/>
          </p:cNvSpPr>
          <p:nvPr/>
        </p:nvSpPr>
        <p:spPr bwMode="auto">
          <a:xfrm>
            <a:off x="1828800" y="0"/>
            <a:ext cx="7315200" cy="765175"/>
          </a:xfrm>
          <a:prstGeom prst="rect">
            <a:avLst/>
          </a:prstGeom>
          <a:gradFill rotWithShape="1">
            <a:gsLst>
              <a:gs pos="0">
                <a:schemeClr val="bg1"/>
              </a:gs>
              <a:gs pos="100000">
                <a:srgbClr val="00CCFF"/>
              </a:gs>
            </a:gsLst>
            <a:lin ang="0" scaled="1"/>
          </a:gradFill>
          <a:ln w="9525">
            <a:noFill/>
            <a:miter lim="800000"/>
            <a:headEnd/>
            <a:tailEnd/>
          </a:ln>
          <a:effectLst/>
        </p:spPr>
        <p:txBody>
          <a:bodyPr anchor="ctr"/>
          <a:lstStyle/>
          <a:p>
            <a:pPr algn="r">
              <a:spcBef>
                <a:spcPct val="0"/>
              </a:spcBef>
            </a:pPr>
            <a:r>
              <a:rPr lang="en-US" sz="3200" b="1" dirty="0">
                <a:solidFill>
                  <a:srgbClr val="1895F2"/>
                </a:solidFill>
              </a:rPr>
              <a:t>Mauritius Meteorological Services</a:t>
            </a:r>
            <a:r>
              <a:rPr lang="en-US" sz="4400" dirty="0">
                <a:solidFill>
                  <a:schemeClr val="tx2"/>
                </a:solidFill>
              </a:rPr>
              <a:t> </a:t>
            </a:r>
          </a:p>
        </p:txBody>
      </p:sp>
      <p:sp>
        <p:nvSpPr>
          <p:cNvPr id="8" name="Rectangle 7"/>
          <p:cNvSpPr/>
          <p:nvPr/>
        </p:nvSpPr>
        <p:spPr>
          <a:xfrm>
            <a:off x="1371600" y="1600200"/>
            <a:ext cx="5257800" cy="2234458"/>
          </a:xfrm>
          <a:prstGeom prst="rect">
            <a:avLst/>
          </a:prstGeom>
        </p:spPr>
        <p:txBody>
          <a:bodyPr wrap="square">
            <a:spAutoFit/>
          </a:bodyPr>
          <a:lstStyle/>
          <a:p>
            <a:r>
              <a:rPr lang="en-US" b="1" dirty="0" smtClean="0"/>
              <a:t>Latest annual GDP:</a:t>
            </a:r>
          </a:p>
          <a:p>
            <a:r>
              <a:rPr lang="en-US" dirty="0" smtClean="0"/>
              <a:t>$23.42 billion (2014 est.)</a:t>
            </a:r>
          </a:p>
          <a:p>
            <a:r>
              <a:rPr lang="en-US" dirty="0" smtClean="0"/>
              <a:t>$22.67 billion (2013 est.)</a:t>
            </a:r>
          </a:p>
          <a:p>
            <a:r>
              <a:rPr lang="en-US" dirty="0" smtClean="0"/>
              <a:t>$21.97 billion (2012 est.)</a:t>
            </a:r>
          </a:p>
          <a:p>
            <a:r>
              <a:rPr lang="en-US" dirty="0" smtClean="0"/>
              <a:t>note: data are in 2014 US dollars</a:t>
            </a:r>
            <a:endParaRPr lang="en-US" dirty="0"/>
          </a:p>
        </p:txBody>
      </p:sp>
      <p:sp>
        <p:nvSpPr>
          <p:cNvPr id="11" name="Rectangle 10"/>
          <p:cNvSpPr/>
          <p:nvPr/>
        </p:nvSpPr>
        <p:spPr>
          <a:xfrm>
            <a:off x="1371600" y="4343400"/>
            <a:ext cx="4572000" cy="1717393"/>
          </a:xfrm>
          <a:prstGeom prst="rect">
            <a:avLst/>
          </a:prstGeom>
        </p:spPr>
        <p:txBody>
          <a:bodyPr>
            <a:spAutoFit/>
          </a:bodyPr>
          <a:lstStyle/>
          <a:p>
            <a:r>
              <a:rPr lang="fr-FR" b="1" dirty="0" smtClean="0"/>
              <a:t>Composition of GDP: </a:t>
            </a:r>
            <a:r>
              <a:rPr lang="fr-FR" dirty="0" smtClean="0"/>
              <a:t>Agriculture: 4.5%</a:t>
            </a:r>
          </a:p>
          <a:p>
            <a:r>
              <a:rPr lang="fr-FR" dirty="0" err="1" smtClean="0"/>
              <a:t>Industry</a:t>
            </a:r>
            <a:r>
              <a:rPr lang="fr-FR" dirty="0" smtClean="0"/>
              <a:t>: 22.4%</a:t>
            </a:r>
          </a:p>
          <a:p>
            <a:r>
              <a:rPr lang="fr-FR" dirty="0" smtClean="0"/>
              <a:t>Services: 73.2% (2014 est.)</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3" name="Text Box 3"/>
          <p:cNvSpPr txBox="1">
            <a:spLocks noChangeArrowheads="1"/>
          </p:cNvSpPr>
          <p:nvPr/>
        </p:nvSpPr>
        <p:spPr bwMode="auto">
          <a:xfrm>
            <a:off x="611188" y="4149725"/>
            <a:ext cx="1728787" cy="366713"/>
          </a:xfrm>
          <a:prstGeom prst="rect">
            <a:avLst/>
          </a:prstGeom>
          <a:noFill/>
          <a:ln w="9525">
            <a:noFill/>
            <a:miter lim="800000"/>
            <a:headEnd/>
            <a:tailEnd/>
          </a:ln>
          <a:effectLst/>
        </p:spPr>
        <p:txBody>
          <a:bodyPr>
            <a:spAutoFit/>
          </a:bodyPr>
          <a:lstStyle/>
          <a:p>
            <a:pPr>
              <a:spcBef>
                <a:spcPct val="50000"/>
              </a:spcBef>
            </a:pPr>
            <a:endParaRPr lang="en-US" sz="1800"/>
          </a:p>
        </p:txBody>
      </p:sp>
      <p:pic>
        <p:nvPicPr>
          <p:cNvPr id="363524" name="Picture 4" descr="mms"/>
          <p:cNvPicPr>
            <a:picLocks noChangeAspect="1" noChangeArrowheads="1"/>
          </p:cNvPicPr>
          <p:nvPr/>
        </p:nvPicPr>
        <p:blipFill>
          <a:blip r:embed="rId2" cstate="print"/>
          <a:srcRect/>
          <a:stretch>
            <a:fillRect/>
          </a:stretch>
        </p:blipFill>
        <p:spPr bwMode="auto">
          <a:xfrm>
            <a:off x="0" y="0"/>
            <a:ext cx="1289050" cy="1885950"/>
          </a:xfrm>
          <a:prstGeom prst="rect">
            <a:avLst/>
          </a:prstGeom>
          <a:noFill/>
        </p:spPr>
      </p:pic>
      <p:sp>
        <p:nvSpPr>
          <p:cNvPr id="363525" name="Text Box 5"/>
          <p:cNvSpPr txBox="1">
            <a:spLocks noChangeArrowheads="1"/>
          </p:cNvSpPr>
          <p:nvPr/>
        </p:nvSpPr>
        <p:spPr bwMode="auto">
          <a:xfrm>
            <a:off x="2286000" y="152400"/>
            <a:ext cx="6629400" cy="701675"/>
          </a:xfrm>
          <a:prstGeom prst="rect">
            <a:avLst/>
          </a:prstGeom>
          <a:noFill/>
          <a:ln w="9525">
            <a:noFill/>
            <a:miter lim="800000"/>
            <a:headEnd/>
            <a:tailEnd/>
          </a:ln>
          <a:effectLst/>
        </p:spPr>
        <p:txBody>
          <a:bodyPr>
            <a:spAutoFit/>
          </a:bodyPr>
          <a:lstStyle/>
          <a:p>
            <a:pPr>
              <a:spcBef>
                <a:spcPct val="50000"/>
              </a:spcBef>
            </a:pPr>
            <a:endParaRPr lang="en-US" sz="4000" b="1">
              <a:solidFill>
                <a:srgbClr val="0099FF"/>
              </a:solidFill>
            </a:endParaRPr>
          </a:p>
        </p:txBody>
      </p:sp>
      <p:sp>
        <p:nvSpPr>
          <p:cNvPr id="363526" name="Rectangle 6"/>
          <p:cNvSpPr>
            <a:spLocks noChangeArrowheads="1"/>
          </p:cNvSpPr>
          <p:nvPr/>
        </p:nvSpPr>
        <p:spPr bwMode="auto">
          <a:xfrm>
            <a:off x="1828800" y="0"/>
            <a:ext cx="7315200" cy="765175"/>
          </a:xfrm>
          <a:prstGeom prst="rect">
            <a:avLst/>
          </a:prstGeom>
          <a:gradFill rotWithShape="1">
            <a:gsLst>
              <a:gs pos="0">
                <a:schemeClr val="bg1"/>
              </a:gs>
              <a:gs pos="100000">
                <a:srgbClr val="00CCFF"/>
              </a:gs>
            </a:gsLst>
            <a:lin ang="0" scaled="1"/>
          </a:gradFill>
          <a:ln w="9525">
            <a:noFill/>
            <a:miter lim="800000"/>
            <a:headEnd/>
            <a:tailEnd/>
          </a:ln>
          <a:effectLst/>
        </p:spPr>
        <p:txBody>
          <a:bodyPr anchor="ctr"/>
          <a:lstStyle/>
          <a:p>
            <a:pPr algn="r">
              <a:spcBef>
                <a:spcPct val="0"/>
              </a:spcBef>
            </a:pPr>
            <a:r>
              <a:rPr lang="en-US" sz="3200" b="1">
                <a:solidFill>
                  <a:srgbClr val="1895F2"/>
                </a:solidFill>
              </a:rPr>
              <a:t>Mauritius Meteorological Services</a:t>
            </a:r>
            <a:r>
              <a:rPr lang="en-US" sz="4400">
                <a:solidFill>
                  <a:schemeClr val="tx2"/>
                </a:solidFill>
              </a:rPr>
              <a:t> </a:t>
            </a:r>
          </a:p>
        </p:txBody>
      </p:sp>
      <p:sp>
        <p:nvSpPr>
          <p:cNvPr id="8" name="Rectangle 7"/>
          <p:cNvSpPr/>
          <p:nvPr/>
        </p:nvSpPr>
        <p:spPr>
          <a:xfrm>
            <a:off x="1143000" y="1524000"/>
            <a:ext cx="4572000" cy="1643527"/>
          </a:xfrm>
          <a:prstGeom prst="rect">
            <a:avLst/>
          </a:prstGeom>
        </p:spPr>
        <p:txBody>
          <a:bodyPr>
            <a:spAutoFit/>
          </a:bodyPr>
          <a:lstStyle/>
          <a:p>
            <a:r>
              <a:rPr lang="en-US" b="1" dirty="0" smtClean="0"/>
              <a:t>Agriculture:</a:t>
            </a:r>
          </a:p>
          <a:p>
            <a:r>
              <a:rPr lang="en-US" dirty="0" smtClean="0"/>
              <a:t>sugarcane, tea, corn, potatoes, bananas, pulses; cattle, goats; fish</a:t>
            </a:r>
            <a:endParaRPr lang="en-US" dirty="0"/>
          </a:p>
        </p:txBody>
      </p:sp>
      <p:sp>
        <p:nvSpPr>
          <p:cNvPr id="10" name="Rectangle 9"/>
          <p:cNvSpPr/>
          <p:nvPr/>
        </p:nvSpPr>
        <p:spPr>
          <a:xfrm>
            <a:off x="1143000" y="3429000"/>
            <a:ext cx="4572000" cy="2382191"/>
          </a:xfrm>
          <a:prstGeom prst="rect">
            <a:avLst/>
          </a:prstGeom>
        </p:spPr>
        <p:txBody>
          <a:bodyPr>
            <a:spAutoFit/>
          </a:bodyPr>
          <a:lstStyle/>
          <a:p>
            <a:r>
              <a:rPr lang="en-US" b="1" dirty="0" smtClean="0"/>
              <a:t>Industries:</a:t>
            </a:r>
          </a:p>
          <a:p>
            <a:r>
              <a:rPr lang="en-US" dirty="0" smtClean="0"/>
              <a:t>food processing (largely sugar milling), textiles, clothing, mining, chemicals, metal products, transport equipment, nonelectrical machinery, tourism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3" name="Text Box 3"/>
          <p:cNvSpPr txBox="1">
            <a:spLocks noChangeArrowheads="1"/>
          </p:cNvSpPr>
          <p:nvPr/>
        </p:nvSpPr>
        <p:spPr bwMode="auto">
          <a:xfrm>
            <a:off x="611188" y="4149725"/>
            <a:ext cx="1728787" cy="366713"/>
          </a:xfrm>
          <a:prstGeom prst="rect">
            <a:avLst/>
          </a:prstGeom>
          <a:noFill/>
          <a:ln w="9525">
            <a:noFill/>
            <a:miter lim="800000"/>
            <a:headEnd/>
            <a:tailEnd/>
          </a:ln>
          <a:effectLst/>
        </p:spPr>
        <p:txBody>
          <a:bodyPr>
            <a:spAutoFit/>
          </a:bodyPr>
          <a:lstStyle/>
          <a:p>
            <a:pPr>
              <a:spcBef>
                <a:spcPct val="50000"/>
              </a:spcBef>
            </a:pPr>
            <a:endParaRPr lang="en-US" sz="1800"/>
          </a:p>
        </p:txBody>
      </p:sp>
      <p:pic>
        <p:nvPicPr>
          <p:cNvPr id="363524" name="Picture 4" descr="mms"/>
          <p:cNvPicPr>
            <a:picLocks noChangeAspect="1" noChangeArrowheads="1"/>
          </p:cNvPicPr>
          <p:nvPr/>
        </p:nvPicPr>
        <p:blipFill>
          <a:blip r:embed="rId2" cstate="print"/>
          <a:srcRect/>
          <a:stretch>
            <a:fillRect/>
          </a:stretch>
        </p:blipFill>
        <p:spPr bwMode="auto">
          <a:xfrm>
            <a:off x="0" y="0"/>
            <a:ext cx="1289050" cy="1885950"/>
          </a:xfrm>
          <a:prstGeom prst="rect">
            <a:avLst/>
          </a:prstGeom>
          <a:noFill/>
        </p:spPr>
      </p:pic>
      <p:sp>
        <p:nvSpPr>
          <p:cNvPr id="363525" name="Text Box 5"/>
          <p:cNvSpPr txBox="1">
            <a:spLocks noChangeArrowheads="1"/>
          </p:cNvSpPr>
          <p:nvPr/>
        </p:nvSpPr>
        <p:spPr bwMode="auto">
          <a:xfrm>
            <a:off x="2286000" y="152400"/>
            <a:ext cx="6629400" cy="701675"/>
          </a:xfrm>
          <a:prstGeom prst="rect">
            <a:avLst/>
          </a:prstGeom>
          <a:noFill/>
          <a:ln w="9525">
            <a:noFill/>
            <a:miter lim="800000"/>
            <a:headEnd/>
            <a:tailEnd/>
          </a:ln>
          <a:effectLst/>
        </p:spPr>
        <p:txBody>
          <a:bodyPr>
            <a:spAutoFit/>
          </a:bodyPr>
          <a:lstStyle/>
          <a:p>
            <a:pPr>
              <a:spcBef>
                <a:spcPct val="50000"/>
              </a:spcBef>
            </a:pPr>
            <a:endParaRPr lang="en-US" sz="4000" b="1">
              <a:solidFill>
                <a:srgbClr val="0099FF"/>
              </a:solidFill>
            </a:endParaRPr>
          </a:p>
        </p:txBody>
      </p:sp>
      <p:sp>
        <p:nvSpPr>
          <p:cNvPr id="363526" name="Rectangle 6"/>
          <p:cNvSpPr>
            <a:spLocks noChangeArrowheads="1"/>
          </p:cNvSpPr>
          <p:nvPr/>
        </p:nvSpPr>
        <p:spPr bwMode="auto">
          <a:xfrm>
            <a:off x="1828800" y="0"/>
            <a:ext cx="7315200" cy="765175"/>
          </a:xfrm>
          <a:prstGeom prst="rect">
            <a:avLst/>
          </a:prstGeom>
          <a:gradFill rotWithShape="1">
            <a:gsLst>
              <a:gs pos="0">
                <a:schemeClr val="bg1"/>
              </a:gs>
              <a:gs pos="100000">
                <a:srgbClr val="00CCFF"/>
              </a:gs>
            </a:gsLst>
            <a:lin ang="0" scaled="1"/>
          </a:gradFill>
          <a:ln w="9525">
            <a:noFill/>
            <a:miter lim="800000"/>
            <a:headEnd/>
            <a:tailEnd/>
          </a:ln>
          <a:effectLst/>
        </p:spPr>
        <p:txBody>
          <a:bodyPr anchor="ctr"/>
          <a:lstStyle/>
          <a:p>
            <a:pPr algn="r">
              <a:spcBef>
                <a:spcPct val="0"/>
              </a:spcBef>
            </a:pPr>
            <a:r>
              <a:rPr lang="en-US" sz="3200" b="1">
                <a:solidFill>
                  <a:srgbClr val="1895F2"/>
                </a:solidFill>
              </a:rPr>
              <a:t>Mauritius Meteorological Services</a:t>
            </a:r>
            <a:r>
              <a:rPr lang="en-US" sz="4400">
                <a:solidFill>
                  <a:schemeClr val="tx2"/>
                </a:solidFill>
              </a:rPr>
              <a:t> </a:t>
            </a:r>
          </a:p>
        </p:txBody>
      </p:sp>
      <p:sp>
        <p:nvSpPr>
          <p:cNvPr id="363527" name="Text Box 7"/>
          <p:cNvSpPr txBox="1">
            <a:spLocks noChangeArrowheads="1"/>
          </p:cNvSpPr>
          <p:nvPr/>
        </p:nvSpPr>
        <p:spPr bwMode="auto">
          <a:xfrm>
            <a:off x="609600" y="2057400"/>
            <a:ext cx="7543800" cy="3564053"/>
          </a:xfrm>
          <a:prstGeom prst="rect">
            <a:avLst/>
          </a:prstGeom>
          <a:noFill/>
          <a:ln w="9525" algn="ctr">
            <a:noFill/>
            <a:miter lim="800000"/>
            <a:headEnd/>
            <a:tailEnd/>
          </a:ln>
          <a:effectLst/>
        </p:spPr>
        <p:txBody>
          <a:bodyPr wrap="square">
            <a:spAutoFit/>
          </a:bodyPr>
          <a:lstStyle/>
          <a:p>
            <a:pPr marL="342900" indent="-342900"/>
            <a:r>
              <a:rPr lang="en-US" b="1" dirty="0" smtClean="0">
                <a:solidFill>
                  <a:schemeClr val="accent2"/>
                </a:solidFill>
              </a:rPr>
              <a:t>Main climate and weather related hazards</a:t>
            </a:r>
          </a:p>
          <a:p>
            <a:pPr marL="342900" indent="-342900">
              <a:buFont typeface="Wingdings" pitchFamily="2" charset="2"/>
              <a:buChar char="Ø"/>
            </a:pPr>
            <a:r>
              <a:rPr lang="en-US" dirty="0" smtClean="0">
                <a:solidFill>
                  <a:schemeClr val="accent2"/>
                </a:solidFill>
              </a:rPr>
              <a:t>Flash flood</a:t>
            </a:r>
          </a:p>
          <a:p>
            <a:pPr marL="342900" indent="-342900">
              <a:buFont typeface="Wingdings" pitchFamily="2" charset="2"/>
              <a:buChar char="Ø"/>
            </a:pPr>
            <a:r>
              <a:rPr lang="en-US" dirty="0" smtClean="0">
                <a:solidFill>
                  <a:schemeClr val="accent2"/>
                </a:solidFill>
              </a:rPr>
              <a:t>Cyclones</a:t>
            </a:r>
          </a:p>
          <a:p>
            <a:pPr marL="342900" indent="-342900">
              <a:buFont typeface="Wingdings" pitchFamily="2" charset="2"/>
              <a:buChar char="Ø"/>
            </a:pPr>
            <a:r>
              <a:rPr lang="en-US" dirty="0" smtClean="0">
                <a:solidFill>
                  <a:schemeClr val="accent2"/>
                </a:solidFill>
              </a:rPr>
              <a:t>Heavy Rainfall</a:t>
            </a:r>
          </a:p>
          <a:p>
            <a:pPr marL="342900" indent="-342900">
              <a:buFont typeface="Wingdings" pitchFamily="2" charset="2"/>
              <a:buChar char="Ø"/>
            </a:pPr>
            <a:r>
              <a:rPr lang="en-US" dirty="0" smtClean="0">
                <a:solidFill>
                  <a:schemeClr val="accent2"/>
                </a:solidFill>
              </a:rPr>
              <a:t>Landslide</a:t>
            </a:r>
          </a:p>
          <a:p>
            <a:pPr marL="342900" indent="-342900">
              <a:buFont typeface="Wingdings" pitchFamily="2" charset="2"/>
              <a:buChar char="Ø"/>
            </a:pPr>
            <a:r>
              <a:rPr lang="en-US" dirty="0" smtClean="0">
                <a:solidFill>
                  <a:schemeClr val="accent2"/>
                </a:solidFill>
              </a:rPr>
              <a:t>High waves</a:t>
            </a:r>
          </a:p>
          <a:p>
            <a:pPr marL="342900" indent="-342900">
              <a:buFont typeface="Wingdings" pitchFamily="2" charset="2"/>
              <a:buChar char="Ø"/>
            </a:pPr>
            <a:r>
              <a:rPr lang="en-US" dirty="0" smtClean="0">
                <a:solidFill>
                  <a:schemeClr val="accent2"/>
                </a:solidFill>
              </a:rPr>
              <a:t>Drought</a:t>
            </a:r>
          </a:p>
          <a:p>
            <a:pPr marL="342900" indent="-342900">
              <a:buFont typeface="Wingdings" pitchFamily="2" charset="2"/>
              <a:buChar char="Ø"/>
            </a:pPr>
            <a:r>
              <a:rPr lang="en-US" dirty="0" smtClean="0">
                <a:solidFill>
                  <a:schemeClr val="accent2"/>
                </a:solidFill>
              </a:rPr>
              <a:t>Thunderstorms</a:t>
            </a:r>
          </a:p>
        </p:txBody>
      </p:sp>
      <p:sp>
        <p:nvSpPr>
          <p:cNvPr id="23554" name="AutoShape 2" descr="data:image/jpeg;base64,/9j/4AAQSkZJRgABAQEAYABgAAD/2wBDAAoHBwkHBgoJCAkLCwoMDxkQDw4ODx4WFxIZJCAmJSMgIyIoLTkwKCo2KyIjMkQyNjs9QEBAJjBGS0U+Sjk/QD3/2wBDAQsLCw8NDx0QEB09KSMpPT09PT09PT09PT09PT09PT09PT09PT09PT09PT09PT09PT09PT09PT09PT09PT09PT3/wAARCABIAI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uZmGTnAz0/rUMT4ODyR0q69qJwxB2SDt2qokWG55NZIzWpehDyxEqR8vUE9abtjGTgknrk80xQIkBXPzcGgBX6ZzS5SrDgFQARjnuakjljOcqFbvjvUADK4I4U9cVKqqWIVskc4p2AtG2hmUbTjPQimCE2sqrNvAPcdxVeVTx94YPSpt/nPmVnIUcYPSp5QsWIngw6yMzH+Fhxg+tM8hiWY88ZyvPHrUUZw4KhgB1GeorX0WbZrlp5SsMyhcKCflPB/nVWG2SaFbzRzyRsCGmjdQD/usKt2Xhd4kUvd26TEjMTOM4rWvEc+I4VUh5GgO3A6n5sU6281pQk0SSPnaSyjiob0GoodDps9rcC3nLFZF+Uq2f09auw6dPZQyv5iYIyTu61ZttbRJZIrmByUX92wTIb0qOWG2vpwIH8lyMhFU7c9/xqSrFa2LTyMGTexGMn0q3EJG/dRJGp+78w5HuMVXazu7V9ykMOzL/Kpib7iRYGK456ZHvzTGTfYbv/non/fBoqLzrz/nmfyFFFxHlbsFJkAKuCCoFRTqokynG75tv1ok3EnavHakeI4Xu2MGrSsZ2I2G1N2RycYB5p8Y29DnPSlMTNxjHrmkK7GOG4FUAhdg3QkVbMcUszGzVlj2puJPO7HP61DDbyzlRDG8pb7u0Zyasx6PqCD5rK4AAy3yHijYY2YOZSjAFlbaQnIzUbW8p+7G5YdRtOa0LbSJzl3bygMY7kf4V0QklSNYYkeRiMjaNx/OpbsCRgaf4avrsxPKFgtpCDvkcdPp1ral8PS2d4fKv7VLcD74kw4Ht61aOn3Yw13Jb2aet1cJF+hOf0re0bw9b3dhPf8A2yz1BoiUjSFvMiV+Dljxng9MY6daLtjsjCDKuvWB84MUtRulAPX5uRXQBxIjyO9m0a8mV+T+n9aw9djgs/FS7JpTG9n5srk/PuIIJ+o9umKpaXNd20b3dvC08EbKjSEEg57k9CCe/bNKUbBGR1U62915f2CeIuo2lc9PcetUWS4jn2sZVKtxjjNS28sOrWMs0Vv9muoD8yK3THqKkttRKy7JsMxUH5u1Z3NC/bPLJZFZI2Mmeh6j6Uy686X5owqso+YAc8+vtTTqFpMUX50cc8HrV1mmiU7YYmaRNvmZ5Ip3EZP+k/3h/wB8iiruy5/ur/31RTuB5FaWk15KFjRifX2rYi0Q285muJBgDgAd66CPT/sabYUBPTjGTVOSGWdy0yspHYjpTciUjPi02FL1bqEOVXnyzyCferkunW00iSfYYEbsUj6VchiSNQXPy9gKmdnSBmjwxPIU9qTbHYhBeAeaxEcSDjsPpWfLrtzIkiecywgEsc9u/PXFQahPNcMI5CRt/hxUC2pmikgVgjyoVXPY0khlW78S28CH7PbmdxwGkO2NT7KOv4msOfW9Suyoe6kwDwFOAPyrftvAt7cIFuLy3hUnPygsfy4roNN8BaHbYN9Nc3j/ANzcI1z7gc1pzQiZpSZ55Hb3F1OI4Ulnmf8AhRS7GvZ/hxpN54W0K6n1pktftMiukDsC2AuD+J9B6Va06Wy0YJDp2mxW+DgkR47e5yaNUe5v/NuY38ySIeZFCkeGfAH7vJJAHXoMmodVSWhpCmua0mc9Pfpf/Ey2kktPs6psR0Ixx13H14NdtfNbyzzW0UQRCGQqOATXklhql1qHiCW5mkDXrIVXIACsBhRjpgcV1nhbVb2a2aLU4mF3A6g7QcMpGQfb0py2JjuZts0un6xcx7ip2HPvTL27Pnh1boAvHpXX3vhj7Vded5ojLL125B+tc7c6dbQXZR5Nyg4JHf8ACs1qaFfT78TXJGD1yOOldNZX44zkkds1kW9nbqweJcMeBmr8MccbgxEZxk5NNgav9oD/AJ5tRVLePQflRSsBkG5gkdG53dsdavOIJowJBtz3J5pLjR4gySTfu3flUi5x9afLpPmbWfdgelFguQNZxsFVgrL/AAkDpVC4Kx7gmDitbe7QkQxkqvHFUpbacybmi3ZG4dOlCYrHPz7mJYrj/aNZ6pYy3En26V0ZEzCQ4Vd5YD5u5HPauilgHmLut13HjkcVKNNikA8+BAGBXJjHTvTeqsOLcXdFWwuEtJjHdL5qglWQ8bR7c5yPetaC5gOYbeFdg+XdcN5a8nPTP61n/ZDDMoV2KLwqugO76nqafDpV/JPbPHLDGyZAeWDfwfVR1IxxSlThUXLLYXPJO6LyXXmKIJJhFLIwji8mMFAwHTceowD05qlq2vyaLhrDM7I2Lp3wwAxwB2Xk9aZqXhnVNSJRtUknCsCkfk+Xg+u0HArb8O+GxpMLW1zsnWdcSo0YCkHrxVKMIx5UtCbybucRoXhm616z/tG0TyZ5bpkZgpVEjKg7xzyAQenrivSdK8NWlsjRveyO4Cxjt8oHf1JPNasapaRiJAqwAYUAfd9KjeIvhsgk/wAIpORVurE07y0LxG4eXn5C3QCsbVtAaS4klSZctyFZcfka2ZpEjgchCjBcZC9K5pmnM5lZ5MZ43HJpRQMrppjWsgUy5YDnHQGp4LN2O9dwA45pRIW+dvvHk5qaG5kQMMEqevemAv2N/wC/+tFL9qP9z9KKAKguntVKu2ZDUy6gNhb592eB2oooAhY3LlVIlJY5Gzj+nNaF2xa2jhxsbowVuR9aKKQyOO2m2F/s8jxkY3EZBoEcxk2raO4YdNwX+ZooqkiS1FahG2TnLcfIrgbfYkcVevZong2WyyCRON6t8p9uOtFFJuwyXSnkNvmcIGU87RgCpZZ7cuyq6ZPUg9aKKkZnXY3nywpVE5JHOTWfDPewTt5cfyeuc0UVdhFx3uZwoXAY9qpzSSxSFLgcjjnmiikIFMZUBEBJ9abLvDhV2qMdBRRTATEvr+lFFFAz/9k="/>
          <p:cNvSpPr>
            <a:spLocks noChangeAspect="1" noChangeArrowheads="1"/>
          </p:cNvSpPr>
          <p:nvPr/>
        </p:nvSpPr>
        <p:spPr bwMode="auto">
          <a:xfrm>
            <a:off x="155575" y="-327025"/>
            <a:ext cx="1228725" cy="685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58" name="Picture 6" descr="https://tse1.mm.bing.net/th?&amp;id=JN.nNIzSULa3/wgZ%2b0b4eYomg&amp;w=300&amp;h=300&amp;c=0&amp;pid=1.9&amp;rs=0&amp;p=0"/>
          <p:cNvPicPr>
            <a:picLocks noChangeAspect="1" noChangeArrowheads="1"/>
          </p:cNvPicPr>
          <p:nvPr/>
        </p:nvPicPr>
        <p:blipFill>
          <a:blip r:embed="rId3" cstate="print"/>
          <a:srcRect/>
          <a:stretch>
            <a:fillRect/>
          </a:stretch>
        </p:blipFill>
        <p:spPr bwMode="auto">
          <a:xfrm>
            <a:off x="3559630" y="3276600"/>
            <a:ext cx="5170714" cy="2895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body" sz="half" idx="1"/>
          </p:nvPr>
        </p:nvSpPr>
        <p:spPr/>
        <p:txBody>
          <a:bodyPr/>
          <a:lstStyle/>
          <a:p>
            <a:pPr algn="ctr">
              <a:buFontTx/>
              <a:buNone/>
            </a:pPr>
            <a:r>
              <a:rPr lang="en-US" sz="3600" b="1" i="1" dirty="0">
                <a:solidFill>
                  <a:srgbClr val="0099FF"/>
                </a:solidFill>
              </a:rPr>
              <a:t>                                                       </a:t>
            </a:r>
            <a:endParaRPr lang="en-US" sz="6600" b="1" i="1" dirty="0">
              <a:solidFill>
                <a:schemeClr val="accent2"/>
              </a:solidFill>
              <a:effectLst>
                <a:outerShdw blurRad="38100" dist="38100" dir="2700000" algn="tl">
                  <a:srgbClr val="C0C0C0"/>
                </a:outerShdw>
              </a:effectLst>
              <a:latin typeface="Verdana" pitchFamily="34" charset="0"/>
            </a:endParaRPr>
          </a:p>
        </p:txBody>
      </p:sp>
      <p:sp>
        <p:nvSpPr>
          <p:cNvPr id="363523" name="Text Box 3"/>
          <p:cNvSpPr txBox="1">
            <a:spLocks noChangeArrowheads="1"/>
          </p:cNvSpPr>
          <p:nvPr/>
        </p:nvSpPr>
        <p:spPr bwMode="auto">
          <a:xfrm>
            <a:off x="611188" y="4149725"/>
            <a:ext cx="1728787" cy="366713"/>
          </a:xfrm>
          <a:prstGeom prst="rect">
            <a:avLst/>
          </a:prstGeom>
          <a:noFill/>
          <a:ln w="9525">
            <a:noFill/>
            <a:miter lim="800000"/>
            <a:headEnd/>
            <a:tailEnd/>
          </a:ln>
          <a:effectLst/>
        </p:spPr>
        <p:txBody>
          <a:bodyPr>
            <a:spAutoFit/>
          </a:bodyPr>
          <a:lstStyle/>
          <a:p>
            <a:pPr>
              <a:spcBef>
                <a:spcPct val="50000"/>
              </a:spcBef>
            </a:pPr>
            <a:endParaRPr lang="en-US" sz="1800"/>
          </a:p>
        </p:txBody>
      </p:sp>
      <p:pic>
        <p:nvPicPr>
          <p:cNvPr id="363524" name="Picture 4" descr="mms"/>
          <p:cNvPicPr>
            <a:picLocks noChangeAspect="1" noChangeArrowheads="1"/>
          </p:cNvPicPr>
          <p:nvPr/>
        </p:nvPicPr>
        <p:blipFill>
          <a:blip r:embed="rId2" cstate="print"/>
          <a:srcRect/>
          <a:stretch>
            <a:fillRect/>
          </a:stretch>
        </p:blipFill>
        <p:spPr bwMode="auto">
          <a:xfrm>
            <a:off x="0" y="0"/>
            <a:ext cx="609600" cy="762000"/>
          </a:xfrm>
          <a:prstGeom prst="rect">
            <a:avLst/>
          </a:prstGeom>
          <a:noFill/>
        </p:spPr>
      </p:pic>
      <p:sp>
        <p:nvSpPr>
          <p:cNvPr id="363525" name="Text Box 5"/>
          <p:cNvSpPr txBox="1">
            <a:spLocks noChangeArrowheads="1"/>
          </p:cNvSpPr>
          <p:nvPr/>
        </p:nvSpPr>
        <p:spPr bwMode="auto">
          <a:xfrm>
            <a:off x="2286000" y="152400"/>
            <a:ext cx="6629400" cy="701675"/>
          </a:xfrm>
          <a:prstGeom prst="rect">
            <a:avLst/>
          </a:prstGeom>
          <a:noFill/>
          <a:ln w="9525">
            <a:noFill/>
            <a:miter lim="800000"/>
            <a:headEnd/>
            <a:tailEnd/>
          </a:ln>
          <a:effectLst/>
        </p:spPr>
        <p:txBody>
          <a:bodyPr>
            <a:spAutoFit/>
          </a:bodyPr>
          <a:lstStyle/>
          <a:p>
            <a:pPr>
              <a:spcBef>
                <a:spcPct val="50000"/>
              </a:spcBef>
            </a:pPr>
            <a:endParaRPr lang="en-US" sz="4000" b="1">
              <a:solidFill>
                <a:srgbClr val="0099FF"/>
              </a:solidFill>
            </a:endParaRPr>
          </a:p>
        </p:txBody>
      </p:sp>
      <p:sp>
        <p:nvSpPr>
          <p:cNvPr id="363526" name="Rectangle 6"/>
          <p:cNvSpPr>
            <a:spLocks noChangeArrowheads="1"/>
          </p:cNvSpPr>
          <p:nvPr/>
        </p:nvSpPr>
        <p:spPr bwMode="auto">
          <a:xfrm>
            <a:off x="0" y="0"/>
            <a:ext cx="9144000" cy="765175"/>
          </a:xfrm>
          <a:prstGeom prst="rect">
            <a:avLst/>
          </a:prstGeom>
          <a:gradFill rotWithShape="1">
            <a:gsLst>
              <a:gs pos="0">
                <a:schemeClr val="bg1">
                  <a:alpha val="0"/>
                </a:schemeClr>
              </a:gs>
              <a:gs pos="100000">
                <a:srgbClr val="00CCFF"/>
              </a:gs>
            </a:gsLst>
            <a:lin ang="0" scaled="1"/>
          </a:gradFill>
          <a:ln w="9525">
            <a:noFill/>
            <a:miter lim="800000"/>
            <a:headEnd/>
            <a:tailEnd/>
          </a:ln>
          <a:effectLst/>
        </p:spPr>
        <p:txBody>
          <a:bodyPr anchor="ctr"/>
          <a:lstStyle/>
          <a:p>
            <a:pPr algn="r">
              <a:spcBef>
                <a:spcPct val="0"/>
              </a:spcBef>
            </a:pPr>
            <a:r>
              <a:rPr lang="en-US" sz="3600" b="1" dirty="0" smtClean="0">
                <a:solidFill>
                  <a:srgbClr val="000066"/>
                </a:solidFill>
                <a:latin typeface="Verdana" pitchFamily="34" charset="0"/>
                <a:ea typeface="Verdana" pitchFamily="34" charset="0"/>
                <a:cs typeface="Verdana" pitchFamily="34" charset="0"/>
              </a:rPr>
              <a:t>Introduction</a:t>
            </a:r>
            <a:endParaRPr lang="en-US" sz="3600" b="1" dirty="0">
              <a:solidFill>
                <a:srgbClr val="000066"/>
              </a:solidFill>
              <a:latin typeface="Verdana" pitchFamily="34" charset="0"/>
              <a:ea typeface="Verdana" pitchFamily="34" charset="0"/>
              <a:cs typeface="Verdana" pitchFamily="34" charset="0"/>
            </a:endParaRPr>
          </a:p>
        </p:txBody>
      </p:sp>
      <p:sp>
        <p:nvSpPr>
          <p:cNvPr id="363527" name="Text Box 7"/>
          <p:cNvSpPr txBox="1">
            <a:spLocks noChangeArrowheads="1"/>
          </p:cNvSpPr>
          <p:nvPr/>
        </p:nvSpPr>
        <p:spPr bwMode="auto">
          <a:xfrm>
            <a:off x="0" y="914400"/>
            <a:ext cx="9144000" cy="2000548"/>
          </a:xfrm>
          <a:prstGeom prst="rect">
            <a:avLst/>
          </a:prstGeom>
          <a:noFill/>
          <a:ln w="9525" algn="ctr">
            <a:noFill/>
            <a:miter lim="800000"/>
            <a:headEnd/>
            <a:tailEnd/>
          </a:ln>
          <a:effectLst/>
        </p:spPr>
        <p:txBody>
          <a:bodyPr wrap="square">
            <a:spAutoFit/>
          </a:bodyPr>
          <a:lstStyle/>
          <a:p>
            <a:pPr marL="342900" indent="-342900">
              <a:buFont typeface="Wingdings" pitchFamily="2" charset="2"/>
              <a:buChar char="Ø"/>
            </a:pPr>
            <a:endParaRPr lang="en-US" sz="2800" dirty="0" smtClean="0">
              <a:solidFill>
                <a:srgbClr val="000066"/>
              </a:solidFill>
            </a:endParaRPr>
          </a:p>
          <a:p>
            <a:pPr marL="342900" indent="-342900"/>
            <a:endParaRPr lang="en-US" sz="2800" dirty="0" smtClean="0">
              <a:solidFill>
                <a:srgbClr val="000066"/>
              </a:solidFill>
            </a:endParaRPr>
          </a:p>
          <a:p>
            <a:pPr marL="342900" indent="-342900">
              <a:buFont typeface="Wingdings" pitchFamily="2" charset="2"/>
              <a:buChar char="Ø"/>
            </a:pPr>
            <a:endParaRPr lang="en-US" sz="2800" b="1" dirty="0" smtClean="0">
              <a:solidFill>
                <a:schemeClr val="accent2"/>
              </a:solidFill>
            </a:endParaRPr>
          </a:p>
          <a:p>
            <a:pPr marL="342900" indent="-342900">
              <a:buFont typeface="Wingdings" pitchFamily="2" charset="2"/>
              <a:buChar char="Ø"/>
            </a:pPr>
            <a:endParaRPr lang="en-US" dirty="0">
              <a:solidFill>
                <a:schemeClr val="accent2"/>
              </a:solidFill>
            </a:endParaRPr>
          </a:p>
        </p:txBody>
      </p:sp>
      <p:sp>
        <p:nvSpPr>
          <p:cNvPr id="8" name="Rectangle 7"/>
          <p:cNvSpPr/>
          <p:nvPr/>
        </p:nvSpPr>
        <p:spPr>
          <a:xfrm>
            <a:off x="0" y="838200"/>
            <a:ext cx="9144000" cy="4844403"/>
          </a:xfrm>
          <a:prstGeom prst="rect">
            <a:avLst/>
          </a:prstGeom>
        </p:spPr>
        <p:txBody>
          <a:bodyPr wrap="square">
            <a:spAutoFit/>
          </a:bodyPr>
          <a:lstStyle/>
          <a:p>
            <a:r>
              <a:rPr lang="en-GB" sz="2800" dirty="0" smtClean="0">
                <a:latin typeface="Verdana" pitchFamily="34" charset="0"/>
                <a:ea typeface="Verdana" pitchFamily="34" charset="0"/>
                <a:cs typeface="Verdana" pitchFamily="34" charset="0"/>
              </a:rPr>
              <a:t>The  </a:t>
            </a:r>
            <a:r>
              <a:rPr lang="en-GB" sz="2800" b="1" dirty="0" smtClean="0">
                <a:solidFill>
                  <a:srgbClr val="0070C0"/>
                </a:solidFill>
                <a:latin typeface="Verdana" pitchFamily="34" charset="0"/>
                <a:ea typeface="Verdana" pitchFamily="34" charset="0"/>
                <a:cs typeface="Verdana" pitchFamily="34" charset="0"/>
              </a:rPr>
              <a:t>Mauritius Meteorological Services </a:t>
            </a:r>
            <a:r>
              <a:rPr lang="en-GB" sz="2800" dirty="0" smtClean="0">
                <a:latin typeface="Verdana" pitchFamily="34" charset="0"/>
                <a:ea typeface="Verdana" pitchFamily="34" charset="0"/>
                <a:cs typeface="Verdana" pitchFamily="34" charset="0"/>
              </a:rPr>
              <a:t>is a Government Service established and operated primarily at public expense for the purpose of carrying out those meteorological and related functions which the Government recognizes as a </a:t>
            </a:r>
            <a:r>
              <a:rPr lang="en-GB" sz="2800" dirty="0" smtClean="0">
                <a:solidFill>
                  <a:srgbClr val="FF0000"/>
                </a:solidFill>
                <a:latin typeface="Verdana" pitchFamily="34" charset="0"/>
                <a:ea typeface="Verdana" pitchFamily="34" charset="0"/>
                <a:cs typeface="Verdana" pitchFamily="34" charset="0"/>
              </a:rPr>
              <a:t>responsibility of the State </a:t>
            </a:r>
            <a:r>
              <a:rPr lang="en-GB" sz="2800" dirty="0" smtClean="0">
                <a:latin typeface="Verdana" pitchFamily="34" charset="0"/>
                <a:ea typeface="Verdana" pitchFamily="34" charset="0"/>
                <a:cs typeface="Verdana" pitchFamily="34" charset="0"/>
              </a:rPr>
              <a:t>in support of the </a:t>
            </a:r>
            <a:r>
              <a:rPr lang="en-GB" sz="2800" dirty="0" smtClean="0">
                <a:solidFill>
                  <a:srgbClr val="FF0000"/>
                </a:solidFill>
                <a:latin typeface="Verdana" pitchFamily="34" charset="0"/>
                <a:ea typeface="Verdana" pitchFamily="34" charset="0"/>
                <a:cs typeface="Verdana" pitchFamily="34" charset="0"/>
              </a:rPr>
              <a:t>safety, security and general welfare of the citizens </a:t>
            </a:r>
            <a:r>
              <a:rPr lang="en-GB" sz="2800" dirty="0" smtClean="0">
                <a:latin typeface="Verdana" pitchFamily="34" charset="0"/>
                <a:ea typeface="Verdana" pitchFamily="34" charset="0"/>
                <a:cs typeface="Verdana" pitchFamily="34" charset="0"/>
              </a:rPr>
              <a:t>and in fulfilment of their international obligations under the Convention of the </a:t>
            </a:r>
            <a:r>
              <a:rPr lang="en-GB" sz="2800" dirty="0" smtClean="0">
                <a:solidFill>
                  <a:srgbClr val="0070C0"/>
                </a:solidFill>
                <a:latin typeface="Verdana" pitchFamily="34" charset="0"/>
                <a:ea typeface="Verdana" pitchFamily="34" charset="0"/>
                <a:cs typeface="Verdana" pitchFamily="34" charset="0"/>
              </a:rPr>
              <a:t>World Meteorological Organization.</a:t>
            </a:r>
          </a:p>
          <a:p>
            <a:pPr algn="just"/>
            <a:endParaRPr lang="en-GB"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body" sz="half" idx="1"/>
          </p:nvPr>
        </p:nvSpPr>
        <p:spPr/>
        <p:txBody>
          <a:bodyPr/>
          <a:lstStyle/>
          <a:p>
            <a:pPr algn="ctr">
              <a:buFontTx/>
              <a:buNone/>
            </a:pPr>
            <a:r>
              <a:rPr lang="en-US" sz="3600" b="1" i="1">
                <a:solidFill>
                  <a:srgbClr val="0099FF"/>
                </a:solidFill>
              </a:rPr>
              <a:t>                                                       </a:t>
            </a:r>
            <a:endParaRPr lang="en-US" sz="6600" b="1" i="1">
              <a:solidFill>
                <a:schemeClr val="accent2"/>
              </a:solidFill>
              <a:effectLst>
                <a:outerShdw blurRad="38100" dist="38100" dir="2700000" algn="tl">
                  <a:srgbClr val="C0C0C0"/>
                </a:outerShdw>
              </a:effectLst>
              <a:latin typeface="Verdana" pitchFamily="34" charset="0"/>
            </a:endParaRPr>
          </a:p>
        </p:txBody>
      </p:sp>
      <p:sp>
        <p:nvSpPr>
          <p:cNvPr id="363523" name="Text Box 3"/>
          <p:cNvSpPr txBox="1">
            <a:spLocks noChangeArrowheads="1"/>
          </p:cNvSpPr>
          <p:nvPr/>
        </p:nvSpPr>
        <p:spPr bwMode="auto">
          <a:xfrm>
            <a:off x="611188" y="4149725"/>
            <a:ext cx="1728787" cy="366713"/>
          </a:xfrm>
          <a:prstGeom prst="rect">
            <a:avLst/>
          </a:prstGeom>
          <a:noFill/>
          <a:ln w="9525">
            <a:noFill/>
            <a:miter lim="800000"/>
            <a:headEnd/>
            <a:tailEnd/>
          </a:ln>
          <a:effectLst/>
        </p:spPr>
        <p:txBody>
          <a:bodyPr>
            <a:spAutoFit/>
          </a:bodyPr>
          <a:lstStyle/>
          <a:p>
            <a:pPr>
              <a:spcBef>
                <a:spcPct val="50000"/>
              </a:spcBef>
            </a:pPr>
            <a:endParaRPr lang="en-US" sz="1800"/>
          </a:p>
        </p:txBody>
      </p:sp>
      <p:pic>
        <p:nvPicPr>
          <p:cNvPr id="363524" name="Picture 4" descr="mms"/>
          <p:cNvPicPr>
            <a:picLocks noChangeAspect="1" noChangeArrowheads="1"/>
          </p:cNvPicPr>
          <p:nvPr/>
        </p:nvPicPr>
        <p:blipFill>
          <a:blip r:embed="rId2" cstate="print"/>
          <a:srcRect/>
          <a:stretch>
            <a:fillRect/>
          </a:stretch>
        </p:blipFill>
        <p:spPr bwMode="auto">
          <a:xfrm>
            <a:off x="0" y="0"/>
            <a:ext cx="1289050" cy="1885950"/>
          </a:xfrm>
          <a:prstGeom prst="rect">
            <a:avLst/>
          </a:prstGeom>
          <a:noFill/>
        </p:spPr>
      </p:pic>
      <p:sp>
        <p:nvSpPr>
          <p:cNvPr id="363525" name="Text Box 5"/>
          <p:cNvSpPr txBox="1">
            <a:spLocks noChangeArrowheads="1"/>
          </p:cNvSpPr>
          <p:nvPr/>
        </p:nvSpPr>
        <p:spPr bwMode="auto">
          <a:xfrm>
            <a:off x="2286000" y="152400"/>
            <a:ext cx="6629400" cy="701675"/>
          </a:xfrm>
          <a:prstGeom prst="rect">
            <a:avLst/>
          </a:prstGeom>
          <a:noFill/>
          <a:ln w="9525">
            <a:noFill/>
            <a:miter lim="800000"/>
            <a:headEnd/>
            <a:tailEnd/>
          </a:ln>
          <a:effectLst/>
        </p:spPr>
        <p:txBody>
          <a:bodyPr>
            <a:spAutoFit/>
          </a:bodyPr>
          <a:lstStyle/>
          <a:p>
            <a:pPr>
              <a:spcBef>
                <a:spcPct val="50000"/>
              </a:spcBef>
            </a:pPr>
            <a:endParaRPr lang="en-US" sz="4000" b="1">
              <a:solidFill>
                <a:srgbClr val="0099FF"/>
              </a:solidFill>
            </a:endParaRPr>
          </a:p>
        </p:txBody>
      </p:sp>
      <p:sp>
        <p:nvSpPr>
          <p:cNvPr id="363526" name="Rectangle 6"/>
          <p:cNvSpPr>
            <a:spLocks noChangeArrowheads="1"/>
          </p:cNvSpPr>
          <p:nvPr/>
        </p:nvSpPr>
        <p:spPr bwMode="auto">
          <a:xfrm>
            <a:off x="1828800" y="0"/>
            <a:ext cx="7315200" cy="765175"/>
          </a:xfrm>
          <a:prstGeom prst="rect">
            <a:avLst/>
          </a:prstGeom>
          <a:gradFill rotWithShape="1">
            <a:gsLst>
              <a:gs pos="0">
                <a:schemeClr val="bg1"/>
              </a:gs>
              <a:gs pos="100000">
                <a:srgbClr val="00CCFF"/>
              </a:gs>
            </a:gsLst>
            <a:lin ang="0" scaled="1"/>
          </a:gradFill>
          <a:ln w="9525">
            <a:noFill/>
            <a:miter lim="800000"/>
            <a:headEnd/>
            <a:tailEnd/>
          </a:ln>
          <a:effectLst/>
        </p:spPr>
        <p:txBody>
          <a:bodyPr anchor="ctr"/>
          <a:lstStyle/>
          <a:p>
            <a:pPr algn="r">
              <a:spcBef>
                <a:spcPct val="0"/>
              </a:spcBef>
            </a:pPr>
            <a:r>
              <a:rPr lang="en-US" sz="3200" b="1">
                <a:solidFill>
                  <a:srgbClr val="1895F2"/>
                </a:solidFill>
              </a:rPr>
              <a:t>Mauritius Meteorological Services</a:t>
            </a:r>
            <a:r>
              <a:rPr lang="en-US" sz="4400">
                <a:solidFill>
                  <a:schemeClr val="tx2"/>
                </a:solidFill>
              </a:rPr>
              <a:t> </a:t>
            </a:r>
          </a:p>
        </p:txBody>
      </p:sp>
      <p:sp>
        <p:nvSpPr>
          <p:cNvPr id="363527" name="Text Box 7"/>
          <p:cNvSpPr txBox="1">
            <a:spLocks noChangeArrowheads="1"/>
          </p:cNvSpPr>
          <p:nvPr/>
        </p:nvSpPr>
        <p:spPr bwMode="auto">
          <a:xfrm>
            <a:off x="0" y="1004090"/>
            <a:ext cx="9144000" cy="5853910"/>
          </a:xfrm>
          <a:prstGeom prst="rect">
            <a:avLst/>
          </a:prstGeom>
          <a:noFill/>
          <a:ln w="9525" algn="ctr">
            <a:noFill/>
            <a:miter lim="800000"/>
            <a:headEnd/>
            <a:tailEnd/>
          </a:ln>
          <a:effectLst/>
        </p:spPr>
        <p:txBody>
          <a:bodyPr wrap="square">
            <a:spAutoFit/>
          </a:bodyPr>
          <a:lstStyle/>
          <a:p>
            <a:r>
              <a:rPr lang="en-US" sz="1600" b="1" dirty="0" smtClean="0"/>
              <a:t>The general functions of the Meteorological Services are: -</a:t>
            </a:r>
          </a:p>
          <a:p>
            <a:r>
              <a:rPr lang="en-US" sz="1400" dirty="0" smtClean="0"/>
              <a:t> </a:t>
            </a:r>
          </a:p>
          <a:p>
            <a:pPr lvl="0">
              <a:buFont typeface="Wingdings" pitchFamily="2" charset="2"/>
              <a:buChar char="Ø"/>
            </a:pPr>
            <a:r>
              <a:rPr lang="en-US" sz="1400" dirty="0" smtClean="0"/>
              <a:t>Provision of Meteorological Services to:-</a:t>
            </a:r>
            <a:endParaRPr lang="en-US" sz="1400" b="1" dirty="0" smtClean="0"/>
          </a:p>
          <a:p>
            <a:pPr>
              <a:buFont typeface="Wingdings" pitchFamily="2" charset="2"/>
              <a:buChar char="v"/>
            </a:pPr>
            <a:r>
              <a:rPr lang="en-US" sz="1400" dirty="0" smtClean="0"/>
              <a:t>Government Ministries, Departments, local authorities, the media and the general public, agricultural and industrial interests and tourism, </a:t>
            </a:r>
          </a:p>
          <a:p>
            <a:pPr>
              <a:buFont typeface="Wingdings" pitchFamily="2" charset="2"/>
              <a:buChar char="v"/>
            </a:pPr>
            <a:r>
              <a:rPr lang="en-US" sz="1400" dirty="0" smtClean="0"/>
              <a:t>Maritime and Aeronautical navigation.</a:t>
            </a:r>
          </a:p>
          <a:p>
            <a:endParaRPr lang="en-US" sz="1400" dirty="0" smtClean="0"/>
          </a:p>
          <a:p>
            <a:pPr lvl="0">
              <a:buFont typeface="Wingdings" pitchFamily="2" charset="2"/>
              <a:buChar char="Ø"/>
            </a:pPr>
            <a:r>
              <a:rPr lang="en-US" sz="1400" dirty="0" smtClean="0"/>
              <a:t>Organization of meteorological observations in the Republic of Mauritius, including Rodrigues, Agalega and St Brandon and over adjacent parts of the Indian Ocean.</a:t>
            </a:r>
          </a:p>
          <a:p>
            <a:pPr lvl="0"/>
            <a:endParaRPr lang="en-US" sz="1400" dirty="0" smtClean="0"/>
          </a:p>
          <a:p>
            <a:pPr>
              <a:buFont typeface="Wingdings" pitchFamily="2" charset="2"/>
              <a:buChar char="Ø"/>
            </a:pPr>
            <a:r>
              <a:rPr lang="en-US" sz="1400" dirty="0" smtClean="0"/>
              <a:t>Collection, processing and publication of meteorological observations.</a:t>
            </a:r>
          </a:p>
          <a:p>
            <a:endParaRPr lang="en-US" sz="1400" dirty="0" smtClean="0"/>
          </a:p>
          <a:p>
            <a:pPr>
              <a:buFont typeface="Wingdings" pitchFamily="2" charset="2"/>
              <a:buChar char="Ø"/>
            </a:pPr>
            <a:r>
              <a:rPr lang="en-US" sz="1400" dirty="0" smtClean="0"/>
              <a:t> Provision of a tropical cyclone warning service for Mauritius, Rodrigues, Agalega and St Brandon and for ships, aircrafts and for the information of neighboring countries.</a:t>
            </a:r>
          </a:p>
          <a:p>
            <a:endParaRPr lang="en-US" sz="1400" dirty="0" smtClean="0"/>
          </a:p>
          <a:p>
            <a:pPr>
              <a:buFont typeface="Wingdings" pitchFamily="2" charset="2"/>
              <a:buChar char="Ø"/>
            </a:pPr>
            <a:r>
              <a:rPr lang="en-US" sz="1400" dirty="0" smtClean="0"/>
              <a:t> Provision of Tsunami warnings, as and when the event occurs in the Indian Ocean.</a:t>
            </a:r>
          </a:p>
          <a:p>
            <a:r>
              <a:rPr lang="en-US" sz="1400" dirty="0" smtClean="0"/>
              <a:t> </a:t>
            </a:r>
          </a:p>
          <a:p>
            <a:pPr lvl="0">
              <a:buFont typeface="Wingdings" pitchFamily="2" charset="2"/>
              <a:buChar char="Ø"/>
            </a:pPr>
            <a:r>
              <a:rPr lang="en-US" sz="1400" dirty="0" smtClean="0"/>
              <a:t>Issue of warning for the protection of life and property during adverse weather conditions.</a:t>
            </a:r>
          </a:p>
          <a:p>
            <a:r>
              <a:rPr lang="en-US" sz="1400" dirty="0" smtClean="0"/>
              <a:t> </a:t>
            </a:r>
          </a:p>
          <a:p>
            <a:pPr lvl="0">
              <a:buFont typeface="Wingdings" pitchFamily="2" charset="2"/>
              <a:buChar char="Ø"/>
            </a:pPr>
            <a:r>
              <a:rPr lang="en-US" sz="1400" dirty="0" smtClean="0"/>
              <a:t>Participation in the activities of appropriate international organizations, particularly the World Meteorological Organization.</a:t>
            </a:r>
          </a:p>
          <a:p>
            <a:r>
              <a:rPr lang="en-US" sz="1400" dirty="0" smtClean="0"/>
              <a:t> </a:t>
            </a:r>
          </a:p>
          <a:p>
            <a:pPr lvl="0">
              <a:buFont typeface="Wingdings" pitchFamily="2" charset="2"/>
              <a:buChar char="Ø"/>
            </a:pPr>
            <a:r>
              <a:rPr lang="en-US" sz="1400" dirty="0" smtClean="0"/>
              <a:t>Research and investigation related to weather and climate.</a:t>
            </a:r>
            <a:endParaRPr 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2101</TotalTime>
  <Words>1039</Words>
  <Application>Microsoft Office PowerPoint</Application>
  <PresentationFormat>On-screen Show (4:3)</PresentationFormat>
  <Paragraphs>236</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meteo</cp:lastModifiedBy>
  <cp:revision>285</cp:revision>
  <dcterms:created xsi:type="dcterms:W3CDTF">2007-05-15T18:42:10Z</dcterms:created>
  <dcterms:modified xsi:type="dcterms:W3CDTF">2015-04-19T08:38:25Z</dcterms:modified>
</cp:coreProperties>
</file>