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8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56B5DF-E472-174F-9243-90C5DC10C3EC}"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634135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6B5DF-E472-174F-9243-90C5DC10C3EC}"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3878630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6B5DF-E472-174F-9243-90C5DC10C3EC}"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3546985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6B5DF-E472-174F-9243-90C5DC10C3EC}"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3866947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56B5DF-E472-174F-9243-90C5DC10C3EC}" type="datetimeFigureOut">
              <a:rPr lang="en-US" smtClean="0"/>
              <a:t>2/26/19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1609083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56B5DF-E472-174F-9243-90C5DC10C3EC}" type="datetimeFigureOut">
              <a:rPr lang="en-US" smtClean="0"/>
              <a:t>2/26/19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205916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56B5DF-E472-174F-9243-90C5DC10C3EC}" type="datetimeFigureOut">
              <a:rPr lang="en-US" smtClean="0"/>
              <a:t>2/26/19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2654504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56B5DF-E472-174F-9243-90C5DC10C3EC}" type="datetimeFigureOut">
              <a:rPr lang="en-US" smtClean="0"/>
              <a:t>2/26/19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1406025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6B5DF-E472-174F-9243-90C5DC10C3EC}" type="datetimeFigureOut">
              <a:rPr lang="en-US" smtClean="0"/>
              <a:t>2/26/19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251081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6B5DF-E472-174F-9243-90C5DC10C3EC}" type="datetimeFigureOut">
              <a:rPr lang="en-US" smtClean="0"/>
              <a:t>2/26/19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42457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6B5DF-E472-174F-9243-90C5DC10C3EC}" type="datetimeFigureOut">
              <a:rPr lang="en-US" smtClean="0"/>
              <a:t>2/26/19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D202FC-B85D-604C-B516-749B2AA27A59}" type="slidenum">
              <a:rPr lang="en-US" smtClean="0"/>
              <a:t>‹#›</a:t>
            </a:fld>
            <a:endParaRPr lang="en-US"/>
          </a:p>
        </p:txBody>
      </p:sp>
    </p:spTree>
    <p:extLst>
      <p:ext uri="{BB962C8B-B14F-4D97-AF65-F5344CB8AC3E}">
        <p14:creationId xmlns:p14="http://schemas.microsoft.com/office/powerpoint/2010/main" val="29836793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B5DF-E472-174F-9243-90C5DC10C3EC}" type="datetimeFigureOut">
              <a:rPr lang="en-US" smtClean="0"/>
              <a:t>2/26/19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D202FC-B85D-604C-B516-749B2AA27A59}" type="slidenum">
              <a:rPr lang="en-US" smtClean="0"/>
              <a:t>‹#›</a:t>
            </a:fld>
            <a:endParaRPr lang="en-US"/>
          </a:p>
        </p:txBody>
      </p:sp>
    </p:spTree>
    <p:extLst>
      <p:ext uri="{BB962C8B-B14F-4D97-AF65-F5344CB8AC3E}">
        <p14:creationId xmlns:p14="http://schemas.microsoft.com/office/powerpoint/2010/main" val="122603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Developing Impact-based Framework</a:t>
            </a:r>
            <a:endParaRPr lang="en-US" dirty="0"/>
          </a:p>
        </p:txBody>
      </p:sp>
      <p:sp>
        <p:nvSpPr>
          <p:cNvPr id="3" name="Subtitle 2"/>
          <p:cNvSpPr>
            <a:spLocks noGrp="1"/>
          </p:cNvSpPr>
          <p:nvPr>
            <p:ph type="subTitle" idx="1"/>
          </p:nvPr>
        </p:nvSpPr>
        <p:spPr/>
        <p:txBody>
          <a:bodyPr>
            <a:normAutofit/>
          </a:bodyPr>
          <a:lstStyle/>
          <a:p>
            <a:r>
              <a:rPr lang="en-US" dirty="0" smtClean="0"/>
              <a:t>Liz Page</a:t>
            </a:r>
          </a:p>
          <a:p>
            <a:r>
              <a:rPr lang="en-US" sz="2000" dirty="0" smtClean="0"/>
              <a:t>WMO Public Weather Services Training Workshop on </a:t>
            </a:r>
            <a:br>
              <a:rPr lang="en-US" sz="2000" dirty="0" smtClean="0"/>
            </a:br>
            <a:r>
              <a:rPr lang="en-US" sz="2000" dirty="0" smtClean="0"/>
              <a:t>Impact Based Forecast and Warning Services</a:t>
            </a:r>
          </a:p>
          <a:p>
            <a:endParaRPr lang="en-US" dirty="0" smtClean="0"/>
          </a:p>
          <a:p>
            <a:endParaRPr lang="en-US" dirty="0"/>
          </a:p>
        </p:txBody>
      </p:sp>
    </p:spTree>
    <p:extLst>
      <p:ext uri="{BB962C8B-B14F-4D97-AF65-F5344CB8AC3E}">
        <p14:creationId xmlns:p14="http://schemas.microsoft.com/office/powerpoint/2010/main" val="244518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Development</a:t>
            </a:r>
            <a:endParaRPr lang="en-US" dirty="0"/>
          </a:p>
        </p:txBody>
      </p:sp>
      <p:sp>
        <p:nvSpPr>
          <p:cNvPr id="3" name="Content Placeholder 2"/>
          <p:cNvSpPr>
            <a:spLocks noGrp="1"/>
          </p:cNvSpPr>
          <p:nvPr>
            <p:ph idx="1"/>
          </p:nvPr>
        </p:nvSpPr>
        <p:spPr/>
        <p:txBody>
          <a:bodyPr/>
          <a:lstStyle/>
          <a:p>
            <a:r>
              <a:rPr lang="en-US" dirty="0" smtClean="0"/>
              <a:t>Hazards</a:t>
            </a:r>
          </a:p>
          <a:p>
            <a:r>
              <a:rPr lang="en-US" dirty="0" smtClean="0"/>
              <a:t>Impacts</a:t>
            </a:r>
          </a:p>
          <a:p>
            <a:r>
              <a:rPr lang="en-US" dirty="0" smtClean="0"/>
              <a:t>Response/Advise</a:t>
            </a:r>
          </a:p>
        </p:txBody>
      </p:sp>
    </p:spTree>
    <p:extLst>
      <p:ext uri="{BB962C8B-B14F-4D97-AF65-F5344CB8AC3E}">
        <p14:creationId xmlns:p14="http://schemas.microsoft.com/office/powerpoint/2010/main" val="134812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Hazards are categorized according to the stages in which they appear following an event and whether they are directly attributed to the hazard source, or indirectly through a combination of other hazards. </a:t>
            </a:r>
            <a:endParaRPr lang="en-US" sz="2400"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				</a:t>
            </a:r>
          </a:p>
          <a:p>
            <a:r>
              <a:rPr lang="en-US" b="1" i="1" dirty="0"/>
              <a:t>Primary Hazard Phenomena</a:t>
            </a:r>
            <a:r>
              <a:rPr lang="en-US" i="1" dirty="0"/>
              <a:t> </a:t>
            </a:r>
            <a:r>
              <a:rPr lang="en-US" dirty="0"/>
              <a:t>occur as a result of the process itself. For example, ground shaking during an earthquake. These lead to Primary Hazard Impacts, such as building collapse and utility pipeline rupture.</a:t>
            </a:r>
          </a:p>
          <a:p>
            <a:pPr marL="0" indent="0">
              <a:buNone/>
            </a:pPr>
            <a:r>
              <a:rPr lang="en-US" dirty="0"/>
              <a:t>				</a:t>
            </a:r>
          </a:p>
          <a:p>
            <a:r>
              <a:rPr lang="en-US" b="1" i="1" dirty="0"/>
              <a:t>Secondary Hazard Phenomena </a:t>
            </a:r>
            <a:r>
              <a:rPr lang="en-US" dirty="0"/>
              <a:t>occur only because primary Phenomena has caused them. For example, soil liquefaction as a result of earthquake ground shaking, drought as a result of prolonged periods of hot weather or pest infestation as a result of prolonged or seasonal rainfall. Secondary impacts may include infrastructure damage (flood impacted bridges and potholes following a cold spell), lack of irrigation for crops, and reduced crop harvests induced by pest swarms.</a:t>
            </a:r>
          </a:p>
          <a:p>
            <a:pPr marL="0" indent="0">
              <a:buNone/>
            </a:pPr>
            <a:r>
              <a:rPr lang="en-US" dirty="0"/>
              <a:t>			</a:t>
            </a:r>
          </a:p>
          <a:p>
            <a:r>
              <a:rPr lang="en-US" b="1" i="1" dirty="0"/>
              <a:t>Tertiary Hazard Phenomena </a:t>
            </a:r>
            <a:r>
              <a:rPr lang="en-US" dirty="0"/>
              <a:t>occur as a result of Primary and Secondary Phenomena. Often these exhibit long term effects. These include things like loss of habitat caused by a flood, permanent changes in the position of river channel caused by flood, crop failure caused by a pest infestation, induced by prolonged or seasonal rainfall etc. Impacts associated with tertiary hazards are often harder to quantify and have significant duration. Examples include, food chain disruption and loss of species due to habitat reduction, increased long term probabilities of flooding associated with geometry and course alterations and famine. </a:t>
            </a:r>
          </a:p>
          <a:p>
            <a:endParaRPr lang="en-US" dirty="0"/>
          </a:p>
        </p:txBody>
      </p:sp>
    </p:spTree>
    <p:extLst>
      <p:ext uri="{BB962C8B-B14F-4D97-AF65-F5344CB8AC3E}">
        <p14:creationId xmlns:p14="http://schemas.microsoft.com/office/powerpoint/2010/main" val="330706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 Matrix</a:t>
            </a:r>
            <a:endParaRPr lang="en-US" dirty="0"/>
          </a:p>
        </p:txBody>
      </p:sp>
      <p:pic>
        <p:nvPicPr>
          <p:cNvPr id="4" name="Content Placeholder 3" descr="Screen Shot 2019-02-26 at 5.25.46 PM.png"/>
          <p:cNvPicPr>
            <a:picLocks noGrp="1" noChangeAspect="1"/>
          </p:cNvPicPr>
          <p:nvPr>
            <p:ph idx="1"/>
          </p:nvPr>
        </p:nvPicPr>
        <p:blipFill>
          <a:blip r:embed="rId2">
            <a:extLst>
              <a:ext uri="{28A0092B-C50C-407E-A947-70E740481C1C}">
                <a14:useLocalDpi xmlns:a14="http://schemas.microsoft.com/office/drawing/2010/main" val="0"/>
              </a:ext>
            </a:extLst>
          </a:blip>
          <a:srcRect t="10054" b="10054"/>
          <a:stretch>
            <a:fillRect/>
          </a:stretch>
        </p:blipFill>
        <p:spPr/>
      </p:pic>
    </p:spTree>
    <p:extLst>
      <p:ext uri="{BB962C8B-B14F-4D97-AF65-F5344CB8AC3E}">
        <p14:creationId xmlns:p14="http://schemas.microsoft.com/office/powerpoint/2010/main" val="169665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Screen Shot 2019-02-26 at 5.28.03 PM.png"/>
          <p:cNvPicPr>
            <a:picLocks noGrp="1" noChangeAspect="1"/>
          </p:cNvPicPr>
          <p:nvPr>
            <p:ph idx="1"/>
          </p:nvPr>
        </p:nvPicPr>
        <p:blipFill>
          <a:blip r:embed="rId2">
            <a:extLst>
              <a:ext uri="{28A0092B-C50C-407E-A947-70E740481C1C}">
                <a14:useLocalDpi xmlns:a14="http://schemas.microsoft.com/office/drawing/2010/main" val="0"/>
              </a:ext>
            </a:extLst>
          </a:blip>
          <a:srcRect t="-24499" b="-24499"/>
          <a:stretch>
            <a:fillRect/>
          </a:stretch>
        </p:blipFill>
        <p:spPr>
          <a:xfrm>
            <a:off x="457200" y="0"/>
            <a:ext cx="8229600" cy="4525963"/>
          </a:xfrm>
        </p:spPr>
      </p:pic>
    </p:spTree>
    <p:extLst>
      <p:ext uri="{BB962C8B-B14F-4D97-AF65-F5344CB8AC3E}">
        <p14:creationId xmlns:p14="http://schemas.microsoft.com/office/powerpoint/2010/main" val="4201375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9-02-26 at 5.21.5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000"/>
            <a:ext cx="9144000" cy="4312377"/>
          </a:xfrm>
          <a:prstGeom prst="rect">
            <a:avLst/>
          </a:prstGeom>
        </p:spPr>
      </p:pic>
    </p:spTree>
    <p:extLst>
      <p:ext uri="{BB962C8B-B14F-4D97-AF65-F5344CB8AC3E}">
        <p14:creationId xmlns:p14="http://schemas.microsoft.com/office/powerpoint/2010/main" val="1621607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57</Words>
  <Application>Microsoft Macintosh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Developing Impact-based Framework</vt:lpstr>
      <vt:lpstr>Matrix Development</vt:lpstr>
      <vt:lpstr>Hazards are categorized according to the stages in which they appear following an event and whether they are directly attributed to the hazard source, or indirectly through a combination of other hazards. </vt:lpstr>
      <vt:lpstr>Hazard Matrix</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Impact-based Framework</dc:title>
  <dc:creator>Liz</dc:creator>
  <cp:lastModifiedBy>Liz</cp:lastModifiedBy>
  <cp:revision>3</cp:revision>
  <dcterms:created xsi:type="dcterms:W3CDTF">2019-02-26T23:19:14Z</dcterms:created>
  <dcterms:modified xsi:type="dcterms:W3CDTF">2019-02-27T00:29:27Z</dcterms:modified>
</cp:coreProperties>
</file>