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73" r:id="rId5"/>
    <p:sldId id="265" r:id="rId6"/>
    <p:sldId id="27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>
        <p:scale>
          <a:sx n="77" d="100"/>
          <a:sy n="77" d="100"/>
        </p:scale>
        <p:origin x="-30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6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8229600" cy="490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</a:rPr>
              <a:t>Matrix Development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smtClean="0">
                <a:solidFill>
                  <a:schemeClr val="bg1"/>
                </a:solidFill>
              </a:rPr>
              <a:t>Curacao, October 2016</a:t>
            </a:r>
            <a:endParaRPr lang="en-US" sz="4800" dirty="0" smtClean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Haleh Kootval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Chief, PWS</a:t>
            </a: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53" y="350150"/>
            <a:ext cx="8925272" cy="934656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/>
              <a:t>Methodology</a:t>
            </a:r>
            <a:endParaRPr lang="en-GB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206084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For each identified hazard, each sector should determine the 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Impacts should be categorised into very low, low, medium, high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0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578750"/>
            <a:ext cx="8168704" cy="934656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Impact Matrix Example</a:t>
            </a:r>
            <a:br>
              <a:rPr lang="en-US" sz="4400" b="1" dirty="0" smtClean="0"/>
            </a:br>
            <a:r>
              <a:rPr lang="en-US" sz="4400" b="1" dirty="0" smtClean="0"/>
              <a:t>Hazard: Snow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20" y="1513406"/>
            <a:ext cx="8656327" cy="524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272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2" y="578750"/>
            <a:ext cx="7890792" cy="934656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Mitigation Advice Matrix</a:t>
            </a:r>
            <a:endParaRPr lang="en-GB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206084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We Know Impact level as well as likelihood – gives us a Risk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But what 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Advice matrix for each hazard with advice on what actions need to be taken in order to reduce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Separate into Risk levels: Very Low, Low, Medium, High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4369172"/>
            <a:ext cx="8280400" cy="248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97882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7275"/>
            <a:ext cx="9144000" cy="93465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Mitigation Advice Matrix: Floods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1157955"/>
            <a:ext cx="8422979" cy="53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237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hkootval@wmo.int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93025"/>
            <a:ext cx="6984776" cy="9346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do we need a Hazard Matrix?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771675"/>
            <a:ext cx="6769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All-hazards approach helps to better coordinate emergency preparedness and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Hazards also include potential for subsequent or secondary emergencies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Hazards can have primary, secondary and tertiary effects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53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8750"/>
            <a:ext cx="9144000" cy="93465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Hazard definitions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628800"/>
            <a:ext cx="77704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Hazard: a meteorological or geophysical event which has the potential to negatively impact on humans, animals or the environment.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Primary: occur as a result of the process itself. E.g., Ground shaking during earthquake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Secondary: occur because primary hazard has caused them. E.g. Soil </a:t>
            </a:r>
            <a:r>
              <a:rPr lang="en-GB" sz="2400" dirty="0" err="1" smtClean="0">
                <a:solidFill>
                  <a:schemeClr val="tx1"/>
                </a:solidFill>
              </a:rPr>
              <a:t>liquifaction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Tertiary: Occur as a result of primary and secondary hazards and often have long term effects. E.g. Land instability.</a:t>
            </a:r>
          </a:p>
        </p:txBody>
      </p:sp>
    </p:spTree>
    <p:extLst>
      <p:ext uri="{BB962C8B-B14F-4D97-AF65-F5344CB8AC3E}">
        <p14:creationId xmlns:p14="http://schemas.microsoft.com/office/powerpoint/2010/main" val="4066308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Hazard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Event: Tropical Cyclone/typhoon/hurricane</a:t>
            </a:r>
          </a:p>
          <a:p>
            <a:r>
              <a:rPr lang="en-US" dirty="0" smtClean="0"/>
              <a:t>Primary: Strong wind and heavy rain</a:t>
            </a:r>
          </a:p>
          <a:p>
            <a:r>
              <a:rPr lang="en-US" dirty="0" smtClean="0"/>
              <a:t>Secondary: floods (flash, riverine, coastal), storm surges</a:t>
            </a:r>
          </a:p>
          <a:p>
            <a:r>
              <a:rPr lang="en-US" dirty="0" smtClean="0"/>
              <a:t>Tertiary: infrastructure damage, water and food shortage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9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578750"/>
            <a:ext cx="8435404" cy="93465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Hazard Matrix Example</a:t>
            </a:r>
            <a:endParaRPr lang="en-US"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285270"/>
              </p:ext>
            </p:extLst>
          </p:nvPr>
        </p:nvGraphicFramePr>
        <p:xfrm>
          <a:off x="180975" y="2005980"/>
          <a:ext cx="88011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5"/>
                <a:gridCol w="2200275"/>
                <a:gridCol w="2200275"/>
                <a:gridCol w="22002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Source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Primary Hazard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Secondary Hazard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Tertiary Hazard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Monsoon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Strong winds</a:t>
                      </a:r>
                    </a:p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Heavy</a:t>
                      </a:r>
                      <a:r>
                        <a:rPr lang="en-GB" sz="2400" baseline="0" dirty="0" smtClean="0"/>
                        <a:t> rainfall</a:t>
                      </a:r>
                    </a:p>
                    <a:p>
                      <a:endParaRPr lang="en-GB" sz="2400" baseline="0" dirty="0" smtClean="0"/>
                    </a:p>
                    <a:p>
                      <a:r>
                        <a:rPr lang="en-GB" sz="2400" baseline="0" dirty="0" smtClean="0"/>
                        <a:t>Thunderstorms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River and coastal flooding</a:t>
                      </a:r>
                    </a:p>
                    <a:p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water flooding</a:t>
                      </a:r>
                    </a:p>
                    <a:p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 instability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</a:p>
                    <a:p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440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400800" cy="1143000"/>
          </a:xfrm>
        </p:spPr>
        <p:txBody>
          <a:bodyPr/>
          <a:lstStyle/>
          <a:p>
            <a:r>
              <a:rPr lang="en-US" altLang="nl-NL" smtClean="0"/>
              <a:t>Type of Hazards</a:t>
            </a:r>
            <a:endParaRPr lang="nl-NL" altLang="nl-NL" smtClean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3232" y="2667000"/>
            <a:ext cx="7693025" cy="3360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422"/>
            <a:ext cx="9144000" cy="93465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Alternative Hazard Matrix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4528" r="24460" b="7973"/>
          <a:stretch>
            <a:fillRect/>
          </a:stretch>
        </p:blipFill>
        <p:spPr bwMode="auto">
          <a:xfrm>
            <a:off x="628650" y="1046078"/>
            <a:ext cx="7467598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547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6325"/>
            <a:ext cx="9144000" cy="93465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Introduction to Impact Matrices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19" y="1428775"/>
            <a:ext cx="857815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Impact matrix allows organisations to decide where on the risk matrix an event lies for a specific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Is the bad weather expected during a rush hour?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In the area of concern are there any local “hot-spots” i.e. areas prone to the particular weather hazard (wind, snow, fog, flooding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Are there any significant outdoor events at which large numbers of people could be adversely affected?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Are there “politically” sensitive areas e.g. areas which have flooded badly recently?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54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4900" b="1" dirty="0" smtClean="0"/>
              <a:t>Where is the tick?</a:t>
            </a:r>
            <a:br>
              <a:rPr lang="en-GB" sz="4900" b="1" dirty="0" smtClean="0"/>
            </a:b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YELLOW</a:t>
            </a:r>
            <a:endParaRPr lang="en-GB" dirty="0"/>
          </a:p>
        </p:txBody>
      </p:sp>
      <p:sp>
        <p:nvSpPr>
          <p:cNvPr id="26627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t" hangingPunct="1"/>
            <a:endParaRPr lang="en-GB" b="1" smtClean="0"/>
          </a:p>
          <a:p>
            <a:pPr eaLnBrk="1" fontAlgn="t" hangingPunct="1"/>
            <a:endParaRPr lang="en-GB" b="1" smtClean="0"/>
          </a:p>
          <a:p>
            <a:pPr eaLnBrk="1" fontAlgn="t" hangingPunct="1"/>
            <a:endParaRPr lang="en-GB" b="1" smtClean="0"/>
          </a:p>
          <a:p>
            <a:pPr eaLnBrk="1" fontAlgn="t" hangingPunct="1"/>
            <a:endParaRPr lang="en-GB" b="1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endParaRPr lang="en-GB" smtClean="0"/>
          </a:p>
        </p:txBody>
      </p:sp>
      <p:sp>
        <p:nvSpPr>
          <p:cNvPr id="26628" name="Content Placeholder 6"/>
          <p:cNvSpPr>
            <a:spLocks noGrp="1"/>
          </p:cNvSpPr>
          <p:nvPr>
            <p:ph sz="half" idx="4294967295"/>
          </p:nvPr>
        </p:nvSpPr>
        <p:spPr>
          <a:xfrm>
            <a:off x="4298950" y="1514475"/>
            <a:ext cx="4845050" cy="47513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High Likelihood - Low Impact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The public should be aware that some minor disruption is highly likely.</a:t>
            </a:r>
          </a:p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/>
            </a:r>
            <a:br>
              <a:rPr lang="en-GB" sz="2400" dirty="0" smtClean="0">
                <a:solidFill>
                  <a:schemeClr val="tx1"/>
                </a:solidFill>
              </a:rPr>
            </a:b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Low Likelihood - High Impact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Some very severe conditions are possible with major disruption to daily life </a:t>
            </a:r>
            <a:r>
              <a:rPr lang="en-GB" sz="2400" i="1" dirty="0" smtClean="0">
                <a:solidFill>
                  <a:schemeClr val="tx1"/>
                </a:solidFill>
              </a:rPr>
              <a:t>(particularly to…)</a:t>
            </a:r>
            <a:r>
              <a:rPr lang="en-GB" sz="2400" dirty="0" smtClean="0">
                <a:solidFill>
                  <a:schemeClr val="tx1"/>
                </a:solidFill>
              </a:rPr>
              <a:t> and the public should be prepared.</a:t>
            </a:r>
          </a:p>
        </p:txBody>
      </p:sp>
      <p:sp>
        <p:nvSpPr>
          <p:cNvPr id="2662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endParaRPr lang="en-GB" sz="1400" dirty="0" smtClean="0">
              <a:latin typeface="Times" pitchFamily="18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 l="7678" t="13416" r="3729" b="25891"/>
          <a:stretch>
            <a:fillRect/>
          </a:stretch>
        </p:blipFill>
        <p:spPr bwMode="auto">
          <a:xfrm>
            <a:off x="719138" y="1530350"/>
            <a:ext cx="31464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2166938" y="1554163"/>
            <a:ext cx="4619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  <a:sym typeface="Wingdings" pitchFamily="2" charset="2"/>
              </a:rPr>
              <a:t></a:t>
            </a:r>
            <a:endParaRPr lang="en-GB" sz="2000" dirty="0">
              <a:solidFill>
                <a:schemeClr val="bg2"/>
              </a:solidFill>
            </a:endParaRP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2" cstate="print"/>
          <a:srcRect l="7678" t="13416" r="3729" b="25891"/>
          <a:stretch>
            <a:fillRect/>
          </a:stretch>
        </p:blipFill>
        <p:spPr bwMode="auto">
          <a:xfrm>
            <a:off x="719138" y="4076700"/>
            <a:ext cx="314642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3305175" y="4887913"/>
            <a:ext cx="4619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  <a:sym typeface="Wingdings" pitchFamily="2" charset="2"/>
              </a:rPr>
              <a:t>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06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440</TotalTime>
  <Words>402</Words>
  <Application>Microsoft Office PowerPoint</Application>
  <PresentationFormat>On-screen Show (4:3)</PresentationFormat>
  <Paragraphs>86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WMO_BLUE_Powerpoint_en_fr</vt:lpstr>
      <vt:lpstr>PowerPoint Presentation</vt:lpstr>
      <vt:lpstr>Why do we need a Hazard Matrix?</vt:lpstr>
      <vt:lpstr>Hazard definitions</vt:lpstr>
      <vt:lpstr>Hazard definitions</vt:lpstr>
      <vt:lpstr>Hazard Matrix Example</vt:lpstr>
      <vt:lpstr>Type of Hazards</vt:lpstr>
      <vt:lpstr>Alternative Hazard Matrix</vt:lpstr>
      <vt:lpstr>Introduction to Impact Matrices</vt:lpstr>
      <vt:lpstr>Where is the tick?  YELLOW</vt:lpstr>
      <vt:lpstr>Methodology</vt:lpstr>
      <vt:lpstr>Impact Matrix Example Hazard: Snow</vt:lpstr>
      <vt:lpstr>Mitigation Advice Matrix</vt:lpstr>
      <vt:lpstr>Mitigation Advice Matrix: Floods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Muchemi</dc:creator>
  <cp:lastModifiedBy>AM</cp:lastModifiedBy>
  <cp:revision>16</cp:revision>
  <dcterms:created xsi:type="dcterms:W3CDTF">2016-09-02T13:27:08Z</dcterms:created>
  <dcterms:modified xsi:type="dcterms:W3CDTF">2016-10-11T16:31:56Z</dcterms:modified>
</cp:coreProperties>
</file>