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4" r:id="rId4"/>
    <p:sldId id="27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 snapToObjects="1">
      <p:cViewPr>
        <p:scale>
          <a:sx n="100" d="100"/>
          <a:sy n="100" d="100"/>
        </p:scale>
        <p:origin x="-131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lternativ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23728" y="578750"/>
            <a:ext cx="6984776" cy="934656"/>
          </a:xfrm>
          <a:prstGeom prst="rect">
            <a:avLst/>
          </a:prstGeom>
          <a:ln>
            <a:noFill/>
          </a:ln>
        </p:spPr>
        <p:txBody>
          <a:bodyPr anchor="b" anchorCtr="0"/>
          <a:lstStyle>
            <a:lvl1pPr algn="l">
              <a:defRPr sz="3600" baseline="0">
                <a:ln>
                  <a:noFill/>
                </a:ln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Alternative content slide 2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123728" y="1541182"/>
            <a:ext cx="6984776" cy="504056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861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mo2016_powerpoint_standard_v2_dark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7123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762000"/>
            <a:ext cx="8229600" cy="490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solidFill>
                  <a:schemeClr val="bg1"/>
                </a:solidFill>
              </a:rPr>
              <a:t>Matrix Development</a:t>
            </a:r>
          </a:p>
          <a:p>
            <a:endParaRPr lang="en-US" sz="4800" dirty="0">
              <a:solidFill>
                <a:schemeClr val="bg1"/>
              </a:solidFill>
            </a:endParaRPr>
          </a:p>
          <a:p>
            <a:r>
              <a:rPr lang="en-US" sz="4800" dirty="0" smtClean="0">
                <a:solidFill>
                  <a:schemeClr val="bg1"/>
                </a:solidFill>
              </a:rPr>
              <a:t>Maldives September 2016</a:t>
            </a:r>
          </a:p>
          <a:p>
            <a:endParaRPr lang="en-US" sz="4800" dirty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Haleh Kootval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Chief, PWS</a:t>
            </a: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800" y="578750"/>
            <a:ext cx="8168704" cy="934656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/>
              <a:t>Impact Matrix Example</a:t>
            </a:r>
            <a:br>
              <a:rPr lang="en-US" sz="4400" b="1" dirty="0" smtClean="0"/>
            </a:br>
            <a:r>
              <a:rPr lang="en-US" sz="4400" b="1" dirty="0" smtClean="0"/>
              <a:t>Hazard: Snow</a:t>
            </a:r>
            <a:endParaRPr lang="en-US" sz="4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220" y="1513406"/>
            <a:ext cx="8656327" cy="5242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92729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712" y="578750"/>
            <a:ext cx="7890792" cy="934656"/>
          </a:xfrm>
        </p:spPr>
        <p:txBody>
          <a:bodyPr>
            <a:normAutofit/>
          </a:bodyPr>
          <a:lstStyle/>
          <a:p>
            <a:r>
              <a:rPr lang="en-GB" sz="4400" b="1" dirty="0" smtClean="0"/>
              <a:t>Mitigation Advice Matrix</a:t>
            </a:r>
            <a:endParaRPr lang="en-GB" sz="4400" b="1" dirty="0"/>
          </a:p>
        </p:txBody>
      </p:sp>
      <p:sp>
        <p:nvSpPr>
          <p:cNvPr id="4" name="Rectangle 3"/>
          <p:cNvSpPr/>
          <p:nvPr/>
        </p:nvSpPr>
        <p:spPr>
          <a:xfrm>
            <a:off x="467544" y="2060848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We Know Impact level as well as likelihood – gives us a Risk level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But what now?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Advice matrix for each hazard with advice on what actions need to be taken in order to reduce impact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Separate into Risk levels: Very Low, Low, Medium, High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900" y="4369172"/>
            <a:ext cx="8280400" cy="248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4978829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7275"/>
            <a:ext cx="9144000" cy="93465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Mitigation Advice Matrix: Floods</a:t>
            </a:r>
            <a:endParaRPr lang="en-US" sz="44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75" y="1157955"/>
            <a:ext cx="8422979" cy="5366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23780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_dark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5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bg1"/>
                </a:solidFill>
              </a:rPr>
              <a:t>Thank you</a:t>
            </a:r>
          </a:p>
          <a:p>
            <a:r>
              <a:rPr lang="en-US" sz="3200" dirty="0" err="1" smtClean="0">
                <a:solidFill>
                  <a:schemeClr val="bg1"/>
                </a:solidFill>
              </a:rPr>
              <a:t>hkootval@wmo.int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93025"/>
            <a:ext cx="6984776" cy="93465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Why do we need a Hazard Matrix?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771675"/>
            <a:ext cx="67699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All-hazards approach helps to better coordinate emergency preparedness and response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Hazards also include potential for subsequent or secondary emergencies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Hazards can have primary, secondary and tertiary effects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1534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78750"/>
            <a:ext cx="9144000" cy="93465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Hazard definitions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628800"/>
            <a:ext cx="77704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Hazard: a meteorological or geophysical event which has the potential to negatively impact on humans, animals or the environment.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Primary: occur as a result of the process itself. E.g., Ground shaking during earthquake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Secondary: occur because primary hazard has caused them. E.g. Soil </a:t>
            </a:r>
            <a:r>
              <a:rPr lang="en-GB" sz="2400" dirty="0" err="1" smtClean="0">
                <a:solidFill>
                  <a:schemeClr val="tx1"/>
                </a:solidFill>
              </a:rPr>
              <a:t>liquifaction</a:t>
            </a:r>
            <a:r>
              <a:rPr lang="en-GB" sz="24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Tertiary: Occur as a result of primary and secondary hazards and often have long term effects. E.g. Land instability.</a:t>
            </a:r>
          </a:p>
        </p:txBody>
      </p:sp>
    </p:spTree>
    <p:extLst>
      <p:ext uri="{BB962C8B-B14F-4D97-AF65-F5344CB8AC3E}">
        <p14:creationId xmlns:p14="http://schemas.microsoft.com/office/powerpoint/2010/main" val="40663088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Hazard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Event: Tropical Cyclone/typhoon/hurricane</a:t>
            </a:r>
          </a:p>
          <a:p>
            <a:r>
              <a:rPr lang="en-US" dirty="0" smtClean="0"/>
              <a:t>Primary: Strong wind and heavy rain</a:t>
            </a:r>
          </a:p>
          <a:p>
            <a:r>
              <a:rPr lang="en-US" dirty="0" smtClean="0"/>
              <a:t>Secondary: floods (flash, riverine, coastal), storm surges</a:t>
            </a:r>
          </a:p>
          <a:p>
            <a:r>
              <a:rPr lang="en-US" dirty="0" smtClean="0"/>
              <a:t>Tertiary: infrastructure damage, water and food shortage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590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3100" y="578750"/>
            <a:ext cx="8435404" cy="93465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Hazard Matrix Example</a:t>
            </a:r>
            <a:endParaRPr lang="en-US" sz="4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285270"/>
              </p:ext>
            </p:extLst>
          </p:nvPr>
        </p:nvGraphicFramePr>
        <p:xfrm>
          <a:off x="180975" y="2005980"/>
          <a:ext cx="88011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0275"/>
                <a:gridCol w="2200275"/>
                <a:gridCol w="2200275"/>
                <a:gridCol w="22002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Source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Primary Hazard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Secondary Hazard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Tertiary Hazard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Monsoon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Strong winds</a:t>
                      </a:r>
                    </a:p>
                    <a:p>
                      <a:endParaRPr lang="en-GB" sz="2400" dirty="0" smtClean="0"/>
                    </a:p>
                    <a:p>
                      <a:r>
                        <a:rPr lang="en-GB" sz="2400" dirty="0" smtClean="0"/>
                        <a:t>Heavy</a:t>
                      </a:r>
                      <a:r>
                        <a:rPr lang="en-GB" sz="2400" baseline="0" dirty="0" smtClean="0"/>
                        <a:t> rainfall</a:t>
                      </a:r>
                    </a:p>
                    <a:p>
                      <a:endParaRPr lang="en-GB" sz="2400" baseline="0" dirty="0" smtClean="0"/>
                    </a:p>
                    <a:p>
                      <a:r>
                        <a:rPr lang="en-GB" sz="2400" baseline="0" dirty="0" smtClean="0"/>
                        <a:t>Thunderstorms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River and coastal flooding</a:t>
                      </a:r>
                    </a:p>
                    <a:p>
                      <a:endParaRPr lang="en-GB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Surface water flooding</a:t>
                      </a:r>
                    </a:p>
                    <a:p>
                      <a:endParaRPr lang="en-GB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Land instability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Disease</a:t>
                      </a:r>
                    </a:p>
                    <a:p>
                      <a:endParaRPr lang="en-GB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4402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1422"/>
            <a:ext cx="9144000" cy="93465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Alternative Hazard Matrix</a:t>
            </a:r>
            <a:endParaRPr lang="en-US" sz="4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5177" t="24528" r="24460" b="7973"/>
          <a:stretch>
            <a:fillRect/>
          </a:stretch>
        </p:blipFill>
        <p:spPr bwMode="auto">
          <a:xfrm>
            <a:off x="628650" y="1046078"/>
            <a:ext cx="7467598" cy="533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8547611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6325"/>
            <a:ext cx="9144000" cy="93465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Introduction to Impact Matrices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19" y="1428775"/>
            <a:ext cx="857815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Impact matrix allows organisations to decide where on the risk matrix an event lies for a specific event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Is the bad weather expected during a rush hour?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In the area of concern are there any local “hot-spots” i.e. areas prone to the particular weather hazard (wind, snow, fog, flooding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Are there any significant outdoor events at which large numbers of people could be adversely affected?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Are there “politically” sensitive areas e.g. areas which have flooded badly recently?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7541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sz="4900" b="1" dirty="0" smtClean="0"/>
              <a:t>Where is the tick?</a:t>
            </a:r>
            <a:br>
              <a:rPr lang="en-GB" sz="4900" b="1" dirty="0" smtClean="0"/>
            </a:br>
            <a:r>
              <a:rPr lang="en-GB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YELLOW</a:t>
            </a:r>
            <a:endParaRPr lang="en-GB" dirty="0"/>
          </a:p>
        </p:txBody>
      </p:sp>
      <p:sp>
        <p:nvSpPr>
          <p:cNvPr id="26627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fontAlgn="t" hangingPunct="1"/>
            <a:endParaRPr lang="en-GB" b="1" smtClean="0"/>
          </a:p>
          <a:p>
            <a:pPr eaLnBrk="1" fontAlgn="t" hangingPunct="1"/>
            <a:endParaRPr lang="en-GB" b="1" smtClean="0"/>
          </a:p>
          <a:p>
            <a:pPr eaLnBrk="1" fontAlgn="t" hangingPunct="1"/>
            <a:endParaRPr lang="en-GB" b="1" smtClean="0"/>
          </a:p>
          <a:p>
            <a:pPr eaLnBrk="1" fontAlgn="t" hangingPunct="1"/>
            <a:endParaRPr lang="en-GB" b="1" smtClean="0"/>
          </a:p>
          <a:p>
            <a:pPr eaLnBrk="1" fontAlgn="t" hangingPunct="1"/>
            <a:endParaRPr lang="en-GB" smtClean="0"/>
          </a:p>
          <a:p>
            <a:pPr eaLnBrk="1" fontAlgn="t" hangingPunct="1"/>
            <a:endParaRPr lang="en-GB" smtClean="0"/>
          </a:p>
          <a:p>
            <a:pPr eaLnBrk="1" fontAlgn="t" hangingPunct="1"/>
            <a:endParaRPr lang="en-GB" smtClean="0"/>
          </a:p>
          <a:p>
            <a:pPr eaLnBrk="1" fontAlgn="t" hangingPunct="1"/>
            <a:endParaRPr lang="en-GB" smtClean="0"/>
          </a:p>
          <a:p>
            <a:pPr eaLnBrk="1" fontAlgn="t" hangingPunct="1"/>
            <a:endParaRPr lang="en-GB" smtClean="0"/>
          </a:p>
          <a:p>
            <a:pPr eaLnBrk="1" fontAlgn="t" hangingPunct="1"/>
            <a:endParaRPr lang="en-GB" smtClean="0"/>
          </a:p>
          <a:p>
            <a:pPr eaLnBrk="1" fontAlgn="t" hangingPunct="1"/>
            <a:endParaRPr lang="en-GB" smtClean="0"/>
          </a:p>
          <a:p>
            <a:pPr eaLnBrk="1" fontAlgn="t" hangingPunct="1"/>
            <a:endParaRPr lang="en-GB" smtClean="0"/>
          </a:p>
          <a:p>
            <a:pPr eaLnBrk="1" fontAlgn="t" hangingPunct="1"/>
            <a:endParaRPr lang="en-GB" smtClean="0"/>
          </a:p>
          <a:p>
            <a:pPr eaLnBrk="1" fontAlgn="t" hangingPunct="1"/>
            <a:endParaRPr lang="en-GB" smtClean="0"/>
          </a:p>
          <a:p>
            <a:pPr eaLnBrk="1" fontAlgn="t" hangingPunct="1"/>
            <a:endParaRPr lang="en-GB" smtClean="0"/>
          </a:p>
          <a:p>
            <a:pPr eaLnBrk="1" fontAlgn="t" hangingPunct="1"/>
            <a:endParaRPr lang="en-GB" smtClean="0"/>
          </a:p>
          <a:p>
            <a:endParaRPr lang="en-GB" smtClean="0"/>
          </a:p>
        </p:txBody>
      </p:sp>
      <p:sp>
        <p:nvSpPr>
          <p:cNvPr id="26628" name="Content Placeholder 6"/>
          <p:cNvSpPr>
            <a:spLocks noGrp="1"/>
          </p:cNvSpPr>
          <p:nvPr>
            <p:ph sz="half" idx="4294967295"/>
          </p:nvPr>
        </p:nvSpPr>
        <p:spPr>
          <a:xfrm>
            <a:off x="4298950" y="1514475"/>
            <a:ext cx="4845050" cy="47513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chemeClr val="tx1"/>
                </a:solidFill>
              </a:rPr>
              <a:t>High Likelihood - Low Impact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The public should be aware that some minor disruption is highly likely.</a:t>
            </a:r>
          </a:p>
          <a:p>
            <a:pPr>
              <a:buFontTx/>
              <a:buNone/>
            </a:pPr>
            <a:r>
              <a:rPr lang="en-GB" sz="2400" dirty="0" smtClean="0">
                <a:solidFill>
                  <a:schemeClr val="tx1"/>
                </a:solidFill>
              </a:rPr>
              <a:t/>
            </a:r>
            <a:br>
              <a:rPr lang="en-GB" sz="2400" dirty="0" smtClean="0">
                <a:solidFill>
                  <a:schemeClr val="tx1"/>
                </a:solidFill>
              </a:rPr>
            </a:br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Low Likelihood - High Impact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Some very severe conditions are possible with major disruption to daily life </a:t>
            </a:r>
            <a:r>
              <a:rPr lang="en-GB" sz="2400" i="1" dirty="0" smtClean="0">
                <a:solidFill>
                  <a:schemeClr val="tx1"/>
                </a:solidFill>
              </a:rPr>
              <a:t>(particularly to…)</a:t>
            </a:r>
            <a:r>
              <a:rPr lang="en-GB" sz="2400" dirty="0" smtClean="0">
                <a:solidFill>
                  <a:schemeClr val="tx1"/>
                </a:solidFill>
              </a:rPr>
              <a:t> and the public should be prepared.</a:t>
            </a:r>
          </a:p>
        </p:txBody>
      </p:sp>
      <p:sp>
        <p:nvSpPr>
          <p:cNvPr id="26629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553200"/>
            <a:ext cx="2895600" cy="228600"/>
          </a:xfrm>
          <a:prstGeom prst="rect">
            <a:avLst/>
          </a:prstGeom>
          <a:noFill/>
        </p:spPr>
        <p:txBody>
          <a:bodyPr/>
          <a:lstStyle/>
          <a:p>
            <a:endParaRPr lang="en-GB" sz="1400" dirty="0" smtClean="0">
              <a:latin typeface="Times" pitchFamily="18" charset="0"/>
            </a:endParaRPr>
          </a:p>
        </p:txBody>
      </p:sp>
      <p:pic>
        <p:nvPicPr>
          <p:cNvPr id="26630" name="Picture 2"/>
          <p:cNvPicPr>
            <a:picLocks noChangeAspect="1" noChangeArrowheads="1"/>
          </p:cNvPicPr>
          <p:nvPr/>
        </p:nvPicPr>
        <p:blipFill>
          <a:blip r:embed="rId2" cstate="print"/>
          <a:srcRect l="7678" t="13416" r="3729" b="25891"/>
          <a:stretch>
            <a:fillRect/>
          </a:stretch>
        </p:blipFill>
        <p:spPr bwMode="auto">
          <a:xfrm>
            <a:off x="719138" y="1530350"/>
            <a:ext cx="31464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TextBox 9"/>
          <p:cNvSpPr txBox="1">
            <a:spLocks noChangeArrowheads="1"/>
          </p:cNvSpPr>
          <p:nvPr/>
        </p:nvSpPr>
        <p:spPr bwMode="auto">
          <a:xfrm>
            <a:off x="2166938" y="1554163"/>
            <a:ext cx="461962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 dirty="0">
                <a:solidFill>
                  <a:schemeClr val="bg2"/>
                </a:solidFill>
                <a:sym typeface="Wingdings" pitchFamily="2" charset="2"/>
              </a:rPr>
              <a:t></a:t>
            </a:r>
            <a:endParaRPr lang="en-GB" sz="2000" dirty="0">
              <a:solidFill>
                <a:schemeClr val="bg2"/>
              </a:solidFill>
            </a:endParaRPr>
          </a:p>
        </p:txBody>
      </p:sp>
      <p:pic>
        <p:nvPicPr>
          <p:cNvPr id="26632" name="Picture 2"/>
          <p:cNvPicPr>
            <a:picLocks noChangeAspect="1" noChangeArrowheads="1"/>
          </p:cNvPicPr>
          <p:nvPr/>
        </p:nvPicPr>
        <p:blipFill>
          <a:blip r:embed="rId2" cstate="print"/>
          <a:srcRect l="7678" t="13416" r="3729" b="25891"/>
          <a:stretch>
            <a:fillRect/>
          </a:stretch>
        </p:blipFill>
        <p:spPr bwMode="auto">
          <a:xfrm>
            <a:off x="719138" y="4076700"/>
            <a:ext cx="3146425" cy="165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3" name="TextBox 9"/>
          <p:cNvSpPr txBox="1">
            <a:spLocks noChangeArrowheads="1"/>
          </p:cNvSpPr>
          <p:nvPr/>
        </p:nvSpPr>
        <p:spPr bwMode="auto">
          <a:xfrm>
            <a:off x="3305175" y="4887913"/>
            <a:ext cx="461963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 dirty="0">
                <a:solidFill>
                  <a:schemeClr val="bg2"/>
                </a:solidFill>
                <a:sym typeface="Wingdings" pitchFamily="2" charset="2"/>
              </a:rPr>
              <a:t></a:t>
            </a:r>
            <a:endParaRPr lang="en-GB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7061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953" y="350150"/>
            <a:ext cx="8925272" cy="934656"/>
          </a:xfrm>
        </p:spPr>
        <p:txBody>
          <a:bodyPr>
            <a:normAutofit/>
          </a:bodyPr>
          <a:lstStyle/>
          <a:p>
            <a:pPr algn="ctr"/>
            <a:r>
              <a:rPr lang="en-GB" sz="4400" b="1" dirty="0" smtClean="0"/>
              <a:t>Methodology</a:t>
            </a:r>
            <a:endParaRPr lang="en-GB" sz="4400" b="1" dirty="0"/>
          </a:p>
        </p:txBody>
      </p:sp>
      <p:sp>
        <p:nvSpPr>
          <p:cNvPr id="4" name="Rectangle 3"/>
          <p:cNvSpPr/>
          <p:nvPr/>
        </p:nvSpPr>
        <p:spPr>
          <a:xfrm>
            <a:off x="467544" y="2060848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For each identified hazard, each sector should determine the impacts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Impacts should be categorised into </a:t>
            </a:r>
            <a:r>
              <a:rPr lang="en-GB" sz="2400" dirty="0" smtClean="0">
                <a:solidFill>
                  <a:schemeClr val="tx1"/>
                </a:solidFill>
              </a:rPr>
              <a:t>very low, low, medium, high</a:t>
            </a:r>
          </a:p>
          <a:p>
            <a:endParaRPr lang="en-GB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85036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WMO_BLUE_Powerpoint_en_fr">
  <a:themeElements>
    <a:clrScheme name="Office">
      <a:dk1>
        <a:sysClr val="windowText" lastClr="000084"/>
      </a:dk1>
      <a:lt1>
        <a:sysClr val="window" lastClr="F8FBB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WMO_BLUE_Powerpoint_en_fr</Template>
  <TotalTime>327</TotalTime>
  <Words>398</Words>
  <Application>Microsoft Office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WMO_BLUE_Powerpoint_en_fr</vt:lpstr>
      <vt:lpstr>PowerPoint Presentation</vt:lpstr>
      <vt:lpstr>Why do we need a Hazard Matrix?</vt:lpstr>
      <vt:lpstr>Hazard definitions</vt:lpstr>
      <vt:lpstr>Hazard definitions</vt:lpstr>
      <vt:lpstr>Hazard Matrix Example</vt:lpstr>
      <vt:lpstr>Alternative Hazard Matrix</vt:lpstr>
      <vt:lpstr>Introduction to Impact Matrices</vt:lpstr>
      <vt:lpstr>Where is the tick?  YELLOW</vt:lpstr>
      <vt:lpstr>Methodology</vt:lpstr>
      <vt:lpstr>Impact Matrix Example Hazard: Snow</vt:lpstr>
      <vt:lpstr>Mitigation Advice Matrix</vt:lpstr>
      <vt:lpstr>Mitigation Advice Matrix: Floods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Samuel Muchemi</dc:creator>
  <cp:lastModifiedBy>Haleh Kootval</cp:lastModifiedBy>
  <cp:revision>14</cp:revision>
  <dcterms:created xsi:type="dcterms:W3CDTF">2016-09-02T13:27:08Z</dcterms:created>
  <dcterms:modified xsi:type="dcterms:W3CDTF">2016-09-19T12:57:09Z</dcterms:modified>
</cp:coreProperties>
</file>