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7" r:id="rId2"/>
    <p:sldId id="264" r:id="rId3"/>
    <p:sldId id="265" r:id="rId4"/>
    <p:sldId id="263" r:id="rId5"/>
    <p:sldId id="271" r:id="rId6"/>
    <p:sldId id="266" r:id="rId7"/>
    <p:sldId id="269" r:id="rId8"/>
    <p:sldId id="267" r:id="rId9"/>
    <p:sldId id="260" r:id="rId10"/>
    <p:sldId id="270" r:id="rId11"/>
    <p:sldId id="262" r:id="rId12"/>
    <p:sldId id="261" r:id="rId13"/>
  </p:sldIdLst>
  <p:sldSz cx="9144000" cy="6858000" type="screen4x3"/>
  <p:notesSz cx="6858000" cy="9144000"/>
  <p:defaultTextStyle>
    <a:defPPr>
      <a:defRPr lang="en-GB"/>
    </a:defPPr>
    <a:lvl1pPr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lnSpc>
        <a:spcPct val="85000"/>
      </a:lnSpc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E0DB30-E347-F441-AF02-9DE71AB32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541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607694"/>
            <a:ext cx="6912768" cy="905711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Title of presentation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2377323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7663"/>
            <a:ext cx="69342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73238"/>
            <a:ext cx="3390900" cy="47513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773238"/>
            <a:ext cx="3390900" cy="47513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5532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Crown copyright   Met Office</a:t>
            </a:r>
            <a:endParaRPr lang="en-GB" sz="1400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12768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12768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6" y="1963014"/>
            <a:ext cx="6912629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18419682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840760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title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840760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123877" y="1963014"/>
            <a:ext cx="6840612" cy="36004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="" xmlns:p14="http://schemas.microsoft.com/office/powerpoint/2010/main" val="4024876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slide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7486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1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  <p:pic>
        <p:nvPicPr>
          <p:cNvPr id="4" name="Picture 3" descr="MO_RGB_whiteback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1" y="133754"/>
            <a:ext cx="1595101" cy="1459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753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123728" y="578750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Alternative content slide 2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123728" y="1541182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0432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4005064"/>
            <a:ext cx="6984776" cy="934656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Content divider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520" y="4967496"/>
            <a:ext cx="6984776" cy="5040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680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916832"/>
            <a:ext cx="4968552" cy="1152128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</a:t>
            </a:r>
            <a:br>
              <a:rPr lang="en-GB" dirty="0" smtClean="0"/>
            </a:br>
            <a:r>
              <a:rPr lang="en-GB" dirty="0" smtClean="0"/>
              <a:t>and answers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3530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1520" y="1878347"/>
            <a:ext cx="4968552" cy="1656184"/>
          </a:xfrm>
          <a:prstGeom prst="rect">
            <a:avLst/>
          </a:prstGeom>
          <a:ln>
            <a:noFill/>
          </a:ln>
        </p:spPr>
        <p:txBody>
          <a:bodyPr anchor="b" anchorCtr="0"/>
          <a:lstStyle>
            <a:lvl1pPr algn="l">
              <a:defRPr sz="3600" baseline="0">
                <a:ln>
                  <a:noFill/>
                </a:ln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Questions </a:t>
            </a:r>
            <a:br>
              <a:rPr lang="en-GB" dirty="0" smtClean="0"/>
            </a:br>
            <a:r>
              <a:rPr lang="en-GB" dirty="0" smtClean="0"/>
              <a:t>and answers (alternative)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944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01600" cmpd="sng">
                <a:solidFill>
                  <a:schemeClr val="tx1"/>
                </a:solidFill>
              </a:ln>
            </a:endParaRPr>
          </a:p>
        </p:txBody>
      </p:sp>
      <p:pic>
        <p:nvPicPr>
          <p:cNvPr id="1027" name="Picture 2" descr="MO_RGB_transpbackg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8113"/>
            <a:ext cx="1574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6" r:id="rId3"/>
    <p:sldLayoutId id="2147484173" r:id="rId4"/>
    <p:sldLayoutId id="2147484181" r:id="rId5"/>
    <p:sldLayoutId id="2147484177" r:id="rId6"/>
    <p:sldLayoutId id="2147484178" r:id="rId7"/>
    <p:sldLayoutId id="2147484179" r:id="rId8"/>
    <p:sldLayoutId id="2147484180" r:id="rId9"/>
    <p:sldLayoutId id="2147484182" r:id="rId10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261938" indent="-2619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4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623888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2pPr>
      <a:lvl3pPr marL="987425" indent="-18415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3pPr>
      <a:lvl4pPr marL="1349375" indent="-1825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1698625" indent="-1698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1558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6pPr>
      <a:lvl7pPr marL="26130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7pPr>
      <a:lvl8pPr marL="30702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8pPr>
      <a:lvl9pPr marL="3527425" indent="-169863" algn="l" rtl="0" fontAlgn="base">
        <a:lnSpc>
          <a:spcPct val="90000"/>
        </a:lnSpc>
        <a:spcBef>
          <a:spcPct val="35000"/>
        </a:spcBef>
        <a:spcAft>
          <a:spcPct val="3500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Impact Based Forecasting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2015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83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Mitigation Advice Matrix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2060848"/>
            <a:ext cx="8208912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Know Impact level as well as likelihood – gives us a Risk level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But what now?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Advice matrix for each hazard with advice on what actions need to be taken in order to reduce impact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Separated into Risk levels: Very Low, Low, Medium, High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21088"/>
            <a:ext cx="5099273" cy="18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Mitigation Advice Matrix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608217" cy="421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3447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7193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do we need a Hazard Matrix?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280920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All hazards approach to better coordinate emergency preparedness and response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Include potential for subsequent or secondary emergencies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Hazards can have primary, secondary and tertiary effects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447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Hazard definitions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280920" cy="417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Hazard: a meteorological or geophysical event which has the potential to negatively impact on humans, animals or the environment.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Primary</a:t>
            </a:r>
            <a:r>
              <a:rPr lang="en-GB" sz="2400" dirty="0" smtClean="0">
                <a:solidFill>
                  <a:schemeClr val="tx1"/>
                </a:solidFill>
              </a:rPr>
              <a:t>: occur as a result of the process itself.               E.g. Ground shaking during earthquake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Secondary: occur because primary hazard has caused them. E.g. Soil </a:t>
            </a:r>
            <a:r>
              <a:rPr lang="en-GB" sz="2400" dirty="0" err="1" smtClean="0">
                <a:solidFill>
                  <a:schemeClr val="tx1"/>
                </a:solidFill>
              </a:rPr>
              <a:t>liquifaction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Tertiary: Occur as a result of primary and secondary hazards and often have long term effects. E.g. Land instability.</a:t>
            </a:r>
          </a:p>
        </p:txBody>
      </p:sp>
    </p:spTree>
    <p:extLst>
      <p:ext uri="{BB962C8B-B14F-4D97-AF65-F5344CB8AC3E}">
        <p14:creationId xmlns="" xmlns:p14="http://schemas.microsoft.com/office/powerpoint/2010/main" val="1923447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Hazard Matrix 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2348880"/>
          <a:ext cx="849694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Primary Hazard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Secondary Hazard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Tertiary Hazard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Monsoon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Strong winds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Heavy</a:t>
                      </a:r>
                      <a:r>
                        <a:rPr lang="en-GB" baseline="0" dirty="0" smtClean="0"/>
                        <a:t> rainfall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Thunderstorms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River and coastal flooding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water flooding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 instability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Flooding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23447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Alternative Hazard Matrix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24528" r="24460" b="7973"/>
          <a:stretch>
            <a:fillRect/>
          </a:stretch>
        </p:blipFill>
        <p:spPr bwMode="auto">
          <a:xfrm>
            <a:off x="1331640" y="1628800"/>
            <a:ext cx="65527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Impact Matrices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1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Impact matrix allows organisations to decide where on the risk matrix an event lies for a specific event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Is the bad weather expected during a rush hour?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In the area of concern are there any local “hot-spots” i.e. areas prone to the particular weather hazard (wind, snow, fog, flooding etc.)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Are there any significant outdoor events at which large numbers of people could be adversely affected?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Are there “politically” sensitive areas e.g. areas which have flooded badly recently?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447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Where is the tick?</a:t>
            </a:r>
            <a:br>
              <a:rPr lang="en-GB" dirty="0" smtClean="0"/>
            </a:b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YELLOW</a:t>
            </a:r>
            <a:endParaRPr lang="en-GB" dirty="0"/>
          </a:p>
        </p:txBody>
      </p:sp>
      <p:sp>
        <p:nvSpPr>
          <p:cNvPr id="26627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t" hangingPunct="1"/>
            <a:endParaRPr lang="en-GB" b="1" smtClean="0"/>
          </a:p>
          <a:p>
            <a:pPr eaLnBrk="1" fontAlgn="t" hangingPunct="1"/>
            <a:endParaRPr lang="en-GB" b="1" smtClean="0"/>
          </a:p>
          <a:p>
            <a:pPr eaLnBrk="1" fontAlgn="t" hangingPunct="1"/>
            <a:endParaRPr lang="en-GB" b="1" smtClean="0"/>
          </a:p>
          <a:p>
            <a:pPr eaLnBrk="1" fontAlgn="t" hangingPunct="1"/>
            <a:endParaRPr lang="en-GB" b="1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pPr eaLnBrk="1" fontAlgn="t" hangingPunct="1"/>
            <a:endParaRPr lang="en-GB" smtClean="0"/>
          </a:p>
          <a:p>
            <a:endParaRPr lang="en-GB" smtClean="0"/>
          </a:p>
        </p:txBody>
      </p:sp>
      <p:sp>
        <p:nvSpPr>
          <p:cNvPr id="26628" name="Content Placeholder 6"/>
          <p:cNvSpPr>
            <a:spLocks noGrp="1"/>
          </p:cNvSpPr>
          <p:nvPr>
            <p:ph sz="half" idx="4294967295"/>
          </p:nvPr>
        </p:nvSpPr>
        <p:spPr>
          <a:xfrm>
            <a:off x="4298950" y="1514475"/>
            <a:ext cx="4845050" cy="4751388"/>
          </a:xfrm>
          <a:prstGeom prst="rect">
            <a:avLst/>
          </a:prstGeom>
        </p:spPr>
        <p:txBody>
          <a:bodyPr/>
          <a:lstStyle/>
          <a:p>
            <a:r>
              <a:rPr lang="en-GB" sz="2000" dirty="0" smtClean="0">
                <a:solidFill>
                  <a:schemeClr val="tx1"/>
                </a:solidFill>
              </a:rPr>
              <a:t>High Likelihood - Low Impact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The public should be aware that some minor disruption is highly likely.</a:t>
            </a:r>
          </a:p>
          <a:p>
            <a:pPr>
              <a:buFontTx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Low Likelihood - High Impact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Some very severe conditions are possible with major disruption to daily life </a:t>
            </a:r>
            <a:r>
              <a:rPr lang="en-GB" sz="2000" i="1" dirty="0" smtClean="0">
                <a:solidFill>
                  <a:schemeClr val="tx1"/>
                </a:solidFill>
              </a:rPr>
              <a:t>(particularly to…)</a:t>
            </a:r>
            <a:r>
              <a:rPr lang="en-GB" sz="2000" dirty="0" smtClean="0">
                <a:solidFill>
                  <a:schemeClr val="tx1"/>
                </a:solidFill>
              </a:rPr>
              <a:t> and the public should be prepared.</a:t>
            </a:r>
          </a:p>
        </p:txBody>
      </p:sp>
      <p:sp>
        <p:nvSpPr>
          <p:cNvPr id="2662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endParaRPr lang="en-GB" sz="1400" dirty="0" smtClean="0">
              <a:latin typeface="Times" pitchFamily="18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 cstate="print"/>
          <a:srcRect l="7678" t="13416" r="3729" b="25891"/>
          <a:stretch>
            <a:fillRect/>
          </a:stretch>
        </p:blipFill>
        <p:spPr bwMode="auto">
          <a:xfrm>
            <a:off x="719138" y="1530350"/>
            <a:ext cx="31464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2166938" y="1554163"/>
            <a:ext cx="46196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  <a:sym typeface="Wingdings" pitchFamily="2" charset="2"/>
              </a:rPr>
              <a:t></a:t>
            </a:r>
            <a:endParaRPr lang="en-GB" sz="2000" dirty="0">
              <a:solidFill>
                <a:schemeClr val="bg2"/>
              </a:solidFill>
            </a:endParaRP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2" cstate="print"/>
          <a:srcRect l="7678" t="13416" r="3729" b="25891"/>
          <a:stretch>
            <a:fillRect/>
          </a:stretch>
        </p:blipFill>
        <p:spPr bwMode="auto">
          <a:xfrm>
            <a:off x="719138" y="4076700"/>
            <a:ext cx="314642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3305175" y="4887913"/>
            <a:ext cx="46196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  <a:sym typeface="Wingdings" pitchFamily="2" charset="2"/>
              </a:rPr>
              <a:t>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2060848"/>
            <a:ext cx="82089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For each identified hazard, each sector should determine the impacts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 Impacts should be categorised into minimal, minor, significant  and severe 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Matrix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65632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3447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master">
  <a:themeElements>
    <a:clrScheme name="Corporate pallette">
      <a:dk1>
        <a:srgbClr val="000000"/>
      </a:dk1>
      <a:lt1>
        <a:srgbClr val="FFFFFF"/>
      </a:lt1>
      <a:dk2>
        <a:srgbClr val="9CA299"/>
      </a:dk2>
      <a:lt2>
        <a:srgbClr val="00ADD0"/>
      </a:lt2>
      <a:accent1>
        <a:srgbClr val="8F8DCB"/>
      </a:accent1>
      <a:accent2>
        <a:srgbClr val="878800"/>
      </a:accent2>
      <a:accent3>
        <a:srgbClr val="031F73"/>
      </a:accent3>
      <a:accent4>
        <a:srgbClr val="9CA299"/>
      </a:accent4>
      <a:accent5>
        <a:srgbClr val="CCFF33"/>
      </a:accent5>
      <a:accent6>
        <a:srgbClr val="D7A900"/>
      </a:accent6>
      <a:hlink>
        <a:srgbClr val="9CA299"/>
      </a:hlink>
      <a:folHlink>
        <a:srgbClr val="ED2939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ED293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D72433"/>
        </a:accent6>
        <a:hlink>
          <a:srgbClr val="009999"/>
        </a:hlink>
        <a:folHlink>
          <a:srgbClr val="B9DB0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METcorporate</Template>
  <TotalTime>478</TotalTime>
  <Words>370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master</vt:lpstr>
      <vt:lpstr>Matrices</vt:lpstr>
      <vt:lpstr>Why do we need a Hazard Matrix?</vt:lpstr>
      <vt:lpstr>Hazard definitions</vt:lpstr>
      <vt:lpstr>Hazard Matrix Example</vt:lpstr>
      <vt:lpstr>Alternative Hazard Matrix</vt:lpstr>
      <vt:lpstr>Introduction to Impact Matrices</vt:lpstr>
      <vt:lpstr>Where is the tick?  YELLOW</vt:lpstr>
      <vt:lpstr>Methodology</vt:lpstr>
      <vt:lpstr>Impact Matrix Example</vt:lpstr>
      <vt:lpstr>Mitigation Advice Matrix</vt:lpstr>
      <vt:lpstr>Mitigation Advice Matrix Example</vt:lpstr>
      <vt:lpstr>Slide 12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helen.chater</dc:creator>
  <dc:description>submitted 26.7.2005     CHG015666 refers</dc:description>
  <cp:lastModifiedBy>Prem</cp:lastModifiedBy>
  <cp:revision>68</cp:revision>
  <cp:lastPrinted>2004-10-15T09:34:20Z</cp:lastPrinted>
  <dcterms:created xsi:type="dcterms:W3CDTF">2009-08-03T14:32:49Z</dcterms:created>
  <dcterms:modified xsi:type="dcterms:W3CDTF">2015-10-27T09:34:17Z</dcterms:modified>
</cp:coreProperties>
</file>