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58" r:id="rId6"/>
    <p:sldId id="259" r:id="rId7"/>
    <p:sldId id="264" r:id="rId8"/>
    <p:sldId id="260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8C584-B7E5-47F8-AC88-1DE1F0235869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75222-0BFC-4284-851A-25A07D914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879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8C584-B7E5-47F8-AC88-1DE1F0235869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75222-0BFC-4284-851A-25A07D914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61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8C584-B7E5-47F8-AC88-1DE1F0235869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75222-0BFC-4284-851A-25A07D914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6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8C584-B7E5-47F8-AC88-1DE1F0235869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75222-0BFC-4284-851A-25A07D914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8C584-B7E5-47F8-AC88-1DE1F0235869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75222-0BFC-4284-851A-25A07D914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39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8C584-B7E5-47F8-AC88-1DE1F0235869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75222-0BFC-4284-851A-25A07D914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79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8C584-B7E5-47F8-AC88-1DE1F0235869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75222-0BFC-4284-851A-25A07D914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91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8C584-B7E5-47F8-AC88-1DE1F0235869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75222-0BFC-4284-851A-25A07D914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468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8C584-B7E5-47F8-AC88-1DE1F0235869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75222-0BFC-4284-851A-25A07D914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0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8C584-B7E5-47F8-AC88-1DE1F0235869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75222-0BFC-4284-851A-25A07D914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241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8C584-B7E5-47F8-AC88-1DE1F0235869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75222-0BFC-4284-851A-25A07D914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15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8C584-B7E5-47F8-AC88-1DE1F0235869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75222-0BFC-4284-851A-25A07D914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252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tmalawi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00" b="1" dirty="0"/>
              <a:t>TRAINING WORKSHOP FOR NATIONAL METEOROLOGICAL AND HYDROLOGICAL SERVICES (NMHSS) ON DESIGNING </a:t>
            </a:r>
            <a:br>
              <a:rPr lang="en-US" sz="2200" b="1" dirty="0"/>
            </a:br>
            <a:r>
              <a:rPr lang="en-US" sz="2200" b="1" dirty="0"/>
              <a:t>SOCIO-ECONOMIC BENEFITS STUDIES OF METEOROLOGICAL AND HYDROLOGICAL SERVICES AND PRODUCTS FOR MEMBERS OF THE SOUTHERN AFRICAN DEVELOPMENT COMMUNITY (SADC)”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 </a:t>
            </a:r>
            <a:br>
              <a:rPr lang="en-US" sz="2200" dirty="0"/>
            </a:br>
            <a:r>
              <a:rPr lang="en-US" sz="2200" cap="all" dirty="0" err="1"/>
              <a:t>MAHé</a:t>
            </a:r>
            <a:r>
              <a:rPr lang="en-US" sz="2200" cap="all" dirty="0"/>
              <a:t>, SEYCHELLES, 4-8 MAY 2015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Lucy Mtilatila</a:t>
            </a:r>
          </a:p>
          <a:p>
            <a:r>
              <a:rPr lang="en-US" dirty="0" smtClean="0"/>
              <a:t>Deputy Director (Forecasting and Observations)</a:t>
            </a:r>
          </a:p>
          <a:p>
            <a:r>
              <a:rPr lang="en-US" dirty="0" smtClean="0"/>
              <a:t>Department of Climate Change and Meteorological </a:t>
            </a:r>
            <a:r>
              <a:rPr lang="en-US" dirty="0"/>
              <a:t>S</a:t>
            </a:r>
            <a:r>
              <a:rPr lang="en-US" dirty="0" smtClean="0"/>
              <a:t>ervices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21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Malawi located in Southern Malawi</a:t>
            </a:r>
          </a:p>
          <a:p>
            <a:r>
              <a:rPr lang="en-US" dirty="0" smtClean="0"/>
              <a:t>Over 15 million people</a:t>
            </a:r>
          </a:p>
          <a:p>
            <a:r>
              <a:rPr lang="en-US" dirty="0" smtClean="0"/>
              <a:t>Area 118,484 </a:t>
            </a:r>
            <a:r>
              <a:rPr lang="en-US" dirty="0" err="1" smtClean="0"/>
              <a:t>sq</a:t>
            </a:r>
            <a:r>
              <a:rPr lang="en-US" dirty="0" smtClean="0"/>
              <a:t> km</a:t>
            </a:r>
          </a:p>
          <a:p>
            <a:pPr lvl="0"/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GDP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$13.76 billion (2014 est.) </a:t>
            </a:r>
            <a:endParaRPr lang="en-US" dirty="0" smtClean="0"/>
          </a:p>
          <a:p>
            <a:r>
              <a:rPr lang="en-US" dirty="0" smtClean="0"/>
              <a:t>GDP </a:t>
            </a:r>
            <a:r>
              <a:rPr lang="en-US" dirty="0" smtClean="0"/>
              <a:t>relies much </a:t>
            </a:r>
            <a:r>
              <a:rPr lang="en-US" dirty="0" smtClean="0"/>
              <a:t>on agriculture</a:t>
            </a:r>
            <a:endParaRPr lang="en-US" dirty="0"/>
          </a:p>
        </p:txBody>
      </p:sp>
      <p:pic>
        <p:nvPicPr>
          <p:cNvPr id="1026" name="Picture 2" descr="https://sp.yimg.com/ib/th?id=JN.wz68Ohol6M7KUxBWGIa9Ag&amp;pid=15.1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5702" y="1928656"/>
            <a:ext cx="476250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91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Malawi climate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Malawi has a sub-tropical climate.  </a:t>
            </a:r>
          </a:p>
          <a:p>
            <a:r>
              <a:rPr lang="en-US" dirty="0" smtClean="0"/>
              <a:t>warm-wet season stretches from November to April, during which 95% of the annual precipitation takes place. </a:t>
            </a:r>
          </a:p>
          <a:p>
            <a:r>
              <a:rPr lang="en-US" dirty="0" smtClean="0"/>
              <a:t>Annual average rainfall varies from 725mm to 2,500mm </a:t>
            </a:r>
          </a:p>
          <a:p>
            <a:r>
              <a:rPr lang="en-US" dirty="0" smtClean="0"/>
              <a:t>Extreme conditions include the drought (prolonged dry spells) that occurred in 1991/92 season and 2004/2005. </a:t>
            </a:r>
          </a:p>
          <a:p>
            <a:r>
              <a:rPr lang="en-US" dirty="0" smtClean="0"/>
              <a:t>Floods are taking place almost every year. The low-lying areas such as Lower Shire Valley and some localities in </a:t>
            </a:r>
            <a:r>
              <a:rPr lang="en-US" dirty="0" err="1" smtClean="0"/>
              <a:t>Salima</a:t>
            </a:r>
            <a:r>
              <a:rPr lang="en-US" dirty="0" smtClean="0"/>
              <a:t> and </a:t>
            </a:r>
            <a:r>
              <a:rPr lang="en-US" dirty="0" err="1" smtClean="0"/>
              <a:t>Karonga</a:t>
            </a:r>
            <a:r>
              <a:rPr lang="en-US" dirty="0" smtClean="0"/>
              <a:t> are more vulnerable to floods than higher grounds</a:t>
            </a:r>
            <a:r>
              <a:rPr lang="en-US" dirty="0" smtClean="0"/>
              <a:t>. </a:t>
            </a:r>
          </a:p>
          <a:p>
            <a:pPr lvl="1"/>
            <a:r>
              <a:rPr lang="en-GB" dirty="0"/>
              <a:t>On average, Malawi loses US$9 million or 0.7% of the GDP </a:t>
            </a:r>
            <a:r>
              <a:rPr lang="en-GB" dirty="0" smtClean="0"/>
              <a:t>each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86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 of Climate Change and Meteorological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Our Mission:</a:t>
            </a:r>
            <a:r>
              <a:rPr lang="en-US" i="1" dirty="0" smtClean="0"/>
              <a:t> to provide reliable, responsive and high quality weather and climate services to meet national, regional and international obligations through timely dissemination of accurate and up to-date data and information for socio-economic development</a:t>
            </a:r>
          </a:p>
          <a:p>
            <a:pPr marL="0" indent="0">
              <a:buNone/>
            </a:pPr>
            <a:r>
              <a:rPr lang="en-GB" b="1" dirty="0"/>
              <a:t>Vision</a:t>
            </a:r>
            <a:endParaRPr lang="en-US" dirty="0"/>
          </a:p>
          <a:p>
            <a:r>
              <a:rPr lang="en-GB" dirty="0"/>
              <a:t>"Towards reliable, responsive and high quality weather and climate services for a resilient nation to climate change"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004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 and advisories by MET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Daily forecasts</a:t>
            </a:r>
          </a:p>
          <a:p>
            <a:r>
              <a:rPr lang="en-US" dirty="0" smtClean="0"/>
              <a:t>Five day forecasts</a:t>
            </a:r>
          </a:p>
          <a:p>
            <a:r>
              <a:rPr lang="en-US" dirty="0" smtClean="0"/>
              <a:t>10-day </a:t>
            </a:r>
            <a:r>
              <a:rPr lang="en-US" dirty="0" err="1" smtClean="0"/>
              <a:t>agromet</a:t>
            </a:r>
            <a:r>
              <a:rPr lang="en-US" dirty="0" smtClean="0"/>
              <a:t> bulletins</a:t>
            </a:r>
          </a:p>
          <a:p>
            <a:r>
              <a:rPr lang="en-US" dirty="0" smtClean="0"/>
              <a:t>Seasonal forecasts</a:t>
            </a:r>
          </a:p>
          <a:p>
            <a:r>
              <a:rPr lang="en-US" dirty="0" smtClean="0"/>
              <a:t>Data</a:t>
            </a:r>
          </a:p>
          <a:p>
            <a:r>
              <a:rPr lang="en-US" dirty="0" smtClean="0"/>
              <a:t>Warnings</a:t>
            </a:r>
          </a:p>
          <a:p>
            <a:pPr lvl="1"/>
            <a:r>
              <a:rPr lang="en-US" dirty="0" smtClean="0"/>
              <a:t>Strong winds on Lake Malawi (</a:t>
            </a:r>
            <a:r>
              <a:rPr lang="en-US" dirty="0" err="1" smtClean="0"/>
              <a:t>Mwera</a:t>
            </a:r>
            <a:r>
              <a:rPr lang="en-US" dirty="0" smtClean="0"/>
              <a:t> warnings)</a:t>
            </a:r>
          </a:p>
          <a:p>
            <a:pPr lvl="1"/>
            <a:r>
              <a:rPr lang="en-US" dirty="0" smtClean="0"/>
              <a:t>Heavy rainfall</a:t>
            </a:r>
          </a:p>
          <a:p>
            <a:pPr lvl="1"/>
            <a:r>
              <a:rPr lang="en-US" dirty="0" smtClean="0"/>
              <a:t>Thunderstorms</a:t>
            </a:r>
          </a:p>
          <a:p>
            <a:pPr lvl="1"/>
            <a:r>
              <a:rPr lang="en-US" dirty="0" smtClean="0"/>
              <a:t>Crop yield </a:t>
            </a:r>
            <a:r>
              <a:rPr lang="en-US" dirty="0" smtClean="0"/>
              <a:t>estimates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Flush flood guidance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2601" y="1468722"/>
            <a:ext cx="4516220" cy="3824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2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Dissemination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Radios</a:t>
            </a:r>
          </a:p>
          <a:p>
            <a:r>
              <a:rPr lang="en-US" dirty="0" smtClean="0"/>
              <a:t>TV</a:t>
            </a:r>
          </a:p>
          <a:p>
            <a:r>
              <a:rPr lang="en-US" dirty="0" smtClean="0"/>
              <a:t>Newspapers</a:t>
            </a:r>
          </a:p>
          <a:p>
            <a:r>
              <a:rPr lang="en-US" dirty="0" smtClean="0"/>
              <a:t>Emails</a:t>
            </a:r>
          </a:p>
          <a:p>
            <a:r>
              <a:rPr lang="en-US" dirty="0" smtClean="0"/>
              <a:t>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30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Clients/sectors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Aviation</a:t>
            </a:r>
          </a:p>
          <a:p>
            <a:r>
              <a:rPr lang="en-US" dirty="0" smtClean="0"/>
              <a:t>Agriculture</a:t>
            </a:r>
          </a:p>
          <a:p>
            <a:r>
              <a:rPr lang="en-US" dirty="0" smtClean="0"/>
              <a:t>Disaster risk affairs</a:t>
            </a:r>
          </a:p>
          <a:p>
            <a:r>
              <a:rPr lang="en-US" dirty="0" smtClean="0"/>
              <a:t>Water services</a:t>
            </a:r>
          </a:p>
          <a:p>
            <a:r>
              <a:rPr lang="en-US" dirty="0" smtClean="0"/>
              <a:t>Tourism</a:t>
            </a:r>
          </a:p>
          <a:p>
            <a:r>
              <a:rPr lang="en-US" dirty="0" smtClean="0"/>
              <a:t>Insurance</a:t>
            </a:r>
          </a:p>
          <a:p>
            <a:r>
              <a:rPr lang="en-US" dirty="0" smtClean="0"/>
              <a:t>Building and Construction industries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565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</a:t>
            </a:r>
            <a:r>
              <a:rPr lang="en-US" dirty="0" smtClean="0"/>
              <a:t>understanding and uptake </a:t>
            </a:r>
            <a:r>
              <a:rPr lang="en-US" dirty="0" smtClean="0"/>
              <a:t>of weather information</a:t>
            </a:r>
          </a:p>
          <a:p>
            <a:r>
              <a:rPr lang="en-US" dirty="0" smtClean="0"/>
              <a:t>Inadequate </a:t>
            </a:r>
            <a:r>
              <a:rPr lang="en-US" dirty="0" smtClean="0"/>
              <a:t>equipment and tools</a:t>
            </a:r>
            <a:endParaRPr lang="en-US" dirty="0" smtClean="0"/>
          </a:p>
          <a:p>
            <a:r>
              <a:rPr lang="en-US" dirty="0" smtClean="0"/>
              <a:t>Limited human </a:t>
            </a:r>
            <a:r>
              <a:rPr lang="en-US" dirty="0" smtClean="0"/>
              <a:t>capacity- Vacancy level - 42%.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76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</a:p>
          <a:p>
            <a:pPr algn="ctr"/>
            <a:r>
              <a:rPr lang="en-US" dirty="0" err="1" smtClean="0"/>
              <a:t>Zikomo</a:t>
            </a:r>
            <a:endParaRPr lang="en-US" dirty="0" smtClean="0"/>
          </a:p>
          <a:p>
            <a:pPr algn="ctr"/>
            <a:r>
              <a:rPr lang="en-US" dirty="0" smtClean="0">
                <a:hlinkClick r:id="rId2"/>
              </a:rPr>
              <a:t>www.metmalawi.com</a:t>
            </a:r>
            <a:endParaRPr lang="en-US" dirty="0" smtClean="0"/>
          </a:p>
          <a:p>
            <a:pPr algn="ctr"/>
            <a:r>
              <a:rPr lang="en-US" dirty="0" smtClean="0"/>
              <a:t>lucyngombe@yahoo.com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97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307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TRAINING WORKSHOP FOR NATIONAL METEOROLOGICAL AND HYDROLOGICAL SERVICES (NMHSS) ON DESIGNING  SOCIO-ECONOMIC BENEFITS STUDIES OF METEOROLOGICAL AND HYDROLOGICAL SERVICES AND PRODUCTS FOR MEMBERS OF THE SOUTHERN AFRICAN DEVELOPMENT COMMUNITY (SADC)”   MAHé, SEYCHELLES, 4-8 MAY 2015 </vt:lpstr>
      <vt:lpstr>Location</vt:lpstr>
      <vt:lpstr>Malawi climate</vt:lpstr>
      <vt:lpstr>Department of Climate Change and Meteorological services</vt:lpstr>
      <vt:lpstr>Services and advisories by MET Services</vt:lpstr>
      <vt:lpstr>Dissemination channel</vt:lpstr>
      <vt:lpstr>Main Clients/sectors</vt:lpstr>
      <vt:lpstr>Some challenges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WORKSHOP FOR NATIONAL METEOROLOGICAL AND HYDROLOGICAL SERVICES (NMHSS) ON DESIGNING  SOCIO-ECONOMIC BENEFITS STUDIES OF METEOROLOGICAL AND HYDROLOGICAL SERVICES AND PRODUCTS FOR MEMBERS OF THE SOUTHERN AFRICAN DEVELOPMENT COMMUNITY (SADC)”   MAHé, SEYCHELLES, 4-8 MAY 2015</dc:title>
  <dc:creator>Mtilatila</dc:creator>
  <cp:lastModifiedBy>Mtilatila</cp:lastModifiedBy>
  <cp:revision>8</cp:revision>
  <dcterms:created xsi:type="dcterms:W3CDTF">2015-05-04T06:44:12Z</dcterms:created>
  <dcterms:modified xsi:type="dcterms:W3CDTF">2015-05-04T07:48:02Z</dcterms:modified>
</cp:coreProperties>
</file>