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5" r:id="rId4"/>
    <p:sldId id="266" r:id="rId5"/>
    <p:sldId id="272" r:id="rId6"/>
    <p:sldId id="267" r:id="rId7"/>
    <p:sldId id="274" r:id="rId8"/>
    <p:sldId id="275" r:id="rId9"/>
    <p:sldId id="268" r:id="rId10"/>
    <p:sldId id="26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95564-D372-451B-9FBA-AD28D500718A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FA773-65D8-411F-BE10-62CD00D132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84CF-ED04-41EC-A29E-82379829B0F8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53FD-0031-491C-B0B1-BDB3DE4B61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84CF-ED04-41EC-A29E-82379829B0F8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53FD-0031-491C-B0B1-BDB3DE4B61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84CF-ED04-41EC-A29E-82379829B0F8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53FD-0031-491C-B0B1-BDB3DE4B61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84CF-ED04-41EC-A29E-82379829B0F8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53FD-0031-491C-B0B1-BDB3DE4B61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84CF-ED04-41EC-A29E-82379829B0F8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53FD-0031-491C-B0B1-BDB3DE4B61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84CF-ED04-41EC-A29E-82379829B0F8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53FD-0031-491C-B0B1-BDB3DE4B61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84CF-ED04-41EC-A29E-82379829B0F8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53FD-0031-491C-B0B1-BDB3DE4B61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84CF-ED04-41EC-A29E-82379829B0F8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53FD-0031-491C-B0B1-BDB3DE4B61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84CF-ED04-41EC-A29E-82379829B0F8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53FD-0031-491C-B0B1-BDB3DE4B61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84CF-ED04-41EC-A29E-82379829B0F8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53FD-0031-491C-B0B1-BDB3DE4B61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84CF-ED04-41EC-A29E-82379829B0F8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253FD-0031-491C-B0B1-BDB3DE4B61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084CF-ED04-41EC-A29E-82379829B0F8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253FD-0031-491C-B0B1-BDB3DE4B61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285728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/>
              <a:t>Training Workshop </a:t>
            </a:r>
          </a:p>
          <a:p>
            <a:pPr algn="ctr"/>
            <a:r>
              <a:rPr lang="en-US" sz="4400" b="1" i="1" dirty="0" smtClean="0"/>
              <a:t>o</a:t>
            </a:r>
            <a:r>
              <a:rPr lang="en-US" sz="4400" b="1" i="1" dirty="0" smtClean="0"/>
              <a:t>n </a:t>
            </a:r>
            <a:r>
              <a:rPr lang="en-US" sz="4400" b="1" i="1" dirty="0" smtClean="0"/>
              <a:t>Designing SEB studies </a:t>
            </a:r>
          </a:p>
          <a:p>
            <a:pPr algn="ctr"/>
            <a:r>
              <a:rPr lang="en-US" sz="4400" b="1" i="1" dirty="0" smtClean="0"/>
              <a:t>o</a:t>
            </a:r>
            <a:r>
              <a:rPr lang="en-US" sz="4400" b="1" i="1" smtClean="0"/>
              <a:t>f </a:t>
            </a:r>
            <a:r>
              <a:rPr lang="en-US" sz="4400" b="1" i="1" dirty="0" smtClean="0"/>
              <a:t>Met/Hydro Services and Products </a:t>
            </a:r>
          </a:p>
          <a:p>
            <a:pPr algn="ctr"/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Mahé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, Seychelles, 4-8 may 2015</a:t>
            </a:r>
          </a:p>
          <a:p>
            <a:endParaRPr lang="en-US" sz="36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2400" b="1" dirty="0" err="1" smtClean="0">
                <a:latin typeface="Arial" pitchFamily="34" charset="0"/>
                <a:cs typeface="Arial" pitchFamily="34" charset="0"/>
              </a:rPr>
              <a:t>Zo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RABEFITIA</a:t>
            </a:r>
          </a:p>
          <a:p>
            <a:pPr algn="ctr"/>
            <a:endParaRPr lang="fr-FR" sz="3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3600" b="1" dirty="0" smtClean="0">
                <a:latin typeface="Arial" pitchFamily="34" charset="0"/>
                <a:cs typeface="Arial" pitchFamily="34" charset="0"/>
              </a:rPr>
              <a:t>MADAGASCAR</a:t>
            </a:r>
            <a:endParaRPr lang="fr-FR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338388" y="-376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4787900" y="928670"/>
          <a:ext cx="3141686" cy="5000660"/>
        </p:xfrm>
        <a:graphic>
          <a:graphicData uri="http://schemas.openxmlformats.org/presentationml/2006/ole">
            <p:oleObj spid="_x0000_s1026" r:id="rId3" imgW="1933333" imgH="3381847" progId="PBrush">
              <p:embed/>
            </p:oleObj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509838" y="-142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762001" y="1000108"/>
          <a:ext cx="3238496" cy="4929222"/>
        </p:xfrm>
        <a:graphic>
          <a:graphicData uri="http://schemas.openxmlformats.org/presentationml/2006/ole">
            <p:oleObj spid="_x0000_s1027" r:id="rId4" imgW="1790476" imgH="3304762" progId="PBrush">
              <p:embed/>
            </p:oleObj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71472" y="285728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AGRO METEOROLOGICAL MAPS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785786" y="621508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PLUIES ANNUELLES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143504" y="614364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Températures ANNUELLES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fr-FR" dirty="0" smtClean="0"/>
              <a:t>MADAGASCAR REPRESENTATIVE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358246" cy="4643470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b="1" dirty="0" smtClean="0">
                <a:solidFill>
                  <a:srgbClr val="002060"/>
                </a:solidFill>
              </a:rPr>
              <a:t>Name : RABEFITIA </a:t>
            </a:r>
            <a:r>
              <a:rPr lang="fr-FR" b="1" dirty="0" err="1" smtClean="0">
                <a:solidFill>
                  <a:srgbClr val="0070C0"/>
                </a:solidFill>
              </a:rPr>
              <a:t>Zo</a:t>
            </a:r>
            <a:r>
              <a:rPr lang="fr-FR" b="1" dirty="0" err="1" smtClean="0">
                <a:solidFill>
                  <a:srgbClr val="002060"/>
                </a:solidFill>
              </a:rPr>
              <a:t>aharimalala</a:t>
            </a:r>
            <a:endParaRPr lang="fr-FR" b="1" dirty="0" smtClean="0">
              <a:solidFill>
                <a:srgbClr val="002060"/>
              </a:solidFill>
            </a:endParaRPr>
          </a:p>
          <a:p>
            <a:pPr algn="just"/>
            <a:r>
              <a:rPr lang="fr-FR" b="1" dirty="0" err="1" smtClean="0">
                <a:solidFill>
                  <a:srgbClr val="002060"/>
                </a:solidFill>
              </a:rPr>
              <a:t>Organization</a:t>
            </a:r>
            <a:r>
              <a:rPr lang="fr-FR" b="1" dirty="0" smtClean="0">
                <a:solidFill>
                  <a:srgbClr val="002060"/>
                </a:solidFill>
              </a:rPr>
              <a:t>: Direction Générale de la </a:t>
            </a:r>
            <a:r>
              <a:rPr lang="fr-FR" b="1" dirty="0" smtClean="0">
                <a:solidFill>
                  <a:srgbClr val="002060"/>
                </a:solidFill>
              </a:rPr>
              <a:t>Météorologie (DGM)</a:t>
            </a:r>
            <a:endParaRPr lang="fr-FR" b="1" dirty="0" smtClean="0">
              <a:solidFill>
                <a:srgbClr val="002060"/>
              </a:solidFill>
            </a:endParaRPr>
          </a:p>
          <a:p>
            <a:pPr algn="just"/>
            <a:r>
              <a:rPr lang="fr-FR" b="1" dirty="0" err="1" smtClean="0">
                <a:solidFill>
                  <a:srgbClr val="002060"/>
                </a:solidFill>
              </a:rPr>
              <a:t>Current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role</a:t>
            </a:r>
            <a:r>
              <a:rPr lang="fr-FR" b="1" dirty="0" smtClean="0">
                <a:solidFill>
                  <a:srgbClr val="002060"/>
                </a:solidFill>
              </a:rPr>
              <a:t>: </a:t>
            </a:r>
            <a:r>
              <a:rPr lang="fr-FR" b="1" dirty="0" err="1" smtClean="0">
                <a:solidFill>
                  <a:srgbClr val="002060"/>
                </a:solidFill>
              </a:rPr>
              <a:t>Director</a:t>
            </a:r>
            <a:r>
              <a:rPr lang="fr-FR" b="1" dirty="0" smtClean="0">
                <a:solidFill>
                  <a:srgbClr val="002060"/>
                </a:solidFill>
              </a:rPr>
              <a:t> of </a:t>
            </a:r>
            <a:r>
              <a:rPr lang="fr-FR" b="1" dirty="0" err="1" smtClean="0">
                <a:solidFill>
                  <a:srgbClr val="002060"/>
                </a:solidFill>
              </a:rPr>
              <a:t>Applied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Meteorology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Department</a:t>
            </a:r>
            <a:r>
              <a:rPr lang="fr-FR" b="1" dirty="0" smtClean="0">
                <a:solidFill>
                  <a:srgbClr val="002060"/>
                </a:solidFill>
              </a:rPr>
              <a:t> (DMA)</a:t>
            </a:r>
            <a:endParaRPr lang="fr-FR" b="1" dirty="0" smtClean="0">
              <a:solidFill>
                <a:srgbClr val="002060"/>
              </a:solidFill>
            </a:endParaRPr>
          </a:p>
          <a:p>
            <a:pPr algn="just"/>
            <a:r>
              <a:rPr lang="fr-FR" b="1" dirty="0" err="1" smtClean="0">
                <a:solidFill>
                  <a:srgbClr val="002060"/>
                </a:solidFill>
              </a:rPr>
              <a:t>Backgroung</a:t>
            </a:r>
            <a:r>
              <a:rPr lang="fr-FR" b="1" dirty="0" smtClean="0">
                <a:solidFill>
                  <a:srgbClr val="002060"/>
                </a:solidFill>
              </a:rPr>
              <a:t>: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</a:rPr>
              <a:t>Engineer degree in meteorology</a:t>
            </a:r>
            <a:endParaRPr lang="fr-FR" sz="2800" b="1" dirty="0" smtClean="0">
              <a:solidFill>
                <a:srgbClr val="002060"/>
              </a:solidFill>
            </a:endParaRPr>
          </a:p>
          <a:p>
            <a:pPr algn="just"/>
            <a:r>
              <a:rPr lang="en-US" sz="2800" b="1" dirty="0" err="1" smtClean="0">
                <a:solidFill>
                  <a:srgbClr val="002060"/>
                </a:solidFill>
              </a:rPr>
              <a:t>MSc.in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geophysics</a:t>
            </a:r>
            <a:endParaRPr lang="fr-FR" sz="2800" b="1" dirty="0" smtClean="0">
              <a:solidFill>
                <a:srgbClr val="002060"/>
              </a:solidFill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</a:rPr>
              <a:t>PhD in </a:t>
            </a:r>
            <a:r>
              <a:rPr lang="en-US" sz="2800" b="1" dirty="0" smtClean="0">
                <a:solidFill>
                  <a:srgbClr val="002060"/>
                </a:solidFill>
              </a:rPr>
              <a:t>atmospheric physics </a:t>
            </a:r>
            <a:endParaRPr lang="fr-FR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14480" y="0"/>
            <a:ext cx="4857784" cy="714379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MADAGASCAR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8794" y="571480"/>
            <a:ext cx="6858048" cy="628652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Madagascar is the world's fourth biggest island</a:t>
            </a:r>
          </a:p>
          <a:p>
            <a:pPr algn="just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Population</a:t>
            </a:r>
            <a:r>
              <a:rPr lang="en-US" sz="3000" b="1" dirty="0" smtClean="0">
                <a:solidFill>
                  <a:schemeClr val="tx1"/>
                </a:solidFill>
              </a:rPr>
              <a:t>: 22 Millions</a:t>
            </a:r>
          </a:p>
          <a:p>
            <a:pPr algn="just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GDP:10.8 Billion USD, GDP increase: 2.4%</a:t>
            </a:r>
          </a:p>
          <a:p>
            <a:pPr algn="just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Inflation 6.1%</a:t>
            </a:r>
            <a:endParaRPr lang="fr-FR" sz="3000" b="1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Composition of GDP (2014 est.)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</a:rPr>
              <a:t>Agriculture: 28.1%  industry: 17.4% 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</a:rPr>
              <a:t>services: 54.5%</a:t>
            </a:r>
          </a:p>
          <a:p>
            <a:pPr algn="just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sources of </a:t>
            </a:r>
            <a:r>
              <a:rPr lang="en-US" b="1" dirty="0" smtClean="0">
                <a:solidFill>
                  <a:schemeClr val="tx1"/>
                </a:solidFill>
              </a:rPr>
              <a:t>growth: Agriculture, </a:t>
            </a:r>
            <a:r>
              <a:rPr lang="en-US" b="1" dirty="0" smtClean="0">
                <a:solidFill>
                  <a:schemeClr val="tx1"/>
                </a:solidFill>
              </a:rPr>
              <a:t>tourism,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and the extractive industries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endParaRPr lang="fr-FR" dirty="0" smtClean="0"/>
          </a:p>
          <a:p>
            <a:pPr algn="just">
              <a:buFont typeface="Arial" pitchFamily="34" charset="0"/>
              <a:buChar char="•"/>
            </a:pPr>
            <a:endParaRPr lang="en-US" b="1" dirty="0" smtClean="0"/>
          </a:p>
          <a:p>
            <a:pPr algn="just">
              <a:buFont typeface="Arial" pitchFamily="34" charset="0"/>
              <a:buChar char="•"/>
            </a:pP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age 3" descr="https://www.cia.gov/library/publications/the-world-factbook/graphics/locator/afr/ma_large_locator.gif"/>
          <p:cNvPicPr/>
          <p:nvPr/>
        </p:nvPicPr>
        <p:blipFill>
          <a:blip r:embed="rId2"/>
          <a:srcRect l="66928" t="26761" b="9054"/>
          <a:stretch>
            <a:fillRect/>
          </a:stretch>
        </p:blipFill>
        <p:spPr bwMode="auto">
          <a:xfrm>
            <a:off x="428596" y="1500174"/>
            <a:ext cx="160972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34" y="0"/>
            <a:ext cx="2214578" cy="1000133"/>
          </a:xfrm>
        </p:spPr>
        <p:txBody>
          <a:bodyPr/>
          <a:lstStyle/>
          <a:p>
            <a:pPr algn="l"/>
            <a:r>
              <a:rPr lang="fr-FR" i="1" dirty="0" smtClean="0">
                <a:solidFill>
                  <a:srgbClr val="00B0F0"/>
                </a:solidFill>
              </a:rPr>
              <a:t>CLIMATE</a:t>
            </a:r>
            <a:endParaRPr lang="fr-FR" i="1" dirty="0">
              <a:solidFill>
                <a:srgbClr val="00B0F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857232"/>
            <a:ext cx="8358246" cy="600076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Madagascar has a hot and subtropical climate </a:t>
            </a:r>
          </a:p>
          <a:p>
            <a:pPr algn="just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colder </a:t>
            </a:r>
            <a:r>
              <a:rPr lang="en-US" sz="3600" b="1" dirty="0" smtClean="0">
                <a:solidFill>
                  <a:schemeClr val="tx1"/>
                </a:solidFill>
              </a:rPr>
              <a:t>temperatures </a:t>
            </a:r>
            <a:r>
              <a:rPr lang="en-US" sz="3600" b="1" dirty="0" smtClean="0">
                <a:solidFill>
                  <a:schemeClr val="tx1"/>
                </a:solidFill>
              </a:rPr>
              <a:t>in the  central Highland </a:t>
            </a:r>
            <a:r>
              <a:rPr lang="en-US" sz="3600" b="1" dirty="0" smtClean="0">
                <a:solidFill>
                  <a:schemeClr val="tx1"/>
                </a:solidFill>
              </a:rPr>
              <a:t>(</a:t>
            </a:r>
            <a:r>
              <a:rPr lang="en-US" sz="3600" b="1" dirty="0" err="1" smtClean="0">
                <a:solidFill>
                  <a:schemeClr val="tx1"/>
                </a:solidFill>
              </a:rPr>
              <a:t>Tmin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&lt; 10°C </a:t>
            </a:r>
            <a:r>
              <a:rPr lang="en-US" sz="3600" b="1" dirty="0" smtClean="0">
                <a:solidFill>
                  <a:schemeClr val="tx1"/>
                </a:solidFill>
              </a:rPr>
              <a:t>in </a:t>
            </a:r>
            <a:r>
              <a:rPr lang="en-US" sz="3600" b="1" dirty="0" err="1" smtClean="0">
                <a:solidFill>
                  <a:schemeClr val="tx1"/>
                </a:solidFill>
              </a:rPr>
              <a:t>june</a:t>
            </a:r>
            <a:r>
              <a:rPr lang="en-US" sz="3600" b="1" dirty="0" err="1" smtClean="0">
                <a:solidFill>
                  <a:schemeClr val="tx1"/>
                </a:solidFill>
              </a:rPr>
              <a:t>-july</a:t>
            </a:r>
            <a:r>
              <a:rPr lang="en-US" sz="3600" b="1" dirty="0" smtClean="0">
                <a:solidFill>
                  <a:schemeClr val="tx1"/>
                </a:solidFill>
              </a:rPr>
              <a:t>). 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Seasons  </a:t>
            </a:r>
            <a:r>
              <a:rPr lang="en-US" sz="3600" b="1" dirty="0" smtClean="0">
                <a:solidFill>
                  <a:schemeClr val="tx1"/>
                </a:solidFill>
              </a:rPr>
              <a:t>mainly divided into two main periods: 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R</a:t>
            </a:r>
            <a:r>
              <a:rPr lang="en-US" sz="3600" b="1" dirty="0" smtClean="0">
                <a:solidFill>
                  <a:schemeClr val="tx1"/>
                </a:solidFill>
              </a:rPr>
              <a:t>ainy </a:t>
            </a:r>
            <a:r>
              <a:rPr lang="en-US" sz="3600" b="1" dirty="0" smtClean="0">
                <a:solidFill>
                  <a:schemeClr val="tx1"/>
                </a:solidFill>
              </a:rPr>
              <a:t>season from November to March and the dry season from April to October</a:t>
            </a:r>
            <a:r>
              <a:rPr lang="en-US" sz="3600" b="1" dirty="0" smtClean="0">
                <a:solidFill>
                  <a:schemeClr val="tx1"/>
                </a:solidFill>
              </a:rPr>
              <a:t>. average </a:t>
            </a:r>
            <a:r>
              <a:rPr lang="en-US" sz="3600" b="1" dirty="0" smtClean="0">
                <a:solidFill>
                  <a:schemeClr val="tx1"/>
                </a:solidFill>
              </a:rPr>
              <a:t>annual precipitation varying from 280 mm to 3,250 </a:t>
            </a:r>
            <a:r>
              <a:rPr lang="en-US" sz="3600" b="1" dirty="0" smtClean="0">
                <a:solidFill>
                  <a:schemeClr val="tx1"/>
                </a:solidFill>
              </a:rPr>
              <a:t>mm</a:t>
            </a:r>
          </a:p>
          <a:p>
            <a:pPr algn="just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Hazards: Tropical Cyclones (74%), Drought (8%), flood (10%). ( ): average annual losses</a:t>
            </a:r>
          </a:p>
          <a:p>
            <a:pPr algn="just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Average: 4  Tropical Cyclones /year</a:t>
            </a:r>
          </a:p>
          <a:p>
            <a:pPr algn="just"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8729634" cy="785794"/>
          </a:xfrm>
        </p:spPr>
        <p:txBody>
          <a:bodyPr>
            <a:normAutofit/>
          </a:bodyPr>
          <a:lstStyle/>
          <a:p>
            <a:r>
              <a:rPr lang="en-US" b="1" dirty="0" smtClean="0"/>
              <a:t>The DGM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14422"/>
            <a:ext cx="8858280" cy="53578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 smtClean="0"/>
              <a:t>The DGM </a:t>
            </a:r>
            <a:r>
              <a:rPr lang="fr-FR" b="1" dirty="0" err="1" smtClean="0"/>
              <a:t>is</a:t>
            </a:r>
            <a:r>
              <a:rPr lang="fr-FR" b="1" dirty="0" smtClean="0"/>
              <a:t> the </a:t>
            </a:r>
            <a:r>
              <a:rPr lang="fr-FR" b="1" dirty="0" err="1" smtClean="0"/>
              <a:t>authority</a:t>
            </a:r>
            <a:r>
              <a:rPr lang="fr-FR" b="1" dirty="0" smtClean="0"/>
              <a:t> </a:t>
            </a:r>
            <a:r>
              <a:rPr lang="fr-FR" b="1" dirty="0" smtClean="0"/>
              <a:t> </a:t>
            </a:r>
            <a:r>
              <a:rPr lang="fr-FR" b="1" dirty="0" smtClean="0"/>
              <a:t>on </a:t>
            </a:r>
            <a:r>
              <a:rPr lang="fr-FR" b="1" dirty="0" smtClean="0"/>
              <a:t>Met, </a:t>
            </a:r>
            <a:r>
              <a:rPr lang="fr-FR" b="1" dirty="0" err="1" smtClean="0"/>
              <a:t>climate</a:t>
            </a:r>
            <a:r>
              <a:rPr lang="fr-FR" b="1" dirty="0" smtClean="0"/>
              <a:t>  and Hydro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fr-FR" b="1" dirty="0" err="1" smtClean="0"/>
              <a:t>Divided</a:t>
            </a:r>
            <a:r>
              <a:rPr lang="fr-FR" b="1" dirty="0" smtClean="0"/>
              <a:t> in 3 </a:t>
            </a:r>
            <a:r>
              <a:rPr lang="fr-FR" b="1" dirty="0" err="1" smtClean="0"/>
              <a:t>departments</a:t>
            </a:r>
            <a:r>
              <a:rPr lang="fr-FR" b="1" dirty="0" smtClean="0"/>
              <a:t>: </a:t>
            </a:r>
            <a:r>
              <a:rPr lang="fr-FR" b="1" dirty="0" err="1" smtClean="0"/>
              <a:t>Forecast</a:t>
            </a:r>
            <a:r>
              <a:rPr lang="fr-FR" b="1" dirty="0" smtClean="0"/>
              <a:t>, </a:t>
            </a:r>
            <a:r>
              <a:rPr lang="fr-FR" b="1" dirty="0" err="1" smtClean="0"/>
              <a:t>Applied</a:t>
            </a:r>
            <a:r>
              <a:rPr lang="fr-FR" b="1" dirty="0" smtClean="0"/>
              <a:t>  Met, </a:t>
            </a:r>
            <a:r>
              <a:rPr lang="fr-FR" b="1" dirty="0" err="1" smtClean="0"/>
              <a:t>Research</a:t>
            </a:r>
            <a:r>
              <a:rPr lang="fr-FR" b="1" dirty="0" smtClean="0"/>
              <a:t> </a:t>
            </a:r>
            <a:endParaRPr lang="fr-FR" b="1" dirty="0" smtClean="0"/>
          </a:p>
          <a:p>
            <a:r>
              <a:rPr lang="en-US" sz="3000" b="1" dirty="0" smtClean="0"/>
              <a:t>Number of staff: </a:t>
            </a:r>
            <a:r>
              <a:rPr lang="en-US" sz="3000" b="1" dirty="0" smtClean="0"/>
              <a:t>230 (20 engineers, 70 technicians)</a:t>
            </a:r>
            <a:endParaRPr lang="fr-FR" sz="3000" b="1" dirty="0" smtClean="0"/>
          </a:p>
          <a:p>
            <a:r>
              <a:rPr lang="en-US" sz="3000" b="1" dirty="0" smtClean="0"/>
              <a:t>Annual </a:t>
            </a:r>
            <a:r>
              <a:rPr lang="en-US" sz="3000" b="1" dirty="0" smtClean="0"/>
              <a:t>budget: 400,000 USD</a:t>
            </a:r>
            <a:endParaRPr lang="fr-FR" sz="3000" b="1" dirty="0" smtClean="0"/>
          </a:p>
          <a:p>
            <a:r>
              <a:rPr lang="en-US" b="1" dirty="0" smtClean="0"/>
              <a:t>services </a:t>
            </a:r>
            <a:r>
              <a:rPr lang="en-US" b="1" dirty="0" smtClean="0"/>
              <a:t>provided: </a:t>
            </a:r>
            <a:r>
              <a:rPr lang="en-US" b="1" dirty="0" smtClean="0"/>
              <a:t>weather forecasting, climate information,  applied  met and hydro  information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We are strong </a:t>
            </a:r>
            <a:r>
              <a:rPr lang="en-US" b="1" dirty="0" smtClean="0"/>
              <a:t>in:  Agriculture and Tourism assistance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weakness :  providing local climate information</a:t>
            </a:r>
            <a:endParaRPr lang="en-US" b="1" dirty="0" smtClean="0"/>
          </a:p>
          <a:p>
            <a:pPr marL="0" indent="0" algn="just">
              <a:buNone/>
              <a:tabLst>
                <a:tab pos="0" algn="l"/>
              </a:tabLst>
            </a:pPr>
            <a:r>
              <a:rPr lang="en-US" b="1" dirty="0" smtClean="0"/>
              <a:t> Main </a:t>
            </a:r>
            <a:r>
              <a:rPr lang="en-US" b="1" dirty="0" smtClean="0"/>
              <a:t>funding </a:t>
            </a:r>
            <a:r>
              <a:rPr lang="en-US" b="1" dirty="0" smtClean="0"/>
              <a:t>needs</a:t>
            </a:r>
            <a:r>
              <a:rPr lang="en-US" b="1" dirty="0" smtClean="0"/>
              <a:t> </a:t>
            </a:r>
            <a:r>
              <a:rPr lang="en-US" b="1" dirty="0" smtClean="0"/>
              <a:t>in </a:t>
            </a:r>
            <a:r>
              <a:rPr lang="en-US" b="1" dirty="0" smtClean="0"/>
              <a:t>Building capacity of </a:t>
            </a:r>
            <a:r>
              <a:rPr lang="en-US" b="1" dirty="0" smtClean="0"/>
              <a:t>met</a:t>
            </a:r>
            <a:r>
              <a:rPr lang="en-US" b="1" dirty="0" smtClean="0"/>
              <a:t> observation </a:t>
            </a:r>
            <a:r>
              <a:rPr lang="en-US" b="1" dirty="0" smtClean="0"/>
              <a:t>networks</a:t>
            </a:r>
            <a:r>
              <a:rPr lang="en-US" b="1" dirty="0" smtClean="0"/>
              <a:t> </a:t>
            </a:r>
            <a:r>
              <a:rPr lang="en-US" b="1" dirty="0" smtClean="0"/>
              <a:t>including  basic </a:t>
            </a:r>
            <a:r>
              <a:rPr lang="en-US" b="1" dirty="0" err="1" smtClean="0"/>
              <a:t>infrastruscures</a:t>
            </a:r>
            <a:r>
              <a:rPr lang="en-US" b="1" dirty="0" smtClean="0"/>
              <a:t>, Radars)</a:t>
            </a:r>
            <a:endParaRPr lang="en-US" b="1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500990" cy="78581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. Expectations from this workshop</a:t>
            </a:r>
            <a:endParaRPr lang="fr-F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214422"/>
            <a:ext cx="8501122" cy="514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n-US" sz="3000" b="1" dirty="0" smtClean="0"/>
              <a:t>It </a:t>
            </a:r>
            <a:r>
              <a:rPr lang="en-US" sz="3000" b="1" dirty="0" smtClean="0"/>
              <a:t>is well known that met and climate services have important return in socio-economic benefits </a:t>
            </a:r>
          </a:p>
          <a:p>
            <a:pPr algn="just"/>
            <a:r>
              <a:rPr lang="en-US" sz="3000" b="1" dirty="0" smtClean="0"/>
              <a:t>But in Madagascar it is only in the theoretical field and SEB </a:t>
            </a:r>
            <a:r>
              <a:rPr lang="en-US" sz="3000" b="1" dirty="0" smtClean="0"/>
              <a:t> of  met services are </a:t>
            </a:r>
            <a:r>
              <a:rPr lang="en-US" sz="3000" b="1" dirty="0" smtClean="0"/>
              <a:t>not </a:t>
            </a:r>
            <a:r>
              <a:rPr lang="en-US" sz="3000" b="1" dirty="0" smtClean="0"/>
              <a:t>yet quantifiable</a:t>
            </a:r>
            <a:r>
              <a:rPr lang="en-US" sz="3000" b="1" dirty="0" smtClean="0"/>
              <a:t>.</a:t>
            </a:r>
            <a:endParaRPr lang="fr-FR" sz="3000" b="1" dirty="0" smtClean="0"/>
          </a:p>
          <a:p>
            <a:pPr algn="just"/>
            <a:r>
              <a:rPr lang="en-US" sz="3200" b="1" dirty="0" smtClean="0"/>
              <a:t>I expect the workshop to provide</a:t>
            </a:r>
            <a:r>
              <a:rPr lang="en-US" sz="3200" b="1" dirty="0" smtClean="0"/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en-US" sz="3000" b="1" dirty="0" smtClean="0"/>
              <a:t>clear </a:t>
            </a:r>
            <a:r>
              <a:rPr lang="en-US" sz="3000" b="1" dirty="0" smtClean="0"/>
              <a:t>demonstration of how to evaluate SEB of Met and climate services</a:t>
            </a:r>
            <a:endParaRPr lang="fr-FR" sz="3000" b="1" dirty="0" smtClean="0"/>
          </a:p>
          <a:p>
            <a:pPr lvl="0" algn="just">
              <a:buFont typeface="Arial" pitchFamily="34" charset="0"/>
              <a:buChar char="•"/>
            </a:pPr>
            <a:r>
              <a:rPr lang="en-US" sz="3000" b="1" dirty="0" smtClean="0"/>
              <a:t> practical tools  and methodologies to evaluate SEB</a:t>
            </a:r>
            <a:endParaRPr lang="fr-FR" sz="3000" b="1" dirty="0" smtClean="0"/>
          </a:p>
          <a:p>
            <a:pPr lvl="0" algn="just">
              <a:buFont typeface="Arial" pitchFamily="34" charset="0"/>
              <a:buChar char="•"/>
            </a:pPr>
            <a:r>
              <a:rPr lang="en-US" sz="3000" b="1" dirty="0" smtClean="0"/>
              <a:t>Implementation plan for SEB Studies (Log frame, </a:t>
            </a:r>
            <a:r>
              <a:rPr lang="en-US" sz="3000" b="1" dirty="0" smtClean="0"/>
              <a:t>funding</a:t>
            </a:r>
            <a:r>
              <a:rPr lang="en-US" sz="3000" b="1" dirty="0" smtClean="0"/>
              <a:t>) </a:t>
            </a:r>
            <a:endParaRPr lang="fr-FR" sz="3000" b="1" dirty="0" smtClean="0"/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285752"/>
            <a:ext cx="8143932" cy="71435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.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>
                <a:solidFill>
                  <a:srgbClr val="00B0F0"/>
                </a:solidFill>
              </a:rPr>
              <a:t>Importance of </a:t>
            </a:r>
            <a:r>
              <a:rPr lang="en-US" sz="4000" b="1" dirty="0" smtClean="0">
                <a:solidFill>
                  <a:srgbClr val="00B0F0"/>
                </a:solidFill>
              </a:rPr>
              <a:t>SEB study in Madagascar</a:t>
            </a:r>
            <a:r>
              <a:rPr lang="fr-FR" sz="4000" dirty="0" smtClean="0">
                <a:solidFill>
                  <a:srgbClr val="00B0F0"/>
                </a:solidFill>
              </a:rPr>
              <a:t/>
            </a:r>
            <a:br>
              <a:rPr lang="fr-FR" sz="4000" dirty="0" smtClean="0">
                <a:solidFill>
                  <a:srgbClr val="00B0F0"/>
                </a:solidFill>
              </a:rPr>
            </a:br>
            <a:r>
              <a:rPr lang="en-US" dirty="0" smtClean="0"/>
              <a:t> 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4282" y="857232"/>
            <a:ext cx="8858280" cy="5715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CH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/>
            <a:r>
              <a:rPr lang="en-US" sz="5600" b="1" dirty="0" smtClean="0"/>
              <a:t>SEB of met services are very important, it will demonstrate and justify the </a:t>
            </a:r>
            <a:r>
              <a:rPr lang="en-US" sz="5600" b="1" dirty="0" smtClean="0">
                <a:solidFill>
                  <a:srgbClr val="FF0000"/>
                </a:solidFill>
              </a:rPr>
              <a:t>importance of investments</a:t>
            </a:r>
            <a:r>
              <a:rPr lang="en-US" sz="5600" b="1" dirty="0" smtClean="0"/>
              <a:t> to support the level of meteorological services expected by the Malagasy government and decision makers. </a:t>
            </a:r>
          </a:p>
          <a:p>
            <a:pPr algn="just"/>
            <a:endParaRPr lang="en-US" sz="5600" b="1" dirty="0" smtClean="0">
              <a:solidFill>
                <a:srgbClr val="00B0F0"/>
              </a:solidFill>
            </a:endParaRPr>
          </a:p>
          <a:p>
            <a:pPr algn="just"/>
            <a:r>
              <a:rPr lang="en-US" sz="5600" b="1" dirty="0" smtClean="0">
                <a:solidFill>
                  <a:srgbClr val="00B0F0"/>
                </a:solidFill>
              </a:rPr>
              <a:t>Near future works</a:t>
            </a:r>
            <a:endParaRPr lang="en-US" sz="5600" b="1" dirty="0" smtClean="0">
              <a:solidFill>
                <a:srgbClr val="00B0F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5600" b="1" dirty="0" smtClean="0"/>
              <a:t>application of  methodologies learned during this workshop for evaluating SEB in Madagascar.</a:t>
            </a:r>
            <a:endParaRPr lang="fr-FR" sz="5600" b="1" dirty="0" smtClean="0"/>
          </a:p>
          <a:p>
            <a:pPr algn="just">
              <a:buFont typeface="Arial" pitchFamily="34" charset="0"/>
              <a:buChar char="•"/>
            </a:pPr>
            <a:r>
              <a:rPr lang="en-US" sz="5600" b="1" dirty="0" smtClean="0"/>
              <a:t>communication results of SEB studies to policy end decision-makers.</a:t>
            </a:r>
            <a:endParaRPr lang="fr-FR" sz="5600" b="1" dirty="0" smtClean="0"/>
          </a:p>
          <a:p>
            <a:endParaRPr lang="fr-FR" sz="3200" dirty="0" smtClean="0"/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34" y="2786058"/>
            <a:ext cx="8143932" cy="15716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. </a:t>
            </a:r>
            <a:br>
              <a:rPr lang="en-US" b="1" dirty="0" smtClean="0"/>
            </a:br>
            <a:r>
              <a:rPr lang="fr-FR" b="1" dirty="0" smtClean="0">
                <a:solidFill>
                  <a:srgbClr val="00B0F0"/>
                </a:solidFill>
              </a:rPr>
              <a:t>THANK YOU</a:t>
            </a:r>
            <a:r>
              <a:rPr lang="en-US" dirty="0" smtClean="0"/>
              <a:t> 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85794"/>
            <a:ext cx="2857520" cy="464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Image 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857232"/>
            <a:ext cx="264320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Zone de texte 78"/>
          <p:cNvSpPr txBox="1">
            <a:spLocks noChangeArrowheads="1"/>
          </p:cNvSpPr>
          <p:nvPr/>
        </p:nvSpPr>
        <p:spPr bwMode="auto">
          <a:xfrm>
            <a:off x="714348" y="93784"/>
            <a:ext cx="7429552" cy="64294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sz="1400" b="1" dirty="0" smtClean="0">
                <a:latin typeface="Calibri" pitchFamily="34" charset="0"/>
              </a:rPr>
              <a:t>SUITABLE HABITAT FOR LEMURIESS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053" name="Groupe 54"/>
          <p:cNvGrpSpPr>
            <a:grpSpLocks/>
          </p:cNvGrpSpPr>
          <p:nvPr/>
        </p:nvGrpSpPr>
        <p:grpSpPr bwMode="auto">
          <a:xfrm>
            <a:off x="946150" y="3824288"/>
            <a:ext cx="3530600" cy="1073150"/>
            <a:chOff x="0" y="0"/>
            <a:chExt cx="35303" cy="10732"/>
          </a:xfrm>
        </p:grpSpPr>
        <p:sp>
          <p:nvSpPr>
            <p:cNvPr id="26" name="Zone de texte 26"/>
            <p:cNvSpPr txBox="1">
              <a:spLocks noChangeArrowheads="1"/>
            </p:cNvSpPr>
            <p:nvPr/>
          </p:nvSpPr>
          <p:spPr bwMode="auto">
            <a:xfrm>
              <a:off x="3339" y="7951"/>
              <a:ext cx="20511" cy="278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Position des Lémuriens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" name="Zone de texte 52"/>
            <p:cNvSpPr txBox="1">
              <a:spLocks noChangeArrowheads="1"/>
            </p:cNvSpPr>
            <p:nvPr/>
          </p:nvSpPr>
          <p:spPr bwMode="auto">
            <a:xfrm>
              <a:off x="0" y="0"/>
              <a:ext cx="35303" cy="787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785786" y="135729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Currently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429124" y="142873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 2020</a:t>
            </a:r>
            <a:endParaRPr lang="fr-FR" dirty="0"/>
          </a:p>
        </p:txBody>
      </p:sp>
      <p:pic>
        <p:nvPicPr>
          <p:cNvPr id="2056" name="Image 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5857892"/>
            <a:ext cx="3171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373</Words>
  <Application>Microsoft Office PowerPoint</Application>
  <PresentationFormat>Affichage à l'écran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Thème Office</vt:lpstr>
      <vt:lpstr>Image Paintbrush</vt:lpstr>
      <vt:lpstr>Diapositive 1</vt:lpstr>
      <vt:lpstr>MADAGASCAR REPRESENTATIVE</vt:lpstr>
      <vt:lpstr>MADAGASCAR</vt:lpstr>
      <vt:lpstr>CLIMATE</vt:lpstr>
      <vt:lpstr>The DGM</vt:lpstr>
      <vt:lpstr>. Expectations from this workshop</vt:lpstr>
      <vt:lpstr>.   Importance of SEB study in Madagascar   </vt:lpstr>
      <vt:lpstr>.  THANK YOU  </vt:lpstr>
      <vt:lpstr>Diapositive 9</vt:lpstr>
      <vt:lpstr>Diapositive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Zo</dc:creator>
  <cp:lastModifiedBy>Zo</cp:lastModifiedBy>
  <cp:revision>41</cp:revision>
  <dcterms:created xsi:type="dcterms:W3CDTF">2015-03-22T14:08:13Z</dcterms:created>
  <dcterms:modified xsi:type="dcterms:W3CDTF">2015-05-04T03:48:03Z</dcterms:modified>
</cp:coreProperties>
</file>