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</p:sldIdLst>
  <p:sldSz cx="9145588" cy="6859588"/>
  <p:notesSz cx="7772400" cy="10058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2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3DD16C1-FCB2-472C-B2C0-3066F7997491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12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Bild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  <p:pic>
        <p:nvPicPr>
          <p:cNvPr id="44" name="Bild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30320" cy="397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30320" cy="531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30320" cy="397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" name="Bilde 8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  <p:pic>
        <p:nvPicPr>
          <p:cNvPr id="86" name="Bilde 8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30320" cy="397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30320" cy="531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6" name="Bilde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  <p:pic>
        <p:nvPicPr>
          <p:cNvPr id="127" name="Bilde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30320" cy="397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30320" cy="531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6" name="Bilde 1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  <p:pic>
        <p:nvPicPr>
          <p:cNvPr id="167" name="Bilde 16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604880"/>
            <a:ext cx="8230320" cy="397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30320" cy="531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30320" cy="531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06" name="Bilde 20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  <p:pic>
        <p:nvPicPr>
          <p:cNvPr id="207" name="Bilde 2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880"/>
            <a:ext cx="4985640" cy="39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397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600" y="368280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600" y="1604880"/>
            <a:ext cx="401616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800"/>
            <a:ext cx="823032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12" name="CustomShape 2"/>
          <p:cNvSpPr/>
          <p:nvPr/>
        </p:nvSpPr>
        <p:spPr>
          <a:xfrm>
            <a:off x="6013080" y="6474600"/>
            <a:ext cx="2243880" cy="11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800" b="1">
                <a:solidFill>
                  <a:srgbClr val="000000"/>
                </a:solidFill>
                <a:latin typeface="Arial"/>
                <a:ea typeface="DejaVu Sans"/>
              </a:rPr>
              <a:t>Norwegian Meteorological Institute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448200" y="2858760"/>
            <a:ext cx="8251920" cy="3555000"/>
          </a:xfrm>
          <a:prstGeom prst="rect">
            <a:avLst/>
          </a:prstGeom>
          <a:solidFill>
            <a:srgbClr val="0090A8"/>
          </a:solidFill>
          <a:ln>
            <a:noFill/>
          </a:ln>
        </p:spPr>
      </p:sp>
      <p:pic>
        <p:nvPicPr>
          <p:cNvPr id="4" name="Bild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301480" cy="2368800"/>
          </a:xfrm>
          <a:prstGeom prst="rect">
            <a:avLst/>
          </a:prstGeom>
          <a:ln>
            <a:noFill/>
          </a:ln>
        </p:spPr>
      </p:pic>
      <p:pic>
        <p:nvPicPr>
          <p:cNvPr id="5" name="Bilde 4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6" name="Bilde 5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7" name="Bilde 6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8" name="Bild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b-NO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" name="PlaceHolder 6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46" name="CustomShape 2"/>
          <p:cNvSpPr/>
          <p:nvPr/>
        </p:nvSpPr>
        <p:spPr>
          <a:xfrm>
            <a:off x="6013080" y="6474600"/>
            <a:ext cx="2243880" cy="11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800" b="1">
                <a:solidFill>
                  <a:srgbClr val="000000"/>
                </a:solidFill>
                <a:latin typeface="Arial"/>
                <a:ea typeface="DejaVu Sans"/>
              </a:rPr>
              <a:t>Norwegian Meteorological Institute</a:t>
            </a:r>
            <a:endParaRPr/>
          </a:p>
        </p:txBody>
      </p:sp>
      <p:pic>
        <p:nvPicPr>
          <p:cNvPr id="47" name="Bilde 4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48" name="Bilde 4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49" name="Bilde 46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50" name="Bilde 4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b-NO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88" name="CustomShape 2"/>
          <p:cNvSpPr/>
          <p:nvPr/>
        </p:nvSpPr>
        <p:spPr>
          <a:xfrm>
            <a:off x="6013080" y="6474600"/>
            <a:ext cx="2244600" cy="12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800" b="1">
                <a:solidFill>
                  <a:srgbClr val="000000"/>
                </a:solidFill>
                <a:latin typeface="Arial"/>
                <a:ea typeface="DejaVu Sans"/>
              </a:rPr>
              <a:t>Norwegian Meteorological Institute</a:t>
            </a:r>
            <a:endParaRPr/>
          </a:p>
        </p:txBody>
      </p:sp>
      <p:pic>
        <p:nvPicPr>
          <p:cNvPr id="89" name="Bild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6847560" y="6024600"/>
            <a:ext cx="2296080" cy="833400"/>
          </a:xfrm>
          <a:prstGeom prst="rect">
            <a:avLst/>
          </a:prstGeom>
          <a:ln>
            <a:noFill/>
          </a:ln>
        </p:spPr>
      </p:pic>
      <p:pic>
        <p:nvPicPr>
          <p:cNvPr id="90" name="Bilde 85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91" name="Bilde 86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9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96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b-NO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8047080" cy="39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 sz="28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129" name="CustomShape 2"/>
          <p:cNvSpPr/>
          <p:nvPr/>
        </p:nvSpPr>
        <p:spPr>
          <a:xfrm>
            <a:off x="6013080" y="6474600"/>
            <a:ext cx="2243880" cy="11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800" b="1">
                <a:solidFill>
                  <a:srgbClr val="000000"/>
                </a:solidFill>
                <a:latin typeface="Arial"/>
                <a:ea typeface="DejaVu Sans"/>
              </a:rPr>
              <a:t>Norwegian Meteorological Institute</a:t>
            </a:r>
            <a:endParaRPr/>
          </a:p>
        </p:txBody>
      </p:sp>
      <p:pic>
        <p:nvPicPr>
          <p:cNvPr id="130" name="Bilde 8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31" name="Bilde 8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b-NO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169" name="CustomShape 2"/>
          <p:cNvSpPr/>
          <p:nvPr/>
        </p:nvSpPr>
        <p:spPr>
          <a:xfrm>
            <a:off x="6013080" y="6474600"/>
            <a:ext cx="2243880" cy="11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800" b="1">
                <a:solidFill>
                  <a:srgbClr val="000000"/>
                </a:solidFill>
                <a:latin typeface="Arial"/>
                <a:ea typeface="DejaVu Sans"/>
              </a:rPr>
              <a:t>Norwegian Meteorological Institute</a:t>
            </a:r>
            <a:endParaRPr/>
          </a:p>
        </p:txBody>
      </p:sp>
      <p:pic>
        <p:nvPicPr>
          <p:cNvPr id="170" name="Bilde 8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1" name="Bilde 8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7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303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b-NO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30320" cy="397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b-NO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b-NO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b-NO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b-NO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b-NO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886320" y="3357786"/>
            <a:ext cx="7407910" cy="15597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DejaVu Sans"/>
              </a:rPr>
              <a:t>Cooperation between DMH Myanmar and MET Norway on Capacity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ea typeface="DejaVu Sans"/>
              </a:rPr>
              <a:t>Building</a:t>
            </a: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In collaboration with Asian Disaster Preparedness Center (ADPC)</a:t>
            </a:r>
            <a:endParaRPr sz="1600" dirty="0"/>
          </a:p>
        </p:txBody>
      </p:sp>
      <p:sp>
        <p:nvSpPr>
          <p:cNvPr id="214" name="CustomShape 2"/>
          <p:cNvSpPr/>
          <p:nvPr/>
        </p:nvSpPr>
        <p:spPr>
          <a:xfrm>
            <a:off x="886320" y="5362560"/>
            <a:ext cx="7431480" cy="290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BADEE4"/>
                </a:solidFill>
                <a:latin typeface="Arial"/>
                <a:ea typeface="DejaVu Sans"/>
              </a:rPr>
              <a:t>Tor Ivar </a:t>
            </a:r>
            <a:r>
              <a:rPr lang="en-US" sz="2000" dirty="0" err="1" smtClean="0">
                <a:solidFill>
                  <a:srgbClr val="BADEE4"/>
                </a:solidFill>
                <a:latin typeface="Arial"/>
                <a:ea typeface="DejaVu Sans"/>
              </a:rPr>
              <a:t>Mathisen</a:t>
            </a:r>
            <a:endParaRPr sz="2000" dirty="0"/>
          </a:p>
        </p:txBody>
      </p:sp>
      <p:sp>
        <p:nvSpPr>
          <p:cNvPr id="215" name="CustomShape 3"/>
          <p:cNvSpPr/>
          <p:nvPr/>
        </p:nvSpPr>
        <p:spPr>
          <a:xfrm>
            <a:off x="873000" y="5779080"/>
            <a:ext cx="7444800" cy="21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74C4D7"/>
                </a:solidFill>
                <a:latin typeface="Arial"/>
                <a:ea typeface="DejaVu Sans"/>
              </a:rPr>
              <a:t>Workshop, 6.-9. September 2016, </a:t>
            </a:r>
            <a:r>
              <a:rPr lang="en-US" sz="1400" dirty="0">
                <a:solidFill>
                  <a:srgbClr val="74C4D7"/>
                </a:solidFill>
                <a:latin typeface="Arial"/>
                <a:ea typeface="DejaVu Sans"/>
              </a:rPr>
              <a:t>Nay </a:t>
            </a:r>
            <a:r>
              <a:rPr lang="en-US" sz="1400" dirty="0" err="1">
                <a:solidFill>
                  <a:srgbClr val="74C4D7"/>
                </a:solidFill>
                <a:latin typeface="Arial"/>
                <a:ea typeface="DejaVu Sans"/>
              </a:rPr>
              <a:t>Pyi</a:t>
            </a:r>
            <a:r>
              <a:rPr lang="en-US" sz="1400" dirty="0">
                <a:solidFill>
                  <a:srgbClr val="74C4D7"/>
                </a:solidFill>
                <a:latin typeface="Arial"/>
                <a:ea typeface="DejaVu Sans"/>
              </a:rPr>
              <a:t> Taw</a:t>
            </a:r>
            <a:endParaRPr dirty="0"/>
          </a:p>
        </p:txBody>
      </p:sp>
      <p:pic>
        <p:nvPicPr>
          <p:cNvPr id="216" name="Bild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720" y="874260"/>
            <a:ext cx="1571400" cy="1046160"/>
          </a:xfrm>
          <a:prstGeom prst="rect">
            <a:avLst/>
          </a:prstGeom>
          <a:ln>
            <a:noFill/>
          </a:ln>
        </p:spPr>
      </p:pic>
      <p:pic>
        <p:nvPicPr>
          <p:cNvPr id="217" name="Bilde 16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218" name="Bilde 1"/>
          <p:cNvPicPr/>
          <p:nvPr/>
        </p:nvPicPr>
        <p:blipFill>
          <a:blip r:embed="rId4"/>
          <a:stretch>
            <a:fillRect/>
          </a:stretch>
        </p:blipFill>
        <p:spPr>
          <a:xfrm>
            <a:off x="7103006" y="874260"/>
            <a:ext cx="1070187" cy="11550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86320" y="219600"/>
            <a:ext cx="7370640" cy="114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90A8"/>
                </a:solidFill>
                <a:latin typeface="Arial"/>
                <a:ea typeface="DejaVu Sans"/>
              </a:rPr>
              <a:t>Key </a:t>
            </a:r>
            <a:r>
              <a:rPr lang="en-US" sz="4000" b="1" dirty="0" smtClean="0">
                <a:solidFill>
                  <a:srgbClr val="0090A8"/>
                </a:solidFill>
                <a:latin typeface="Arial"/>
                <a:ea typeface="DejaVu Sans"/>
              </a:rPr>
              <a:t>figures…</a:t>
            </a:r>
            <a:endParaRPr dirty="0"/>
          </a:p>
        </p:txBody>
      </p:sp>
      <p:sp>
        <p:nvSpPr>
          <p:cNvPr id="220" name="CustomShape 2"/>
          <p:cNvSpPr/>
          <p:nvPr/>
        </p:nvSpPr>
        <p:spPr>
          <a:xfrm>
            <a:off x="886320" y="1185480"/>
            <a:ext cx="7436880" cy="4524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Funded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by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the Norwegian Ministry of Foreign Affairs (MFA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sz="20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nb-NO" sz="2000" dirty="0" smtClean="0">
                <a:solidFill>
                  <a:srgbClr val="000000"/>
                </a:solidFill>
                <a:latin typeface="Arial"/>
                <a:ea typeface="DejaVu Sans"/>
              </a:rPr>
              <a:t> Project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ea typeface="DejaVu Sans"/>
              </a:rPr>
              <a:t>inception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ea typeface="DejaVu Sans"/>
              </a:rPr>
              <a:t> 2012/2013</a:t>
            </a:r>
            <a:endParaRPr sz="20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Budget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180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000 USD per year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Cooperation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with Asian Disaster Preparedness Center (ADPC) in Bangkok </a:t>
            </a:r>
            <a:endParaRPr sz="20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part of the MoU between DMH and ADPC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Coordinated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with the activity carried out by Norwegian Water Resources and Energy Directorate (NVE)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388250" y="1773610"/>
            <a:ext cx="1384643" cy="962477"/>
          </a:xfrm>
          <a:prstGeom prst="rect">
            <a:avLst/>
          </a:prstGeom>
          <a:ln>
            <a:noFill/>
          </a:ln>
        </p:spPr>
      </p:pic>
      <p:pic>
        <p:nvPicPr>
          <p:cNvPr id="22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489118" y="3300053"/>
            <a:ext cx="1182908" cy="691529"/>
          </a:xfrm>
          <a:prstGeom prst="rect">
            <a:avLst/>
          </a:prstGeom>
          <a:ln>
            <a:noFill/>
          </a:ln>
        </p:spPr>
      </p:pic>
      <p:pic>
        <p:nvPicPr>
          <p:cNvPr id="223" name="Bilde 1"/>
          <p:cNvPicPr/>
          <p:nvPr/>
        </p:nvPicPr>
        <p:blipFill>
          <a:blip r:embed="rId4"/>
          <a:stretch>
            <a:fillRect/>
          </a:stretch>
        </p:blipFill>
        <p:spPr>
          <a:xfrm>
            <a:off x="7606196" y="4653930"/>
            <a:ext cx="1065830" cy="10081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86320" y="219600"/>
            <a:ext cx="7370640" cy="114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90A8"/>
                </a:solidFill>
                <a:latin typeface="Arial"/>
                <a:ea typeface="DejaVu Sans"/>
              </a:rPr>
              <a:t>Key </a:t>
            </a:r>
            <a:r>
              <a:rPr lang="en-US" sz="4000" b="1" dirty="0" smtClean="0">
                <a:solidFill>
                  <a:srgbClr val="0090A8"/>
                </a:solidFill>
                <a:latin typeface="Arial"/>
                <a:ea typeface="DejaVu Sans"/>
              </a:rPr>
              <a:t>figures…</a:t>
            </a:r>
            <a:endParaRPr dirty="0"/>
          </a:p>
        </p:txBody>
      </p:sp>
      <p:sp>
        <p:nvSpPr>
          <p:cNvPr id="225" name="CustomShape 2"/>
          <p:cNvSpPr/>
          <p:nvPr/>
        </p:nvSpPr>
        <p:spPr>
          <a:xfrm>
            <a:off x="948600" y="1280160"/>
            <a:ext cx="7370640" cy="4524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 Focus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on building human and institutional capacity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«Disaster Risk Reduction» (DRR) through handling «Early Warning System» (EWS) and (GFCS)</a:t>
            </a:r>
            <a:endParaRPr sz="20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Preparing for climate services (GFCS)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 Basically 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DejaVu Sans"/>
              </a:rPr>
              <a:t>n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DejaVu Sans"/>
              </a:rPr>
              <a:t>o 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DejaVu Sans"/>
              </a:rPr>
              <a:t>investment in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ea typeface="DejaVu Sans"/>
              </a:rPr>
              <a:t>equipment</a:t>
            </a:r>
            <a:endParaRPr sz="2200"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3"/>
          <p:cNvSpPr txBox="1"/>
          <p:nvPr/>
        </p:nvSpPr>
        <p:spPr>
          <a:xfrm>
            <a:off x="2217960" y="6478920"/>
            <a:ext cx="4226760" cy="122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29" name="TextShape 4"/>
          <p:cNvSpPr txBox="1"/>
          <p:nvPr/>
        </p:nvSpPr>
        <p:spPr>
          <a:xfrm>
            <a:off x="396360" y="6482160"/>
            <a:ext cx="467640" cy="122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30" name="CustomShape 5"/>
          <p:cNvSpPr/>
          <p:nvPr/>
        </p:nvSpPr>
        <p:spPr>
          <a:xfrm>
            <a:off x="2198880" y="1485000"/>
            <a:ext cx="4317480" cy="4317480"/>
          </a:xfrm>
          <a:prstGeom prst="ellipse">
            <a:avLst/>
          </a:prstGeom>
          <a:solidFill>
            <a:srgbClr val="C0504D"/>
          </a:solidFill>
          <a:ln w="9360">
            <a:solidFill>
              <a:srgbClr val="C0504D"/>
            </a:solidFill>
            <a:rou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99"/>
                </a:solidFill>
                <a:latin typeface="Arial"/>
                <a:ea typeface="MS PGothic"/>
              </a:rPr>
              <a:t>Global</a:t>
            </a:r>
            <a:endParaRPr/>
          </a:p>
        </p:txBody>
      </p:sp>
      <p:sp>
        <p:nvSpPr>
          <p:cNvPr id="231" name="CustomShape 6"/>
          <p:cNvSpPr/>
          <p:nvPr/>
        </p:nvSpPr>
        <p:spPr>
          <a:xfrm>
            <a:off x="2991240" y="2926440"/>
            <a:ext cx="2879280" cy="2879280"/>
          </a:xfrm>
          <a:prstGeom prst="ellipse">
            <a:avLst/>
          </a:prstGeom>
          <a:solidFill>
            <a:srgbClr val="C0504D"/>
          </a:solidFill>
          <a:ln w="9360">
            <a:solidFill>
              <a:srgbClr val="C0504D"/>
            </a:solidFill>
            <a:rou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99"/>
                </a:solidFill>
                <a:latin typeface="Arial"/>
                <a:ea typeface="MS PGothic"/>
              </a:rPr>
              <a:t>Regional</a:t>
            </a:r>
            <a:endParaRPr/>
          </a:p>
        </p:txBody>
      </p:sp>
      <p:sp>
        <p:nvSpPr>
          <p:cNvPr id="232" name="CustomShape 7"/>
          <p:cNvSpPr/>
          <p:nvPr/>
        </p:nvSpPr>
        <p:spPr>
          <a:xfrm>
            <a:off x="3711960" y="4366080"/>
            <a:ext cx="1439640" cy="1439640"/>
          </a:xfrm>
          <a:prstGeom prst="ellipse">
            <a:avLst/>
          </a:prstGeom>
          <a:solidFill>
            <a:srgbClr val="C0504D"/>
          </a:solidFill>
          <a:ln w="9360">
            <a:solidFill>
              <a:srgbClr val="C0504D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99"/>
                </a:solidFill>
                <a:latin typeface="Arial"/>
                <a:ea typeface="MS PGothic"/>
              </a:rPr>
              <a:t>National</a:t>
            </a:r>
            <a:endParaRPr/>
          </a:p>
        </p:txBody>
      </p:sp>
      <p:sp>
        <p:nvSpPr>
          <p:cNvPr id="233" name="CustomShape 8"/>
          <p:cNvSpPr/>
          <p:nvPr/>
        </p:nvSpPr>
        <p:spPr>
          <a:xfrm>
            <a:off x="4072680" y="5203440"/>
            <a:ext cx="637200" cy="5670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C0504D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D0D0D"/>
                </a:solidFill>
                <a:latin typeface="Arial"/>
                <a:ea typeface="MS PGothic"/>
              </a:rPr>
              <a:t>NHMS</a:t>
            </a:r>
            <a:endParaRPr/>
          </a:p>
        </p:txBody>
      </p:sp>
      <p:sp>
        <p:nvSpPr>
          <p:cNvPr id="2" name="Rektangel 1"/>
          <p:cNvSpPr/>
          <p:nvPr/>
        </p:nvSpPr>
        <p:spPr>
          <a:xfrm>
            <a:off x="492457" y="333450"/>
            <a:ext cx="8434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0090A8"/>
                </a:solidFill>
              </a:rPr>
              <a:t>Domains of GFCS vs. our focus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52360" y="219600"/>
            <a:ext cx="863856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90A8"/>
                </a:solidFill>
                <a:latin typeface="Arial"/>
                <a:ea typeface="DejaVu Sans"/>
              </a:rPr>
              <a:t>“Building the institution by building the people”</a:t>
            </a:r>
            <a:endParaRPr dirty="0"/>
          </a:p>
        </p:txBody>
      </p:sp>
      <p:sp>
        <p:nvSpPr>
          <p:cNvPr id="235" name="CustomShape 2"/>
          <p:cNvSpPr/>
          <p:nvPr/>
        </p:nvSpPr>
        <p:spPr>
          <a:xfrm>
            <a:off x="468360" y="1362600"/>
            <a:ext cx="7990200" cy="501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Build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relationships, cooperation with colleagues </a:t>
            </a:r>
            <a:endParaRPr sz="2200" dirty="0"/>
          </a:p>
          <a:p>
            <a:pPr lvl="1">
              <a:lnSpc>
                <a:spcPct val="100000"/>
              </a:lnSpc>
              <a:buFont typeface="Calibri"/>
              <a:buChar char="-"/>
            </a:pP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 trust and mutual respect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Establishment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of a common project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team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Listen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, understand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- then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propose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Based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on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DMH’s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available capacity and resources  </a:t>
            </a:r>
            <a:endParaRPr lang="en-US" sz="22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DMH ownership </a:t>
            </a:r>
            <a:endParaRPr sz="2200" dirty="0"/>
          </a:p>
          <a:p>
            <a:pPr algn="ctr"/>
            <a:r>
              <a:rPr lang="en-US" sz="2400" b="1" dirty="0" smtClean="0">
                <a:solidFill>
                  <a:srgbClr val="0090A8"/>
                </a:solidFill>
              </a:rPr>
              <a:t>Overall Goal:</a:t>
            </a:r>
            <a:endParaRPr lang="en-US" sz="2400" dirty="0"/>
          </a:p>
          <a:p>
            <a:pPr algn="ctr">
              <a:lnSpc>
                <a:spcPct val="10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+mj-lt"/>
                <a:ea typeface="DejaVu Sans"/>
              </a:rPr>
              <a:t>Make </a:t>
            </a:r>
            <a:r>
              <a:rPr lang="en-US" sz="2200" b="1" dirty="0">
                <a:solidFill>
                  <a:srgbClr val="000000"/>
                </a:solidFill>
                <a:latin typeface="+mj-lt"/>
                <a:ea typeface="DejaVu Sans"/>
              </a:rPr>
              <a:t>DMH (not Met Norway) visible for the </a:t>
            </a:r>
            <a:r>
              <a:rPr lang="en-US" sz="2200" b="1" dirty="0" smtClean="0">
                <a:solidFill>
                  <a:srgbClr val="000000"/>
                </a:solidFill>
                <a:latin typeface="+mj-lt"/>
                <a:ea typeface="DejaVu Sans"/>
              </a:rPr>
              <a:t>users and independent of us  </a:t>
            </a:r>
            <a:endParaRPr sz="2200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6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sp>
      <p:pic>
        <p:nvPicPr>
          <p:cNvPr id="237" name="Bild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96049" y="4327263"/>
            <a:ext cx="2518560" cy="2027520"/>
          </a:xfrm>
          <a:prstGeom prst="rect">
            <a:avLst/>
          </a:prstGeom>
          <a:ln>
            <a:noFill/>
          </a:ln>
        </p:spPr>
      </p:pic>
      <p:pic>
        <p:nvPicPr>
          <p:cNvPr id="23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084962" y="4353543"/>
            <a:ext cx="2583000" cy="200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40360" y="219600"/>
            <a:ext cx="771624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700" b="1">
                <a:solidFill>
                  <a:srgbClr val="0090A8"/>
                </a:solidFill>
                <a:latin typeface="Arial"/>
                <a:ea typeface="DejaVu Sans"/>
              </a:rPr>
              <a:t>What are we doing?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180360" y="1197720"/>
            <a:ext cx="6488984" cy="532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DejaVu Sans"/>
              </a:rPr>
              <a:t>Strengthen EWS (decision making): 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/>
              </a:rPr>
              <a:t>Integrated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Sans"/>
              </a:rPr>
              <a:t>forecasting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/>
              </a:rPr>
              <a:t>tools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Sans"/>
              </a:rPr>
              <a:t>developed at Met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/>
              </a:rPr>
              <a:t>Norway (free, open source software) – hands-on-training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/>
              </a:rPr>
              <a:t> NWP model outputs: WRF (ADPC), ECMWF (Met Norway), GFS, GSM</a:t>
            </a:r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Observations, satellite images, (radar) 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/>
              </a:rPr>
              <a:t> NWP model/forecast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Sans"/>
              </a:rPr>
              <a:t>verification    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DejaVu Sans"/>
              </a:rPr>
              <a:t>Climate services: </a:t>
            </a:r>
            <a:endParaRPr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DejaVu Sans"/>
              </a:rPr>
              <a:t>Digitizing and QC of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DejaVu Sans"/>
              </a:rPr>
              <a:t>historical observation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DejaVu Sans"/>
              </a:rPr>
              <a:t>data (ADPC/Met Norway)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Climate data base and Climate Data Portal (ADPC) </a:t>
            </a:r>
            <a:endParaRPr sz="1600" dirty="0">
              <a:latin typeface="+mj-lt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DejaVu Sans"/>
              </a:rPr>
              <a:t>Analysis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DejaVu Sans"/>
              </a:rPr>
              <a:t>and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DejaVu Sans"/>
              </a:rPr>
              <a:t>products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National Climate Report – understanding current and future climate</a:t>
            </a:r>
            <a:endParaRPr sz="16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DejaVu Sans"/>
              </a:rPr>
              <a:t>Identify synergies between countries in the region (Vietnam and Bangladesh)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/>
              </a:rPr>
              <a:t> Learn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Sans"/>
              </a:rPr>
              <a:t>from each other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DejaVu Sans"/>
              </a:rPr>
              <a:t> Enhance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Sans"/>
              </a:rPr>
              <a:t>the relationship between the institutions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41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sp>
      <p:pic>
        <p:nvPicPr>
          <p:cNvPr id="242" name="Bil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669344" y="3117808"/>
            <a:ext cx="2399760" cy="13662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  <p:pic>
        <p:nvPicPr>
          <p:cNvPr id="243" name="Bild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517010" y="1197720"/>
            <a:ext cx="2552094" cy="1697218"/>
          </a:xfrm>
          <a:prstGeom prst="rect">
            <a:avLst/>
          </a:prstGeom>
          <a:ln>
            <a:noFill/>
          </a:ln>
        </p:spPr>
      </p:pic>
      <p:pic>
        <p:nvPicPr>
          <p:cNvPr id="24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402264" y="4725938"/>
            <a:ext cx="2698998" cy="18845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68360" y="189360"/>
            <a:ext cx="8228520" cy="889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90A8"/>
                </a:solidFill>
                <a:latin typeface="Arial"/>
                <a:ea typeface="DejaVu Sans"/>
              </a:rPr>
              <a:t>Further plans </a:t>
            </a:r>
            <a:endParaRPr dirty="0"/>
          </a:p>
        </p:txBody>
      </p:sp>
      <p:sp>
        <p:nvSpPr>
          <p:cNvPr id="250" name="CustomShape 2"/>
          <p:cNvSpPr/>
          <p:nvPr/>
        </p:nvSpPr>
        <p:spPr>
          <a:xfrm>
            <a:off x="144000" y="837506"/>
            <a:ext cx="8389234" cy="563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i="1" dirty="0" smtClean="0">
                <a:solidFill>
                  <a:srgbClr val="000000"/>
                </a:solidFill>
                <a:latin typeface="Arial"/>
                <a:ea typeface="DejaVu Sans"/>
              </a:rPr>
              <a:t>"We 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DejaVu Sans"/>
              </a:rPr>
              <a:t>need to listen, understand and then </a:t>
            </a:r>
            <a:r>
              <a:rPr lang="en-US" sz="2400" i="1" dirty="0" smtClean="0">
                <a:solidFill>
                  <a:srgbClr val="000000"/>
                </a:solidFill>
                <a:latin typeface="Arial"/>
                <a:ea typeface="DejaVu Sans"/>
              </a:rPr>
              <a:t>propose” 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Focus areas: 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Strengthening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EWS (forecasting decision making), and with a special focus on extreme weather incidents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Medium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range weather forecasting (ensembles, probability) 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Marine forecasting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Aviation weather forecasting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Improving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the experience on model verification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Improving DMH understanding of current and future climate, to prepare for the future and able to adapt the national infrastructure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Independence:</a:t>
            </a:r>
            <a:endParaRPr dirty="0"/>
          </a:p>
          <a:p>
            <a:pPr algn="ctr">
              <a:lnSpc>
                <a:spcPct val="100000"/>
              </a:lnSpc>
              <a:buFont typeface="Wingdings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Still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focus at support and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hand-on-training,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to help DMH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become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more robust and independent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40346" y="219600"/>
            <a:ext cx="8280920" cy="114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0090A8"/>
                </a:solidFill>
                <a:latin typeface="Arial"/>
                <a:ea typeface="DejaVu Sans"/>
              </a:rPr>
              <a:t>Coordination and collaboration </a:t>
            </a:r>
            <a:r>
              <a:rPr lang="en-US" sz="2800" b="1" dirty="0">
                <a:solidFill>
                  <a:srgbClr val="0090A8"/>
                </a:solidFill>
                <a:latin typeface="Arial"/>
                <a:ea typeface="DejaVu Sans"/>
              </a:rPr>
              <a:t>between </a:t>
            </a:r>
            <a:r>
              <a:rPr lang="en-US" sz="2800" b="1" dirty="0" smtClean="0">
                <a:solidFill>
                  <a:srgbClr val="0090A8"/>
                </a:solidFill>
                <a:latin typeface="Arial"/>
                <a:ea typeface="DejaVu Sans"/>
              </a:rPr>
              <a:t>donors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0090A8"/>
                </a:solidFill>
                <a:latin typeface="Arial"/>
                <a:ea typeface="DejaVu Sans"/>
              </a:rPr>
              <a:t>to </a:t>
            </a:r>
            <a:r>
              <a:rPr lang="en-US" sz="2800" b="1" dirty="0">
                <a:solidFill>
                  <a:srgbClr val="0090A8"/>
                </a:solidFill>
                <a:latin typeface="Arial"/>
                <a:ea typeface="DejaVu Sans"/>
              </a:rPr>
              <a:t>ensure sustainability </a:t>
            </a:r>
            <a:endParaRPr sz="2800" dirty="0"/>
          </a:p>
        </p:txBody>
      </p:sp>
      <p:sp>
        <p:nvSpPr>
          <p:cNvPr id="252" name="CustomShape 2"/>
          <p:cNvSpPr/>
          <p:nvPr/>
        </p:nvSpPr>
        <p:spPr>
          <a:xfrm>
            <a:off x="468338" y="1600560"/>
            <a:ext cx="8424936" cy="4491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Build block by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block</a:t>
            </a:r>
            <a:r>
              <a:rPr lang="en-US" dirty="0"/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(no “black boxes”)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se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open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standards/formats</a:t>
            </a:r>
            <a:endParaRPr sz="20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ry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to use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free, open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software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systems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Balance between: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The new technology and the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human/institutional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technical skill and capacity at DMH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Avoid: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uplication of activities</a:t>
            </a:r>
            <a:endParaRPr sz="20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verload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the human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resources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(key experts) at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DMH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sz="2000" dirty="0"/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"The work needs to be meaningful both for DMH and Met Norway” </a:t>
            </a:r>
            <a:endParaRPr lang="en-US" sz="2000" i="1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53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Bild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8672" y="1390723"/>
            <a:ext cx="2844602" cy="20583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506</Words>
  <Application>Microsoft Office PowerPoint</Application>
  <PresentationFormat>Egendefinert</PresentationFormat>
  <Paragraphs>87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Office Theme</vt:lpstr>
      <vt:lpstr>Office Theme</vt:lpstr>
      <vt:lpstr>Office Theme</vt:lpstr>
      <vt:lpstr>Office Theme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 Ivar Mathisen</dc:creator>
  <cp:lastModifiedBy>Tor Ivar Mathisen</cp:lastModifiedBy>
  <cp:revision>16</cp:revision>
  <dcterms:modified xsi:type="dcterms:W3CDTF">2016-08-31T08:13:01Z</dcterms:modified>
</cp:coreProperties>
</file>