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05" r:id="rId3"/>
    <p:sldId id="307" r:id="rId4"/>
    <p:sldId id="333" r:id="rId5"/>
    <p:sldId id="322" r:id="rId6"/>
    <p:sldId id="323" r:id="rId7"/>
    <p:sldId id="324" r:id="rId8"/>
    <p:sldId id="311" r:id="rId9"/>
    <p:sldId id="313" r:id="rId10"/>
    <p:sldId id="276" r:id="rId11"/>
    <p:sldId id="274" r:id="rId12"/>
    <p:sldId id="314" r:id="rId13"/>
    <p:sldId id="316" r:id="rId14"/>
    <p:sldId id="315" r:id="rId15"/>
    <p:sldId id="330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91" autoAdjust="0"/>
  </p:normalViewPr>
  <p:slideViewPr>
    <p:cSldViewPr>
      <p:cViewPr varScale="1">
        <p:scale>
          <a:sx n="97" d="100"/>
          <a:sy n="97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7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C369-534A-468C-BCDA-5E632C9F9C3E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B118A-A300-4D01-8539-933296E1A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118A-A300-4D01-8539-933296E1A9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118A-A300-4D01-8539-933296E1A9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9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5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8407-023A-4493-BCB6-8A3A943A399F}" type="datetimeFigureOut">
              <a:rPr lang="en-US" smtClean="0"/>
              <a:pPr/>
              <a:t>22/02/2019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362" y="228600"/>
            <a:ext cx="7332238" cy="1393825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Regional Training on Severe Weather Forecasting and Warning Services: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2060"/>
                </a:solidFill>
              </a:rPr>
              <a:t>Workshop on Public Weather Services </a:t>
            </a:r>
            <a:r>
              <a:rPr lang="en-US" sz="2400" b="1" dirty="0">
                <a:solidFill>
                  <a:srgbClr val="002060"/>
                </a:solidFill>
              </a:rPr>
              <a:t/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26-30 March 2018. Hanoi, Vietnam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6858000" cy="14732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Miss. </a:t>
            </a:r>
            <a:r>
              <a:rPr lang="en-US" b="1" dirty="0" err="1" smtClean="0">
                <a:solidFill>
                  <a:schemeClr val="tx1"/>
                </a:solidFill>
              </a:rPr>
              <a:t>Phetlasy</a:t>
            </a:r>
            <a:r>
              <a:rPr lang="en-US" b="1" dirty="0" smtClean="0">
                <a:solidFill>
                  <a:schemeClr val="tx1"/>
                </a:solidFill>
              </a:rPr>
              <a:t>   SOMCHANMAVONG.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Weather Forecasting Division and </a:t>
            </a:r>
            <a:r>
              <a:rPr lang="en-US" b="1" dirty="0">
                <a:solidFill>
                  <a:schemeClr val="tx1"/>
                </a:solidFill>
              </a:rPr>
              <a:t>Early warning </a:t>
            </a:r>
            <a:r>
              <a:rPr lang="en-US" b="1" dirty="0" smtClean="0">
                <a:solidFill>
                  <a:schemeClr val="tx1"/>
                </a:solidFill>
              </a:rPr>
              <a:t>Division.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Department of Meteorology and Hydrology (DMH)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Ministry of Natural resources and Environment (MONRE)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57400"/>
            <a:ext cx="9144000" cy="1470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Country Report on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Public Weather Services in Lao PDR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52400"/>
            <a:ext cx="1354562" cy="1740932"/>
            <a:chOff x="304800" y="152400"/>
            <a:chExt cx="1354562" cy="17409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354562" cy="1371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6016" y="1524000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WMO</a:t>
              </a:r>
              <a:endParaRPr lang="en-US" b="1" dirty="0"/>
            </a:p>
          </p:txBody>
        </p:sp>
      </p:grp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860" y="4572000"/>
            <a:ext cx="1806340" cy="1755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6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782"/>
            <a:ext cx="8229600" cy="89361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Inter view</a:t>
            </a:r>
            <a:endParaRPr lang="en-US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18"/>
            <a:ext cx="4191001" cy="281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3618"/>
            <a:ext cx="4062813" cy="283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083"/>
            <a:ext cx="4191000" cy="313592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61048"/>
            <a:ext cx="4062813" cy="29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Training to mass media, public and student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SCN1426"/>
          <p:cNvPicPr preferRelativeResize="0">
            <a:picLocks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962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SCN1525"/>
          <p:cNvPicPr preferRelativeResize="0">
            <a:picLocks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1143000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23855"/>
            <a:ext cx="39624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4" y="3809999"/>
            <a:ext cx="4419600" cy="25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</a:rPr>
              <a:t>Challenges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Communication is also cumbersome, some areas have a hard time communicating.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Sometimes  Weather Forecast are wrong because can not access the models in time because the internet has problem, a power outage.</a:t>
            </a:r>
            <a:endParaRPr lang="th-TH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pressures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Forecasting is sometime also an error in notification.</a:t>
            </a:r>
          </a:p>
          <a:p>
            <a:r>
              <a:rPr lang="en-US" dirty="0">
                <a:solidFill>
                  <a:srgbClr val="00B0F0"/>
                </a:solidFill>
              </a:rPr>
              <a:t>Sometimes  Forecasters  are wrong because can not access the models in </a:t>
            </a:r>
            <a:r>
              <a:rPr lang="en-US" dirty="0" smtClean="0">
                <a:solidFill>
                  <a:srgbClr val="00B0F0"/>
                </a:solidFill>
              </a:rPr>
              <a:t>time</a:t>
            </a:r>
            <a:r>
              <a:rPr lang="en-US" dirty="0">
                <a:solidFill>
                  <a:srgbClr val="00B0F0"/>
                </a:solidFill>
              </a:rPr>
              <a:t> because the internet has problem</a:t>
            </a:r>
            <a:endParaRPr lang="en-US" dirty="0" smtClean="0">
              <a:solidFill>
                <a:srgbClr val="00B0F0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concerns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Notifications are sometimes delayed sometimes people do not understand do not believe in forecasting alerts</a:t>
            </a:r>
            <a:r>
              <a:rPr lang="en-US" dirty="0" smtClean="0">
                <a:solidFill>
                  <a:srgbClr val="00B0F0"/>
                </a:solidFill>
              </a:rPr>
              <a:t>, so </a:t>
            </a:r>
            <a:r>
              <a:rPr lang="en-US" dirty="0">
                <a:solidFill>
                  <a:srgbClr val="00B0F0"/>
                </a:solidFill>
              </a:rPr>
              <a:t>disaster happen and can not resolved it affect the people.</a:t>
            </a:r>
            <a:endParaRPr lang="th-TH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/>
            <a:r>
              <a:rPr lang="en-US" dirty="0" smtClean="0">
                <a:solidFill>
                  <a:srgbClr val="0070C0"/>
                </a:solidFill>
              </a:rPr>
              <a:t>III. Gape in Warning Production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Gaps in dissemination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When the alert was issued, people did not believe in alert, caused a disaster and could not be resolved in time.</a:t>
            </a:r>
          </a:p>
        </p:txBody>
      </p:sp>
    </p:spTree>
    <p:extLst>
      <p:ext uri="{BB962C8B-B14F-4D97-AF65-F5344CB8AC3E}">
        <p14:creationId xmlns:p14="http://schemas.microsoft.com/office/powerpoint/2010/main" val="29260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Gape in Collaboration with main SWFDP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All models are not accessible to all models.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The data in the Forecaster model is not yet certain to see Which country models are accurate.</a:t>
            </a:r>
          </a:p>
        </p:txBody>
      </p:sp>
    </p:spTree>
    <p:extLst>
      <p:ext uri="{BB962C8B-B14F-4D97-AF65-F5344CB8AC3E}">
        <p14:creationId xmlns:p14="http://schemas.microsoft.com/office/powerpoint/2010/main" val="1737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My Documents\My Pictures\Patux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980728"/>
            <a:ext cx="903732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6752" y="-171400"/>
            <a:ext cx="69847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 smtClean="0"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eaLnBrk="1" hangingPunct="1"/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you for your kind attention !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              </a:t>
            </a:r>
            <a:endParaRPr lang="en-US" sz="3200" dirty="0"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8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Outline</a:t>
            </a:r>
            <a:endParaRPr lang="en-US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solidFill>
                  <a:srgbClr val="0070C0"/>
                </a:solidFill>
              </a:rPr>
              <a:t>DMH`s role and responsibity disaster Management.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solidFill>
                  <a:srgbClr val="0070C0"/>
                </a:solidFill>
              </a:rPr>
              <a:t>Current weather Warning Dissemination Systems.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-  Warning criteria.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Dissemination.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Challenges.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Concerns.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III. Gape in Warning Production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- Gaps in dissemination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Gaps in collaboration with main SWFDP</a:t>
            </a:r>
            <a:endParaRPr lang="th-TH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599" cy="70968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I. The </a:t>
            </a:r>
            <a:r>
              <a:rPr lang="en-US" sz="3200" dirty="0"/>
              <a:t>role of the Department of Meteorology and Hydrology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444094" y="732877"/>
            <a:ext cx="6912768" cy="8575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Department of Meteorology and Hydrology: "</a:t>
            </a:r>
            <a:r>
              <a:rPr lang="en-US" dirty="0" err="1"/>
              <a:t>Hattha</a:t>
            </a:r>
            <a:r>
              <a:rPr lang="en-US" dirty="0"/>
              <a:t>" is a science department that is incorporated into the structure of the organization.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2057400"/>
            <a:ext cx="2819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member of the World Meteorological Organization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3" y="1633074"/>
            <a:ext cx="2667000" cy="1119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Creating and expanding the meteorological station - hydrology; Collect meteorological and hydrological data across the whole range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2920620"/>
            <a:ext cx="2900047" cy="21085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Provides meteorological and hydrological information to air forecasting, water forecasting and socio-economic development across the country.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0755" y="3184376"/>
            <a:ext cx="2356048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Manage and provide disaster information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6113" y="5138963"/>
            <a:ext cx="2489993" cy="9507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Forecasting meteorological and hydrological precautions</a:t>
            </a:r>
          </a:p>
        </p:txBody>
      </p:sp>
      <p:cxnSp>
        <p:nvCxnSpPr>
          <p:cNvPr id="16" name="Straight Arrow Connector 15"/>
          <p:cNvCxnSpPr>
            <a:stCxn id="21" idx="0"/>
          </p:cNvCxnSpPr>
          <p:nvPr/>
        </p:nvCxnSpPr>
        <p:spPr>
          <a:xfrm flipV="1">
            <a:off x="4537702" y="1626233"/>
            <a:ext cx="75011" cy="67669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1"/>
          </p:cNvCxnSpPr>
          <p:nvPr/>
        </p:nvCxnSpPr>
        <p:spPr>
          <a:xfrm flipV="1">
            <a:off x="5505730" y="2400300"/>
            <a:ext cx="437870" cy="33831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76990" y="3429000"/>
            <a:ext cx="61376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H="1" flipV="1">
            <a:off x="2700973" y="2192687"/>
            <a:ext cx="612494" cy="4394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987824" y="3861049"/>
            <a:ext cx="298366" cy="912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30897" y="4578012"/>
            <a:ext cx="1114564" cy="711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4772" y="940255"/>
            <a:ext cx="8915400" cy="571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224585" y="5715000"/>
            <a:ext cx="6045957" cy="990600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prevent and reduce the damage to life and property of the nation and parents from natural disasters Nationality</a:t>
            </a:r>
            <a:endParaRPr lang="en-US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9228" y="4182988"/>
            <a:ext cx="946592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Train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61476" y="3938777"/>
            <a:ext cx="1658558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90" y="2302932"/>
            <a:ext cx="2503023" cy="238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5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II.Current</a:t>
            </a:r>
            <a:r>
              <a:rPr lang="en-US" dirty="0" smtClean="0">
                <a:solidFill>
                  <a:srgbClr val="0070C0"/>
                </a:solidFill>
              </a:rPr>
              <a:t> Weather Warning Dissemination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1">
              <a:defRPr/>
            </a:pPr>
            <a:r>
              <a:rPr lang="en-US" sz="8000" dirty="0" smtClean="0"/>
              <a:t>Heavy rainfall</a:t>
            </a:r>
          </a:p>
          <a:p>
            <a:pPr lvl="1">
              <a:defRPr/>
            </a:pPr>
            <a:r>
              <a:rPr lang="en-US" sz="8000" dirty="0" smtClean="0"/>
              <a:t>Local Storm (Strong wind)</a:t>
            </a:r>
          </a:p>
          <a:p>
            <a:pPr lvl="1">
              <a:defRPr/>
            </a:pPr>
            <a:r>
              <a:rPr lang="en-US" sz="8000" dirty="0" smtClean="0"/>
              <a:t>Flash Flood</a:t>
            </a:r>
          </a:p>
          <a:p>
            <a:pPr lvl="1">
              <a:defRPr/>
            </a:pPr>
            <a:r>
              <a:rPr lang="en-US" sz="8000" dirty="0" smtClean="0"/>
              <a:t>Landslides</a:t>
            </a:r>
          </a:p>
          <a:p>
            <a:pPr lvl="1">
              <a:defRPr/>
            </a:pPr>
            <a:r>
              <a:rPr lang="en-US" sz="8000" dirty="0" smtClean="0"/>
              <a:t>Drought</a:t>
            </a:r>
          </a:p>
          <a:p>
            <a:pPr lvl="1">
              <a:defRPr/>
            </a:pPr>
            <a:r>
              <a:rPr lang="en-US" sz="8000" dirty="0" smtClean="0"/>
              <a:t>Floods</a:t>
            </a:r>
          </a:p>
          <a:p>
            <a:pPr lvl="1">
              <a:defRPr/>
            </a:pPr>
            <a:r>
              <a:rPr lang="en-US" sz="8000" dirty="0" smtClean="0"/>
              <a:t>Typhoon</a:t>
            </a:r>
          </a:p>
          <a:p>
            <a:pPr lvl="1">
              <a:defRPr/>
            </a:pPr>
            <a:r>
              <a:rPr lang="en-US" sz="8000" dirty="0" smtClean="0"/>
              <a:t>Cold weather</a:t>
            </a:r>
          </a:p>
          <a:p>
            <a:pPr lvl="1">
              <a:defRPr/>
            </a:pPr>
            <a:r>
              <a:rPr lang="en-US" sz="8000" dirty="0" smtClean="0"/>
              <a:t>Hot weather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574017"/>
              </p:ext>
            </p:extLst>
          </p:nvPr>
        </p:nvGraphicFramePr>
        <p:xfrm>
          <a:off x="609601" y="228599"/>
          <a:ext cx="76962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959"/>
                <a:gridCol w="2494140"/>
                <a:gridCol w="2209096"/>
                <a:gridCol w="1639005"/>
              </a:tblGrid>
              <a:tr h="3489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Hazard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610704">
                <a:tc>
                  <a:txBody>
                    <a:bodyPr/>
                    <a:lstStyle/>
                    <a:p>
                      <a:r>
                        <a:rPr lang="en-US" dirty="0" smtClean="0"/>
                        <a:t>Drought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During Dry Season (From Nov-Feb)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no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public</a:t>
                      </a:r>
                      <a:endParaRPr lang="en-US" dirty="0"/>
                    </a:p>
                  </a:txBody>
                  <a:tcPr/>
                </a:tc>
              </a:tr>
              <a:tr h="1134165">
                <a:tc>
                  <a:txBody>
                    <a:bodyPr/>
                    <a:lstStyle/>
                    <a:p>
                      <a:r>
                        <a:rPr lang="en-US" dirty="0" smtClean="0"/>
                        <a:t>Drought-Dry Spell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spell often occurs for about two weeks from the end of June to the beginning of 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rain during two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public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8321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Local Storm (Strong Wind)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From March to April is a hottest of the year, local storm always occurs at late afternoon to evening, caused strong wind, hail and lightning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13 - 15 m/s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38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Heavy rain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During the summer monsoon, especially from July to September, the southwest monsoon is more active, resulted, heavy rainfall occurs over the Lao PDR 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80 – 90 mm/day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560978"/>
              </p:ext>
            </p:extLst>
          </p:nvPr>
        </p:nvGraphicFramePr>
        <p:xfrm>
          <a:off x="228600" y="228599"/>
          <a:ext cx="8908473" cy="475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31"/>
                <a:gridCol w="2887005"/>
                <a:gridCol w="2557062"/>
                <a:gridCol w="1897175"/>
              </a:tblGrid>
              <a:tr h="367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Hazard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5434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Flash Flood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Heavy rainfall in the hills and mountainous areas  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100 mm/day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2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Landslide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Heavy rainfall occurs during 2 or 3 days in the hills and mountainous areas.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100 mm/day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68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Tropical Storm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On the average, there are 2 or 3 tropical storms per year passed over Lao PDR after making landfall in Vietnam.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Far warning: TS is located between 115 to 120 deg. East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Near warning: TS is located  110 to 115 deg. East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Urgent warning: TS is located west of 110 deg. East 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07015"/>
              </p:ext>
            </p:extLst>
          </p:nvPr>
        </p:nvGraphicFramePr>
        <p:xfrm>
          <a:off x="228600" y="228599"/>
          <a:ext cx="8908473" cy="656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31"/>
                <a:gridCol w="2887005"/>
                <a:gridCol w="2557062"/>
                <a:gridCol w="1897175"/>
              </a:tblGrid>
              <a:tr h="367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Hazard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5434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On the average, floods occur every 1.4 years and large floods occur every 5.7 years, from August to September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advisory: water level is expected to be 0.50 meters below warning level.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warning: water level is expected to exceed warning level.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announcement: water level is expected to be 0.50 meters below dangerous level and heavy rain is forecasted exceeding 100 mm per next 24 hours.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2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Cold weather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From December to January is coldest period of the year. In some years, the temperature drop into negative values.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Northern part: less than 10 deg. C lasted 5 days.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Central and Southern parts: 10 – 12 deg. C lasted 5 days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68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Hot weather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From March to April is a hottest period of the year. In some years, the temperature reached to 40 deg. C or greater. 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Northern part: 34 - 36 deg. C lasted more than 5 days.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Central and Southern parts: &gt;= 37 deg. C lasted more than 5 days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Warning Criteria </a:t>
            </a:r>
            <a:r>
              <a:rPr lang="th-TH" dirty="0" smtClean="0">
                <a:solidFill>
                  <a:srgbClr val="00B0F0"/>
                </a:solidFill>
              </a:rPr>
              <a:t/>
            </a:r>
            <a:br>
              <a:rPr lang="th-TH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415407" cy="25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4951"/>
            <a:ext cx="3960440" cy="32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4755314"/>
            <a:ext cx="7086600" cy="20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271" y="151805"/>
            <a:ext cx="8154458" cy="7962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 Dissemination System in Lao PDR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0" y="1143000"/>
            <a:ext cx="4114271" cy="762000"/>
          </a:xfrm>
          <a:prstGeom prst="rect">
            <a:avLst/>
          </a:prstGeom>
          <a:solidFill>
            <a:srgbClr val="8D999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D9996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pPr algn="ctr"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971271" y="1372196"/>
            <a:ext cx="2972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h-TH" sz="1800">
              <a:latin typeface="Tahoma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6001" y="1143001"/>
            <a:ext cx="4267729" cy="7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Department of Meteorology &amp; Hydrology</a:t>
            </a:r>
            <a:r>
              <a:rPr lang="en-US" sz="1600" dirty="0">
                <a:solidFill>
                  <a:srgbClr val="FFCC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http:</a:t>
            </a:r>
            <a:r>
              <a:rPr lang="en-US" sz="1800" b="1" dirty="0">
                <a:solidFill>
                  <a:schemeClr val="bg1"/>
                </a:solidFill>
                <a:cs typeface="Tahoma" pitchFamily="34" charset="0"/>
              </a:rPr>
              <a:t>/</a:t>
            </a:r>
            <a:r>
              <a:rPr lang="en-US" sz="1800" b="1" dirty="0">
                <a:solidFill>
                  <a:schemeClr val="bg1"/>
                </a:solidFill>
              </a:rPr>
              <a:t>/dmhlao.etllao.com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315729" y="1218903"/>
            <a:ext cx="1218407" cy="915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620000" y="1448099"/>
            <a:ext cx="762000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h-TH" sz="1800">
              <a:latin typeface="Tahoma" pitchFamily="34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391136" y="1294805"/>
            <a:ext cx="1067593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b="1">
                <a:solidFill>
                  <a:srgbClr val="FF0066"/>
                </a:solidFill>
                <a:cs typeface="Times New Roman" pitchFamily="18" charset="0"/>
              </a:rPr>
              <a:t>WMO</a:t>
            </a:r>
          </a:p>
          <a:p>
            <a:pPr algn="ctr"/>
            <a:r>
              <a:rPr lang="en-US" sz="1400" b="1">
                <a:solidFill>
                  <a:srgbClr val="FF0066"/>
                </a:solidFill>
                <a:cs typeface="Times New Roman" pitchFamily="18" charset="0"/>
              </a:rPr>
              <a:t>GTS Network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33136" y="1294805"/>
            <a:ext cx="1143000" cy="6101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85271" y="1448099"/>
            <a:ext cx="915458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3115C"/>
                </a:solidFill>
              </a:rPr>
              <a:t>LNMC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1676136" y="1675805"/>
            <a:ext cx="609864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6477001" y="1599903"/>
            <a:ext cx="838729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057136" y="2437805"/>
            <a:ext cx="60986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752865" y="3199805"/>
            <a:ext cx="1524000" cy="6101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1828271" y="4191001"/>
            <a:ext cx="1448594" cy="6101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2057136" y="5182196"/>
            <a:ext cx="1219729" cy="5328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1219730" y="6020098"/>
            <a:ext cx="2057136" cy="6087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191000" y="2361903"/>
            <a:ext cx="1143000" cy="915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638271" y="2361903"/>
            <a:ext cx="1448594" cy="915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7391136" y="2361903"/>
            <a:ext cx="1143000" cy="915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3733271" y="1905000"/>
            <a:ext cx="0" cy="434280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4191000" y="3429000"/>
            <a:ext cx="2209271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191000" y="4496098"/>
            <a:ext cx="1371865" cy="4569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191000" y="5182196"/>
            <a:ext cx="1371865" cy="4569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4191001" y="6020098"/>
            <a:ext cx="1600729" cy="6087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705865" y="5639099"/>
            <a:ext cx="1676135" cy="6860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6553729" y="4266903"/>
            <a:ext cx="2209271" cy="6860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2057136" y="2437805"/>
            <a:ext cx="457729" cy="36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h-TH" sz="1800">
              <a:latin typeface="Tahoma" pitchFamily="34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2057136" y="2515196"/>
            <a:ext cx="686593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 </a:t>
            </a:r>
            <a:r>
              <a:rPr lang="en-US" sz="1400" b="1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4114271" y="2437805"/>
            <a:ext cx="129645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Mass Media     TV Radio News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638271" y="2437804"/>
            <a:ext cx="144859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663300"/>
                </a:solidFill>
              </a:rPr>
              <a:t>Provincial Hydro – Meteo Stations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7391136" y="2515196"/>
            <a:ext cx="106759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Provincial TV  Radio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6629136" y="4342805"/>
            <a:ext cx="2133864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663300"/>
                </a:solidFill>
              </a:rPr>
              <a:t>Provincial Agriculture and Forestry Services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4267729" y="3504903"/>
            <a:ext cx="2209271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NDMC  ( NDMO)   Line ministries concerned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4267729" y="4572000"/>
            <a:ext cx="1066271" cy="3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PDMC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4267729" y="5258099"/>
            <a:ext cx="1143000" cy="3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DDMC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4191000" y="6096000"/>
            <a:ext cx="15240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Village Disaster Prevention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6553729" y="5790903"/>
            <a:ext cx="1980407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663300"/>
                </a:solidFill>
              </a:rPr>
              <a:t>Districts &amp; villages affected areas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752865" y="3199805"/>
            <a:ext cx="1447271" cy="5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>
                <a:solidFill>
                  <a:srgbClr val="FF0066"/>
                </a:solidFill>
                <a:cs typeface="Times New Roman" pitchFamily="18" charset="0"/>
              </a:rPr>
              <a:t>Aviation.</a:t>
            </a:r>
          </a:p>
          <a:p>
            <a:r>
              <a:rPr lang="en-US" sz="1600" b="1">
                <a:solidFill>
                  <a:srgbClr val="FF0066"/>
                </a:solidFill>
                <a:latin typeface="Tahoma" pitchFamily="34" charset="0"/>
                <a:cs typeface="Times New Roman" pitchFamily="18" charset="0"/>
              </a:rPr>
              <a:t>Intl. Airport</a:t>
            </a:r>
            <a:endParaRPr lang="en-US" sz="1200" b="1">
              <a:solidFill>
                <a:srgbClr val="E3115C"/>
              </a:solidFill>
            </a:endParaRP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2057136" y="5334000"/>
            <a:ext cx="1067593" cy="3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M I H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1905000" y="4266903"/>
            <a:ext cx="1371865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Electricity    Hydro– power</a:t>
            </a:r>
            <a:r>
              <a:rPr lang="en-US" sz="1400"/>
              <a:t>   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1066271" y="6171903"/>
            <a:ext cx="2133865" cy="33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</a:rPr>
              <a:t>   </a:t>
            </a:r>
            <a:r>
              <a:rPr lang="en-US" sz="1600" b="1">
                <a:solidFill>
                  <a:srgbClr val="E3115C"/>
                </a:solidFill>
              </a:rPr>
              <a:t>Private companies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1143000" y="2134195"/>
            <a:ext cx="5257271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1143000" y="2134196"/>
            <a:ext cx="0" cy="30360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2362729" y="2134196"/>
            <a:ext cx="0" cy="30360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800865" y="2134195"/>
            <a:ext cx="0" cy="22770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2" name="Line 48"/>
          <p:cNvSpPr>
            <a:spLocks noChangeShapeType="1"/>
          </p:cNvSpPr>
          <p:nvPr/>
        </p:nvSpPr>
        <p:spPr bwMode="auto">
          <a:xfrm>
            <a:off x="6400271" y="2134195"/>
            <a:ext cx="0" cy="22770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3" name="Line 49"/>
          <p:cNvSpPr>
            <a:spLocks noChangeShapeType="1"/>
          </p:cNvSpPr>
          <p:nvPr/>
        </p:nvSpPr>
        <p:spPr bwMode="auto">
          <a:xfrm>
            <a:off x="7086865" y="2818805"/>
            <a:ext cx="304271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 flipH="1">
            <a:off x="1676136" y="2667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>
            <a:off x="3276865" y="3504903"/>
            <a:ext cx="456406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 flipH="1">
            <a:off x="3276865" y="4420195"/>
            <a:ext cx="456406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 flipH="1">
            <a:off x="3276865" y="5409903"/>
            <a:ext cx="456406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 flipH="1">
            <a:off x="3276865" y="6247805"/>
            <a:ext cx="456406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>
            <a:off x="3733271" y="3885903"/>
            <a:ext cx="457729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20" name="Line 56"/>
          <p:cNvSpPr>
            <a:spLocks noChangeShapeType="1"/>
          </p:cNvSpPr>
          <p:nvPr/>
        </p:nvSpPr>
        <p:spPr bwMode="auto">
          <a:xfrm>
            <a:off x="4876271" y="4191000"/>
            <a:ext cx="0" cy="30509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21" name="Line 57"/>
          <p:cNvSpPr>
            <a:spLocks noChangeShapeType="1"/>
          </p:cNvSpPr>
          <p:nvPr/>
        </p:nvSpPr>
        <p:spPr bwMode="auto">
          <a:xfrm>
            <a:off x="4876271" y="4953001"/>
            <a:ext cx="0" cy="22919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22" name="Line 58"/>
          <p:cNvSpPr>
            <a:spLocks noChangeShapeType="1"/>
          </p:cNvSpPr>
          <p:nvPr/>
        </p:nvSpPr>
        <p:spPr bwMode="auto">
          <a:xfrm>
            <a:off x="4876271" y="563909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>
            <a:off x="6934729" y="3277195"/>
            <a:ext cx="0" cy="98970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>
            <a:off x="5562866" y="4723805"/>
            <a:ext cx="990864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>
            <a:off x="7391136" y="4953000"/>
            <a:ext cx="0" cy="68609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26" name="Oval 62"/>
          <p:cNvSpPr>
            <a:spLocks noChangeArrowheads="1"/>
          </p:cNvSpPr>
          <p:nvPr/>
        </p:nvSpPr>
        <p:spPr bwMode="auto">
          <a:xfrm>
            <a:off x="304271" y="3885903"/>
            <a:ext cx="1371865" cy="68609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609865" y="3810001"/>
            <a:ext cx="762000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h-TH" sz="1800">
              <a:latin typeface="Tahoma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381000" y="3961805"/>
            <a:ext cx="1295136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Times New Roman" pitchFamily="18" charset="0"/>
              </a:rPr>
              <a:t>Local Authorities</a:t>
            </a:r>
          </a:p>
        </p:txBody>
      </p:sp>
      <p:sp>
        <p:nvSpPr>
          <p:cNvPr id="36929" name="Oval 65"/>
          <p:cNvSpPr>
            <a:spLocks noChangeArrowheads="1"/>
          </p:cNvSpPr>
          <p:nvPr/>
        </p:nvSpPr>
        <p:spPr bwMode="auto">
          <a:xfrm>
            <a:off x="304271" y="5258099"/>
            <a:ext cx="1371865" cy="68609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533136" y="5409903"/>
            <a:ext cx="990864" cy="36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h-TH" sz="1800">
              <a:latin typeface="Tahoma" pitchFamily="34" charset="0"/>
            </a:endParaRP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304271" y="5334000"/>
            <a:ext cx="1371865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Times New Roman" pitchFamily="18" charset="0"/>
              </a:rPr>
              <a:t>People  in affecting areas</a:t>
            </a:r>
          </a:p>
        </p:txBody>
      </p:sp>
      <p:sp>
        <p:nvSpPr>
          <p:cNvPr id="36932" name="Oval 68"/>
          <p:cNvSpPr>
            <a:spLocks noChangeArrowheads="1"/>
          </p:cNvSpPr>
          <p:nvPr/>
        </p:nvSpPr>
        <p:spPr bwMode="auto">
          <a:xfrm>
            <a:off x="304271" y="2437805"/>
            <a:ext cx="1448594" cy="91529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533136" y="2515196"/>
            <a:ext cx="1067593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3115C"/>
                </a:solidFill>
                <a:latin typeface="Times New Roman" pitchFamily="18" charset="0"/>
              </a:rPr>
              <a:t>Prime Minister’s Office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36934" name="Line 70"/>
          <p:cNvSpPr>
            <a:spLocks noChangeShapeType="1"/>
          </p:cNvSpPr>
          <p:nvPr/>
        </p:nvSpPr>
        <p:spPr bwMode="auto">
          <a:xfrm>
            <a:off x="990865" y="3353098"/>
            <a:ext cx="0" cy="5328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35" name="Line 71"/>
          <p:cNvSpPr>
            <a:spLocks noChangeShapeType="1"/>
          </p:cNvSpPr>
          <p:nvPr/>
        </p:nvSpPr>
        <p:spPr bwMode="auto">
          <a:xfrm>
            <a:off x="990865" y="4572000"/>
            <a:ext cx="0" cy="68609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36" name="Line 72"/>
          <p:cNvSpPr>
            <a:spLocks noChangeShapeType="1"/>
          </p:cNvSpPr>
          <p:nvPr/>
        </p:nvSpPr>
        <p:spPr bwMode="auto">
          <a:xfrm>
            <a:off x="6477001" y="1448098"/>
            <a:ext cx="838729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>
            <a:off x="3200136" y="213419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38" name="Line 74"/>
          <p:cNvSpPr>
            <a:spLocks noChangeShapeType="1"/>
          </p:cNvSpPr>
          <p:nvPr/>
        </p:nvSpPr>
        <p:spPr bwMode="auto">
          <a:xfrm flipH="1">
            <a:off x="1676136" y="2896196"/>
            <a:ext cx="1295135" cy="15180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10" tIns="40005" rIns="80010" bIns="40005"/>
          <a:lstStyle/>
          <a:p>
            <a:endParaRPr lang="en-US"/>
          </a:p>
        </p:txBody>
      </p:sp>
      <p:sp>
        <p:nvSpPr>
          <p:cNvPr id="36939" name="Oval 75"/>
          <p:cNvSpPr>
            <a:spLocks noChangeArrowheads="1"/>
          </p:cNvSpPr>
          <p:nvPr/>
        </p:nvSpPr>
        <p:spPr bwMode="auto">
          <a:xfrm>
            <a:off x="2819136" y="2515196"/>
            <a:ext cx="762000" cy="4569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defTabSz="914003" eaLnBrk="0" hangingPunct="0"/>
            <a:endParaRPr lang="th-TH">
              <a:latin typeface="Tahoma" pitchFamily="34" charset="0"/>
            </a:endParaRPr>
          </a:p>
        </p:txBody>
      </p:sp>
      <p:sp>
        <p:nvSpPr>
          <p:cNvPr id="36940" name="Text Box 76"/>
          <p:cNvSpPr txBox="1">
            <a:spLocks noChangeArrowheads="1"/>
          </p:cNvSpPr>
          <p:nvPr/>
        </p:nvSpPr>
        <p:spPr bwMode="auto">
          <a:xfrm>
            <a:off x="2819135" y="2591099"/>
            <a:ext cx="914135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  <a:t>MONRE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893</Words>
  <Application>Microsoft Office PowerPoint</Application>
  <PresentationFormat>On-screen Show (4:3)</PresentationFormat>
  <Paragraphs>147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Regional Training on Severe Weather Forecasting and Warning Services: Workshop on Public Weather Services  26-30 March 2018. Hanoi, Vietnam</vt:lpstr>
      <vt:lpstr>Outline</vt:lpstr>
      <vt:lpstr> I. The role of the Department of Meteorology and Hydrology </vt:lpstr>
      <vt:lpstr>II.Current Weather Warning Dissemination System</vt:lpstr>
      <vt:lpstr>PowerPoint Presentation</vt:lpstr>
      <vt:lpstr>PowerPoint Presentation</vt:lpstr>
      <vt:lpstr>PowerPoint Presentation</vt:lpstr>
      <vt:lpstr> Warning Criteria  </vt:lpstr>
      <vt:lpstr> Dissemination System in Lao PDR</vt:lpstr>
      <vt:lpstr>Inter view</vt:lpstr>
      <vt:lpstr>Training to mass media, public and student </vt:lpstr>
      <vt:lpstr>Challenges</vt:lpstr>
      <vt:lpstr>pressures</vt:lpstr>
      <vt:lpstr>III. Gape in Warning Production</vt:lpstr>
      <vt:lpstr>Gape in Collaboration with main SWFDP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Training on Severe Weather Forecasting and Warning Services: Workshop on Public Weather Services  9 – 13 June 2014. Manila, Philippines</dc:title>
  <dc:creator>admin</dc:creator>
  <cp:lastModifiedBy>Samuel Muchemi</cp:lastModifiedBy>
  <cp:revision>125</cp:revision>
  <cp:lastPrinted>2018-03-22T07:27:00Z</cp:lastPrinted>
  <dcterms:created xsi:type="dcterms:W3CDTF">2014-06-08T07:46:56Z</dcterms:created>
  <dcterms:modified xsi:type="dcterms:W3CDTF">2019-02-22T15:20:51Z</dcterms:modified>
</cp:coreProperties>
</file>