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6" r:id="rId2"/>
  </p:sldMasterIdLst>
  <p:notesMasterIdLst>
    <p:notesMasterId r:id="rId33"/>
  </p:notesMasterIdLst>
  <p:sldIdLst>
    <p:sldId id="260" r:id="rId3"/>
    <p:sldId id="451" r:id="rId4"/>
    <p:sldId id="452" r:id="rId5"/>
    <p:sldId id="453" r:id="rId6"/>
    <p:sldId id="455" r:id="rId7"/>
    <p:sldId id="457" r:id="rId8"/>
    <p:sldId id="489" r:id="rId9"/>
    <p:sldId id="459"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3035D"/>
    <a:srgbClr val="008000"/>
    <a:srgbClr val="3366FF"/>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autoAdjust="0"/>
    <p:restoredTop sz="94690" autoAdjust="0"/>
  </p:normalViewPr>
  <p:slideViewPr>
    <p:cSldViewPr>
      <p:cViewPr varScale="1">
        <p:scale>
          <a:sx n="100" d="100"/>
          <a:sy n="100" d="100"/>
        </p:scale>
        <p:origin x="1362" y="90"/>
      </p:cViewPr>
      <p:guideLst>
        <p:guide orient="horz" pos="2160"/>
        <p:guide pos="2880"/>
      </p:guideLst>
    </p:cSldViewPr>
  </p:slideViewPr>
  <p:outlineViewPr>
    <p:cViewPr>
      <p:scale>
        <a:sx n="33" d="100"/>
        <a:sy n="33" d="100"/>
      </p:scale>
      <p:origin x="0" y="-70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2A17C-ACD4-44E8-9027-8EFF5143618B}"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F605E-ACAA-4466-8AC2-FA503735F48D}" type="slidenum">
              <a:rPr lang="en-US" smtClean="0"/>
              <a:t>‹#›</a:t>
            </a:fld>
            <a:endParaRPr lang="en-US"/>
          </a:p>
        </p:txBody>
      </p:sp>
    </p:spTree>
    <p:extLst>
      <p:ext uri="{BB962C8B-B14F-4D97-AF65-F5344CB8AC3E}">
        <p14:creationId xmlns:p14="http://schemas.microsoft.com/office/powerpoint/2010/main" val="371262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6774B0-01EC-442B-9542-7B558932FA06}" type="slidenum">
              <a:rPr lang="en-US" smtClean="0">
                <a:solidFill>
                  <a:prstClr val="white"/>
                </a:solidFill>
              </a:rPr>
              <a:pPr>
                <a:defRPr/>
              </a:pPr>
              <a:t>1</a:t>
            </a:fld>
            <a:endParaRPr lang="en-US">
              <a:solidFill>
                <a:prstClr val="white"/>
              </a:solidFill>
            </a:endParaRPr>
          </a:p>
        </p:txBody>
      </p:sp>
    </p:spTree>
    <p:extLst>
      <p:ext uri="{BB962C8B-B14F-4D97-AF65-F5344CB8AC3E}">
        <p14:creationId xmlns:p14="http://schemas.microsoft.com/office/powerpoint/2010/main" val="336036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8655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341599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87657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74417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3008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7565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22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45395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9127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E8C5C9-23AD-43F2-B024-B7D512A03472}" type="datetime1">
              <a:rPr lang="en-US" smtClean="0"/>
              <a:t>12/6/2018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3946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305800" cy="92551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84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710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12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E:\sten\sign_ppt_brant_8_1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0"/>
            <a:ext cx="7772400" cy="1470025"/>
          </a:xfrm>
        </p:spPr>
        <p:txBody>
          <a:bodyPr/>
          <a:lstStyle>
            <a:lvl1pPr algn="ctr">
              <a:defRPr sz="3600">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533401"/>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68257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3A705-1ADD-4855-9B9A-16FF7D75F7C8}" type="datetimeFigureOut">
              <a:rPr lang="en-US" smtClean="0">
                <a:solidFill>
                  <a:prstClr val="black">
                    <a:tint val="75000"/>
                  </a:prstClr>
                </a:solidFill>
              </a:rPr>
              <a:pPr/>
              <a:t>12/6/2018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84EF4E-EA8D-4514-BD29-44D2CEDA0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2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3716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50A7F23-1404-43E1-9734-E5A1DB26B5CF}"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E8D93-4749-42C8-AE97-31CD4D5D0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6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0A7F23-1404-43E1-9734-E5A1DB26B5CF}"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EE8D93-4749-42C8-AE97-31CD4D5D09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11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11979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2" descr="background_nologo"/>
          <p:cNvPicPr>
            <a:picLocks noChangeAspect="1" noChangeArrowheads="1"/>
          </p:cNvPicPr>
          <p:nvPr/>
        </p:nvPicPr>
        <p:blipFill>
          <a:blip r:embed="rId6">
            <a:extLst>
              <a:ext uri="{28A0092B-C50C-407E-A947-70E740481C1C}">
                <a14:useLocalDpi xmlns:a14="http://schemas.microsoft.com/office/drawing/2010/main" val="0"/>
              </a:ext>
            </a:extLst>
          </a:blip>
          <a:srcRect l="9166"/>
          <a:stretch>
            <a:fillRect/>
          </a:stretch>
        </p:blipFill>
        <p:spPr bwMode="auto">
          <a:xfrm>
            <a:off x="0" y="0"/>
            <a:ext cx="9144000" cy="6869113"/>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title"/>
          </p:nvPr>
        </p:nvSpPr>
        <p:spPr bwMode="auto">
          <a:xfrm>
            <a:off x="533400" y="141288"/>
            <a:ext cx="8142288"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6388" name="Rectangle 4"/>
          <p:cNvSpPr>
            <a:spLocks noGrp="1" noChangeArrowheads="1"/>
          </p:cNvSpPr>
          <p:nvPr>
            <p:ph type="body" idx="1"/>
          </p:nvPr>
        </p:nvSpPr>
        <p:spPr bwMode="auto">
          <a:xfrm>
            <a:off x="609600" y="1219200"/>
            <a:ext cx="8077200" cy="5486400"/>
          </a:xfrm>
          <a:prstGeom prst="rect">
            <a:avLst/>
          </a:prstGeom>
          <a:noFill/>
          <a:ln w="9525">
            <a:no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3886479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4" r:id="rId3"/>
    <p:sldLayoutId id="2147483665" r:id="rId4"/>
  </p:sldLayoutIdLst>
  <p:txStyles>
    <p:titleStyle>
      <a:lvl1pPr algn="l" rtl="0" fontAlgn="base">
        <a:spcBef>
          <a:spcPct val="0"/>
        </a:spcBef>
        <a:spcAft>
          <a:spcPct val="0"/>
        </a:spcAft>
        <a:defRPr sz="3200" b="0">
          <a:solidFill>
            <a:srgbClr val="330099"/>
          </a:solidFill>
          <a:latin typeface="Arial Black" pitchFamily="34" charset="0"/>
          <a:ea typeface="+mj-ea"/>
          <a:cs typeface="+mj-cs"/>
        </a:defRPr>
      </a:lvl1pPr>
      <a:lvl2pPr algn="l" rtl="0" fontAlgn="base">
        <a:spcBef>
          <a:spcPct val="0"/>
        </a:spcBef>
        <a:spcAft>
          <a:spcPct val="0"/>
        </a:spcAft>
        <a:defRPr sz="2800" b="1">
          <a:solidFill>
            <a:srgbClr val="336600"/>
          </a:solidFill>
          <a:latin typeface="Tahoma" pitchFamily="34" charset="0"/>
        </a:defRPr>
      </a:lvl2pPr>
      <a:lvl3pPr algn="l" rtl="0" fontAlgn="base">
        <a:spcBef>
          <a:spcPct val="0"/>
        </a:spcBef>
        <a:spcAft>
          <a:spcPct val="0"/>
        </a:spcAft>
        <a:defRPr sz="2800" b="1">
          <a:solidFill>
            <a:srgbClr val="336600"/>
          </a:solidFill>
          <a:latin typeface="Tahoma" pitchFamily="34" charset="0"/>
        </a:defRPr>
      </a:lvl3pPr>
      <a:lvl4pPr algn="l" rtl="0" fontAlgn="base">
        <a:spcBef>
          <a:spcPct val="0"/>
        </a:spcBef>
        <a:spcAft>
          <a:spcPct val="0"/>
        </a:spcAft>
        <a:defRPr sz="2800" b="1">
          <a:solidFill>
            <a:srgbClr val="336600"/>
          </a:solidFill>
          <a:latin typeface="Tahoma" pitchFamily="34" charset="0"/>
        </a:defRPr>
      </a:lvl4pPr>
      <a:lvl5pPr algn="l" rtl="0" fontAlgn="base">
        <a:spcBef>
          <a:spcPct val="0"/>
        </a:spcBef>
        <a:spcAft>
          <a:spcPct val="0"/>
        </a:spcAft>
        <a:defRPr sz="2800" b="1">
          <a:solidFill>
            <a:srgbClr val="336600"/>
          </a:solidFill>
          <a:latin typeface="Tahoma" pitchFamily="34" charset="0"/>
        </a:defRPr>
      </a:lvl5pPr>
      <a:lvl6pPr marL="457200" algn="l" rtl="0" fontAlgn="base">
        <a:spcBef>
          <a:spcPct val="0"/>
        </a:spcBef>
        <a:spcAft>
          <a:spcPct val="0"/>
        </a:spcAft>
        <a:defRPr sz="2800" b="1">
          <a:solidFill>
            <a:srgbClr val="336600"/>
          </a:solidFill>
          <a:latin typeface="Tahoma" pitchFamily="34" charset="0"/>
        </a:defRPr>
      </a:lvl6pPr>
      <a:lvl7pPr marL="914400" algn="l" rtl="0" fontAlgn="base">
        <a:spcBef>
          <a:spcPct val="0"/>
        </a:spcBef>
        <a:spcAft>
          <a:spcPct val="0"/>
        </a:spcAft>
        <a:defRPr sz="2800" b="1">
          <a:solidFill>
            <a:srgbClr val="336600"/>
          </a:solidFill>
          <a:latin typeface="Tahoma" pitchFamily="34" charset="0"/>
        </a:defRPr>
      </a:lvl7pPr>
      <a:lvl8pPr marL="1371600" algn="l" rtl="0" fontAlgn="base">
        <a:spcBef>
          <a:spcPct val="0"/>
        </a:spcBef>
        <a:spcAft>
          <a:spcPct val="0"/>
        </a:spcAft>
        <a:defRPr sz="2800" b="1">
          <a:solidFill>
            <a:srgbClr val="336600"/>
          </a:solidFill>
          <a:latin typeface="Tahoma" pitchFamily="34" charset="0"/>
        </a:defRPr>
      </a:lvl8pPr>
      <a:lvl9pPr marL="1828800" algn="l" rtl="0" fontAlgn="base">
        <a:spcBef>
          <a:spcPct val="0"/>
        </a:spcBef>
        <a:spcAft>
          <a:spcPct val="0"/>
        </a:spcAft>
        <a:defRPr sz="2800" b="1">
          <a:solidFill>
            <a:srgbClr val="336600"/>
          </a:solidFill>
          <a:latin typeface="Tahoma" pitchFamily="34" charset="0"/>
        </a:defRPr>
      </a:lvl9pPr>
    </p:titleStyle>
    <p:bodyStyle>
      <a:lvl1pPr marL="342900" indent="-342900" algn="l" rtl="0" fontAlgn="base">
        <a:spcBef>
          <a:spcPct val="20000"/>
        </a:spcBef>
        <a:spcAft>
          <a:spcPct val="0"/>
        </a:spcAft>
        <a:buChar char="•"/>
        <a:defRPr sz="2400" b="1">
          <a:solidFill>
            <a:srgbClr val="330099"/>
          </a:solidFill>
          <a:latin typeface="+mn-lt"/>
          <a:ea typeface="+mn-ea"/>
          <a:cs typeface="+mn-cs"/>
        </a:defRPr>
      </a:lvl1pPr>
      <a:lvl2pPr marL="742950" indent="-285750" algn="l" rtl="0" fontAlgn="base">
        <a:spcBef>
          <a:spcPct val="20000"/>
        </a:spcBef>
        <a:spcAft>
          <a:spcPct val="0"/>
        </a:spcAft>
        <a:buChar char="–"/>
        <a:defRPr sz="2000">
          <a:solidFill>
            <a:srgbClr val="330099"/>
          </a:solidFill>
          <a:latin typeface="Helvetica" pitchFamily="34" charset="0"/>
          <a:cs typeface="Helvetica" pitchFamily="34" charset="0"/>
        </a:defRPr>
      </a:lvl2pPr>
      <a:lvl3pPr marL="1143000" indent="-228600" algn="l" rtl="0" fontAlgn="base">
        <a:spcBef>
          <a:spcPct val="20000"/>
        </a:spcBef>
        <a:spcAft>
          <a:spcPct val="0"/>
        </a:spcAft>
        <a:buChar char="•"/>
        <a:defRPr sz="1800">
          <a:solidFill>
            <a:srgbClr val="330099"/>
          </a:solidFill>
          <a:latin typeface="Times New Roman" pitchFamily="18" charset="0"/>
          <a:cs typeface="Helvetica" pitchFamily="34" charset="0"/>
        </a:defRPr>
      </a:lvl3pPr>
      <a:lvl4pPr marL="1600200" indent="-228600" algn="l" rtl="0" fontAlgn="base">
        <a:spcBef>
          <a:spcPct val="20000"/>
        </a:spcBef>
        <a:spcAft>
          <a:spcPct val="0"/>
        </a:spcAft>
        <a:buChar char="–"/>
        <a:defRPr sz="1600">
          <a:solidFill>
            <a:srgbClr val="330099"/>
          </a:solidFill>
          <a:latin typeface="Helvetica" pitchFamily="34" charset="0"/>
          <a:cs typeface="Helvetica" pitchFamily="34" charset="0"/>
        </a:defRPr>
      </a:lvl4pPr>
      <a:lvl5pPr marL="2057400" indent="-228600" algn="l" rtl="0" fontAlgn="base">
        <a:spcBef>
          <a:spcPct val="20000"/>
        </a:spcBef>
        <a:spcAft>
          <a:spcPct val="0"/>
        </a:spcAft>
        <a:buChar char="»"/>
        <a:defRPr sz="1600">
          <a:solidFill>
            <a:srgbClr val="330099"/>
          </a:solidFill>
          <a:latin typeface="Helvetica" pitchFamily="34" charset="0"/>
          <a:cs typeface="Helvetica" pitchFamily="34" charset="0"/>
        </a:defRPr>
      </a:lvl5pPr>
      <a:lvl6pPr marL="2514600" indent="-228600" algn="l" rtl="0" fontAlgn="base">
        <a:spcBef>
          <a:spcPct val="20000"/>
        </a:spcBef>
        <a:spcAft>
          <a:spcPct val="0"/>
        </a:spcAft>
        <a:buChar char="»"/>
        <a:defRPr sz="1400">
          <a:solidFill>
            <a:srgbClr val="330099"/>
          </a:solidFill>
          <a:latin typeface="Helvetica" pitchFamily="34" charset="0"/>
        </a:defRPr>
      </a:lvl6pPr>
      <a:lvl7pPr marL="2971800" indent="-228600" algn="l" rtl="0" fontAlgn="base">
        <a:spcBef>
          <a:spcPct val="20000"/>
        </a:spcBef>
        <a:spcAft>
          <a:spcPct val="0"/>
        </a:spcAft>
        <a:buChar char="»"/>
        <a:defRPr sz="1400">
          <a:solidFill>
            <a:srgbClr val="330099"/>
          </a:solidFill>
          <a:latin typeface="Helvetica" pitchFamily="34" charset="0"/>
        </a:defRPr>
      </a:lvl7pPr>
      <a:lvl8pPr marL="3429000" indent="-228600" algn="l" rtl="0" fontAlgn="base">
        <a:spcBef>
          <a:spcPct val="20000"/>
        </a:spcBef>
        <a:spcAft>
          <a:spcPct val="0"/>
        </a:spcAft>
        <a:buChar char="»"/>
        <a:defRPr sz="1400">
          <a:solidFill>
            <a:srgbClr val="330099"/>
          </a:solidFill>
          <a:latin typeface="Helvetica" pitchFamily="34" charset="0"/>
        </a:defRPr>
      </a:lvl8pPr>
      <a:lvl9pPr marL="3886200" indent="-228600" algn="l" rtl="0" fontAlgn="base">
        <a:spcBef>
          <a:spcPct val="20000"/>
        </a:spcBef>
        <a:spcAft>
          <a:spcPct val="0"/>
        </a:spcAft>
        <a:buChar char="»"/>
        <a:defRPr sz="1400">
          <a:solidFill>
            <a:srgbClr val="330099"/>
          </a:solidFill>
          <a:latin typeface="Helvetic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background_no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0"/>
            <a:ext cx="9144000" cy="6869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274638"/>
            <a:ext cx="8229600"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295400"/>
            <a:ext cx="8229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3A705-1ADD-4855-9B9A-16FF7D75F7C8}"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4EF4E-EA8D-4514-BD29-44D2CEDA05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9168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3" r:id="rId6"/>
  </p:sldLayoutIdLst>
  <p:txStyles>
    <p:titleStyle>
      <a:lvl1pPr algn="l" defTabSz="914400" rtl="0" eaLnBrk="1" latinLnBrk="0" hangingPunct="1">
        <a:spcBef>
          <a:spcPct val="0"/>
        </a:spcBef>
        <a:buNone/>
        <a:defRPr sz="3200" b="0" kern="1200">
          <a:solidFill>
            <a:srgbClr val="33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rgbClr val="33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330099"/>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000" kern="1200">
          <a:solidFill>
            <a:srgbClr val="330099"/>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800" kern="1200">
          <a:solidFill>
            <a:srgbClr val="330099"/>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1800" kern="1200">
          <a:solidFill>
            <a:srgbClr val="330099"/>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fif"/><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fi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143000"/>
            <a:ext cx="6400800" cy="1676400"/>
          </a:xfrm>
          <a:noFill/>
        </p:spPr>
        <p:txBody>
          <a:bodyPr/>
          <a:lstStyle/>
          <a:p>
            <a:pPr lvl="0" algn="l" fontAlgn="base">
              <a:spcAft>
                <a:spcPct val="0"/>
              </a:spcAft>
            </a:pPr>
            <a:r>
              <a:rPr lang="en-US" sz="2800" dirty="0">
                <a:solidFill>
                  <a:srgbClr val="03035D"/>
                </a:solidFill>
              </a:rPr>
              <a:t>Weather Ready Nations: Impact-Based Forecast and Warning Process</a:t>
            </a:r>
            <a:endParaRPr lang="en-US" sz="2800" dirty="0">
              <a:solidFill>
                <a:srgbClr val="03035D"/>
              </a:solidFill>
              <a:ea typeface="+mn-ea"/>
              <a:cs typeface="+mn-cs"/>
            </a:endParaRPr>
          </a:p>
        </p:txBody>
      </p:sp>
      <p:sp>
        <p:nvSpPr>
          <p:cNvPr id="3" name="Subtitle 2"/>
          <p:cNvSpPr>
            <a:spLocks noGrp="1"/>
          </p:cNvSpPr>
          <p:nvPr>
            <p:ph type="subTitle" idx="1"/>
          </p:nvPr>
        </p:nvSpPr>
        <p:spPr>
          <a:xfrm>
            <a:off x="3962400" y="3048000"/>
            <a:ext cx="4648200" cy="2057400"/>
          </a:xfrm>
        </p:spPr>
        <p:txBody>
          <a:bodyPr>
            <a:noAutofit/>
          </a:bodyPr>
          <a:lstStyle/>
          <a:p>
            <a:pPr algn="l">
              <a:defRPr/>
            </a:pPr>
            <a:r>
              <a:rPr lang="en-US" dirty="0"/>
              <a:t>Paul </a:t>
            </a:r>
            <a:r>
              <a:rPr lang="en-US" dirty="0" smtClean="0"/>
              <a:t>Kucera, Ph.D. </a:t>
            </a:r>
          </a:p>
          <a:p>
            <a:pPr algn="l">
              <a:defRPr/>
            </a:pPr>
            <a:r>
              <a:rPr lang="en-US" dirty="0" smtClean="0"/>
              <a:t>COMET</a:t>
            </a:r>
          </a:p>
          <a:p>
            <a:pPr algn="l">
              <a:defRPr/>
            </a:pPr>
            <a:r>
              <a:rPr lang="en-US" dirty="0" smtClean="0"/>
              <a:t>Boulder, CO USA</a:t>
            </a:r>
          </a:p>
          <a:p>
            <a:pPr algn="l">
              <a:defRPr/>
            </a:pPr>
            <a:r>
              <a:rPr lang="en-US" dirty="0" smtClean="0"/>
              <a:t>December 2018</a:t>
            </a:r>
          </a:p>
        </p:txBody>
      </p:sp>
      <p:pic>
        <p:nvPicPr>
          <p:cNvPr id="6" name="Rectangle 3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835" y="140820"/>
            <a:ext cx="6748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352" y="140820"/>
            <a:ext cx="685800" cy="68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40820"/>
            <a:ext cx="795593" cy="685800"/>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794" y="133658"/>
            <a:ext cx="761450" cy="7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descr="Image result for uc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4886" y="267665"/>
            <a:ext cx="1550514" cy="43211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C:\Documents and Settings\eugene.poolman\My Documents\Doc1 SlideShows Archive\Wx pics\Snow\200809 snow_bulwer.jpg"/>
          <p:cNvPicPr>
            <a:picLocks noChangeAspect="1" noChangeArrowheads="1"/>
          </p:cNvPicPr>
          <p:nvPr/>
        </p:nvPicPr>
        <p:blipFill>
          <a:blip r:embed="rId8">
            <a:extLst>
              <a:ext uri="{28A0092B-C50C-407E-A947-70E740481C1C}">
                <a14:useLocalDpi xmlns:a14="http://schemas.microsoft.com/office/drawing/2010/main" val="0"/>
              </a:ext>
            </a:extLst>
          </a:blip>
          <a:srcRect t="22188" b="7550"/>
          <a:stretch>
            <a:fillRect/>
          </a:stretch>
        </p:blipFill>
        <p:spPr bwMode="auto">
          <a:xfrm>
            <a:off x="0" y="953486"/>
            <a:ext cx="20574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Content Placeholder 4" descr="soweto flood pic.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659653"/>
            <a:ext cx="2057400" cy="1615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C:\Documents and Settings\eugene.poolman\My Documents\Doc1 SlideShows Archive\Wx pics\Flood pics\Suidkus Nov 2007\Grootbrak4jpg[1].JPG"/>
          <p:cNvPicPr>
            <a:picLocks noChangeAspect="1" noChangeArrowheads="1"/>
          </p:cNvPicPr>
          <p:nvPr/>
        </p:nvPicPr>
        <p:blipFill>
          <a:blip r:embed="rId10" cstate="print">
            <a:extLst>
              <a:ext uri="{28A0092B-C50C-407E-A947-70E740481C1C}">
                <a14:useLocalDpi xmlns:a14="http://schemas.microsoft.com/office/drawing/2010/main" val="0"/>
              </a:ext>
            </a:extLst>
          </a:blip>
          <a:srcRect b="29630"/>
          <a:stretch>
            <a:fillRect/>
          </a:stretch>
        </p:blipFill>
        <p:spPr bwMode="auto">
          <a:xfrm>
            <a:off x="0" y="4268186"/>
            <a:ext cx="20574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C:\Documents and Settings\eugene.poolman\My Documents\Doc1 SlideShows Archive\Wx pics\Fires\20090208 CT fires\mount.jpg"/>
          <p:cNvPicPr>
            <a:picLocks noChangeAspect="1" noChangeArrowheads="1"/>
          </p:cNvPicPr>
          <p:nvPr/>
        </p:nvPicPr>
        <p:blipFill>
          <a:blip r:embed="rId11">
            <a:extLst>
              <a:ext uri="{28A0092B-C50C-407E-A947-70E740481C1C}">
                <a14:useLocalDpi xmlns:a14="http://schemas.microsoft.com/office/drawing/2010/main" val="0"/>
              </a:ext>
            </a:extLst>
          </a:blip>
          <a:srcRect t="14815" b="14815"/>
          <a:stretch>
            <a:fillRect/>
          </a:stretch>
        </p:blipFill>
        <p:spPr bwMode="auto">
          <a:xfrm>
            <a:off x="0" y="2039336"/>
            <a:ext cx="20574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2048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76400" y="2611305"/>
            <a:ext cx="6858000" cy="4035258"/>
          </a:xfrm>
          <a:prstGeom prst="rect">
            <a:avLst/>
          </a:prstGeom>
        </p:spPr>
      </p:pic>
      <p:sp>
        <p:nvSpPr>
          <p:cNvPr id="4" name="Freeform 3"/>
          <p:cNvSpPr/>
          <p:nvPr/>
        </p:nvSpPr>
        <p:spPr>
          <a:xfrm rot="11546722">
            <a:off x="3056264" y="2731306"/>
            <a:ext cx="2540665" cy="826325"/>
          </a:xfrm>
          <a:custGeom>
            <a:avLst/>
            <a:gdLst>
              <a:gd name="connsiteX0" fmla="*/ 3584363 w 3927632"/>
              <a:gd name="connsiteY0" fmla="*/ 1151450 h 1442390"/>
              <a:gd name="connsiteX1" fmla="*/ 2779145 w 3927632"/>
              <a:gd name="connsiteY1" fmla="*/ 1001325 h 1442390"/>
              <a:gd name="connsiteX2" fmla="*/ 2192291 w 3927632"/>
              <a:gd name="connsiteY2" fmla="*/ 1042268 h 1442390"/>
              <a:gd name="connsiteX3" fmla="*/ 1646381 w 3927632"/>
              <a:gd name="connsiteY3" fmla="*/ 1069564 h 1442390"/>
              <a:gd name="connsiteX4" fmla="*/ 1441664 w 3927632"/>
              <a:gd name="connsiteY4" fmla="*/ 1301576 h 1442390"/>
              <a:gd name="connsiteX5" fmla="*/ 650094 w 3927632"/>
              <a:gd name="connsiteY5" fmla="*/ 1274280 h 1442390"/>
              <a:gd name="connsiteX6" fmla="*/ 336196 w 3927632"/>
              <a:gd name="connsiteY6" fmla="*/ 1424405 h 1442390"/>
              <a:gd name="connsiteX7" fmla="*/ 8650 w 3927632"/>
              <a:gd name="connsiteY7" fmla="*/ 796608 h 1442390"/>
              <a:gd name="connsiteX8" fmla="*/ 704685 w 3927632"/>
              <a:gd name="connsiteY8" fmla="*/ 182459 h 1442390"/>
              <a:gd name="connsiteX9" fmla="*/ 2001223 w 3927632"/>
              <a:gd name="connsiteY9" fmla="*/ 45982 h 1442390"/>
              <a:gd name="connsiteX10" fmla="*/ 3120339 w 3927632"/>
              <a:gd name="connsiteY10" fmla="*/ 45982 h 1442390"/>
              <a:gd name="connsiteX11" fmla="*/ 3898261 w 3927632"/>
              <a:gd name="connsiteY11" fmla="*/ 591892 h 1442390"/>
              <a:gd name="connsiteX12" fmla="*/ 3748136 w 3927632"/>
              <a:gd name="connsiteY12" fmla="*/ 1001325 h 1442390"/>
              <a:gd name="connsiteX13" fmla="*/ 3584363 w 3927632"/>
              <a:gd name="connsiteY13" fmla="*/ 1151450 h 144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7632" h="1442390">
                <a:moveTo>
                  <a:pt x="3584363" y="1151450"/>
                </a:moveTo>
                <a:cubicBezTo>
                  <a:pt x="3297760" y="1085486"/>
                  <a:pt x="3011157" y="1019522"/>
                  <a:pt x="2779145" y="1001325"/>
                </a:cubicBezTo>
                <a:lnTo>
                  <a:pt x="2192291" y="1042268"/>
                </a:lnTo>
                <a:cubicBezTo>
                  <a:pt x="2003497" y="1053641"/>
                  <a:pt x="1771485" y="1026346"/>
                  <a:pt x="1646381" y="1069564"/>
                </a:cubicBezTo>
                <a:cubicBezTo>
                  <a:pt x="1521277" y="1112782"/>
                  <a:pt x="1607712" y="1267457"/>
                  <a:pt x="1441664" y="1301576"/>
                </a:cubicBezTo>
                <a:cubicBezTo>
                  <a:pt x="1275616" y="1335695"/>
                  <a:pt x="834339" y="1253808"/>
                  <a:pt x="650094" y="1274280"/>
                </a:cubicBezTo>
                <a:cubicBezTo>
                  <a:pt x="465849" y="1294752"/>
                  <a:pt x="443103" y="1504017"/>
                  <a:pt x="336196" y="1424405"/>
                </a:cubicBezTo>
                <a:cubicBezTo>
                  <a:pt x="229289" y="1344793"/>
                  <a:pt x="-52765" y="1003599"/>
                  <a:pt x="8650" y="796608"/>
                </a:cubicBezTo>
                <a:cubicBezTo>
                  <a:pt x="70065" y="589617"/>
                  <a:pt x="372590" y="307563"/>
                  <a:pt x="704685" y="182459"/>
                </a:cubicBezTo>
                <a:cubicBezTo>
                  <a:pt x="1036780" y="57355"/>
                  <a:pt x="1598614" y="68728"/>
                  <a:pt x="2001223" y="45982"/>
                </a:cubicBezTo>
                <a:cubicBezTo>
                  <a:pt x="2403832" y="23236"/>
                  <a:pt x="2804166" y="-45003"/>
                  <a:pt x="3120339" y="45982"/>
                </a:cubicBezTo>
                <a:cubicBezTo>
                  <a:pt x="3436512" y="136967"/>
                  <a:pt x="3793628" y="432668"/>
                  <a:pt x="3898261" y="591892"/>
                </a:cubicBezTo>
                <a:cubicBezTo>
                  <a:pt x="4002894" y="751116"/>
                  <a:pt x="3798178" y="910340"/>
                  <a:pt x="3748136" y="1001325"/>
                </a:cubicBezTo>
                <a:cubicBezTo>
                  <a:pt x="3698094" y="1092310"/>
                  <a:pt x="3648052" y="1115056"/>
                  <a:pt x="3584363" y="1151450"/>
                </a:cubicBezTo>
                <a:close/>
              </a:path>
            </a:pathLst>
          </a:custGeom>
          <a:solidFill>
            <a:srgbClr val="FF0000">
              <a:alpha val="42745"/>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4101" name="Title 1"/>
          <p:cNvSpPr>
            <a:spLocks noGrp="1"/>
          </p:cNvSpPr>
          <p:nvPr>
            <p:ph type="title"/>
          </p:nvPr>
        </p:nvSpPr>
        <p:spPr>
          <a:xfrm>
            <a:off x="1990129" y="1567134"/>
            <a:ext cx="5925741" cy="857250"/>
          </a:xfrm>
          <a:solidFill>
            <a:schemeClr val="bg1">
              <a:lumMod val="95000"/>
            </a:schemeClr>
          </a:solidFill>
          <a:ln>
            <a:solidFill>
              <a:srgbClr val="C00000"/>
            </a:solidFill>
          </a:ln>
        </p:spPr>
        <p:txBody>
          <a:bodyPr/>
          <a:lstStyle/>
          <a:p>
            <a:pPr algn="l">
              <a:defRPr/>
            </a:pPr>
            <a:r>
              <a:rPr lang="en-US" altLang="en-US" sz="1800" dirty="0">
                <a:solidFill>
                  <a:schemeClr val="tx1"/>
                </a:solidFill>
                <a:latin typeface="Arial" panose="020B0604020202020204" pitchFamily="34" charset="0"/>
                <a:cs typeface="Arial" panose="020B0604020202020204" pitchFamily="34" charset="0"/>
              </a:rPr>
              <a:t>Warning: </a:t>
            </a:r>
            <a:br>
              <a:rPr lang="en-US" altLang="en-US" sz="1800" dirty="0">
                <a:solidFill>
                  <a:schemeClr val="tx1"/>
                </a:solidFill>
                <a:latin typeface="Arial" panose="020B0604020202020204" pitchFamily="34" charset="0"/>
                <a:cs typeface="Arial" panose="020B0604020202020204" pitchFamily="34" charset="0"/>
              </a:rPr>
            </a:br>
            <a:r>
              <a:rPr lang="en-US" altLang="en-US" sz="1800" dirty="0">
                <a:solidFill>
                  <a:schemeClr val="tx1"/>
                </a:solidFill>
                <a:latin typeface="Arial" panose="020B0604020202020204" pitchFamily="34" charset="0"/>
                <a:cs typeface="Arial" panose="020B0604020202020204" pitchFamily="34" charset="0"/>
              </a:rPr>
              <a:t>Heavy rain of more than </a:t>
            </a:r>
            <a:r>
              <a:rPr lang="en-US" altLang="en-US" sz="1800" dirty="0" smtClean="0">
                <a:solidFill>
                  <a:schemeClr val="tx1"/>
                </a:solidFill>
                <a:latin typeface="Arial" panose="020B0604020202020204" pitchFamily="34" charset="0"/>
                <a:cs typeface="Arial" panose="020B0604020202020204" pitchFamily="34" charset="0"/>
              </a:rPr>
              <a:t>100 mm </a:t>
            </a:r>
            <a:r>
              <a:rPr lang="en-US" altLang="en-US" sz="1800" dirty="0">
                <a:solidFill>
                  <a:schemeClr val="tx1"/>
                </a:solidFill>
                <a:latin typeface="Arial" panose="020B0604020202020204" pitchFamily="34" charset="0"/>
                <a:cs typeface="Arial" panose="020B0604020202020204" pitchFamily="34" charset="0"/>
              </a:rPr>
              <a:t>in 24 hours is expected</a:t>
            </a:r>
          </a:p>
        </p:txBody>
      </p:sp>
      <p:sp>
        <p:nvSpPr>
          <p:cNvPr id="3" name="Cloud Callout 2"/>
          <p:cNvSpPr/>
          <p:nvPr/>
        </p:nvSpPr>
        <p:spPr>
          <a:xfrm>
            <a:off x="5479582" y="4293178"/>
            <a:ext cx="1679971" cy="671513"/>
          </a:xfrm>
          <a:prstGeom prst="cloudCallout">
            <a:avLst>
              <a:gd name="adj1" fmla="val -54255"/>
              <a:gd name="adj2" fmla="val -10537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So??</a:t>
            </a:r>
          </a:p>
          <a:p>
            <a:pPr algn="ctr"/>
            <a:r>
              <a:rPr lang="en-ZA" sz="1200" dirty="0"/>
              <a:t>What does it mean to me?</a:t>
            </a:r>
          </a:p>
        </p:txBody>
      </p:sp>
      <p:sp>
        <p:nvSpPr>
          <p:cNvPr id="6" name="Title 1"/>
          <p:cNvSpPr txBox="1">
            <a:spLocks/>
          </p:cNvSpPr>
          <p:nvPr/>
        </p:nvSpPr>
        <p:spPr bwMode="auto">
          <a:xfrm>
            <a:off x="838200" y="241187"/>
            <a:ext cx="8229600" cy="659671"/>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685800">
              <a:defRPr/>
            </a:pPr>
            <a:r>
              <a:rPr lang="en-US" sz="3200" kern="0" dirty="0" smtClean="0">
                <a:solidFill>
                  <a:schemeClr val="tx1"/>
                </a:solidFill>
                <a:latin typeface="Arial Black" panose="020B0A04020102020204" pitchFamily="34" charset="0"/>
                <a:cs typeface="Arial" pitchFamily="34" charset="0"/>
              </a:rPr>
              <a:t>The goal is to change from this type of forecast </a:t>
            </a:r>
            <a:r>
              <a:rPr lang="mr-IN" sz="3200" kern="0" dirty="0" smtClean="0">
                <a:solidFill>
                  <a:schemeClr val="tx1"/>
                </a:solidFill>
                <a:latin typeface="Arial Black" panose="020B0A04020102020204" pitchFamily="34" charset="0"/>
                <a:cs typeface="Arial" pitchFamily="34" charset="0"/>
              </a:rPr>
              <a:t>…</a:t>
            </a:r>
            <a:endParaRPr lang="en-US" sz="3200" kern="0" dirty="0">
              <a:solidFill>
                <a:schemeClr val="tx1"/>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29985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58491" y="1474676"/>
            <a:ext cx="6858000" cy="4503682"/>
          </a:xfrm>
          <a:prstGeom prst="rect">
            <a:avLst/>
          </a:prstGeom>
        </p:spPr>
      </p:pic>
      <p:sp>
        <p:nvSpPr>
          <p:cNvPr id="17412" name="Title 1"/>
          <p:cNvSpPr>
            <a:spLocks noGrp="1"/>
          </p:cNvSpPr>
          <p:nvPr>
            <p:ph type="title"/>
          </p:nvPr>
        </p:nvSpPr>
        <p:spPr>
          <a:xfrm>
            <a:off x="19050" y="5301766"/>
            <a:ext cx="5003059" cy="1321594"/>
          </a:xfrm>
          <a:solidFill>
            <a:schemeClr val="accent3">
              <a:lumMod val="20000"/>
              <a:lumOff val="80000"/>
            </a:schemeClr>
          </a:solidFill>
          <a:ln>
            <a:solidFill>
              <a:schemeClr val="tx1"/>
            </a:solidFill>
          </a:ln>
        </p:spPr>
        <p:txBody>
          <a:bodyPr/>
          <a:lstStyle/>
          <a:p>
            <a:pPr algn="l">
              <a:defRPr/>
            </a:pPr>
            <a:r>
              <a:rPr lang="en-US" altLang="en-US" sz="1800" dirty="0" smtClean="0">
                <a:solidFill>
                  <a:srgbClr val="002060"/>
                </a:solidFill>
                <a:latin typeface="Arial" panose="020B0604020202020204" pitchFamily="34" charset="0"/>
                <a:cs typeface="Arial" panose="020B0604020202020204" pitchFamily="34" charset="0"/>
              </a:rPr>
              <a:t>Impact Warning</a:t>
            </a:r>
            <a:r>
              <a:rPr lang="en-US" altLang="en-US" sz="1800" dirty="0">
                <a:solidFill>
                  <a:srgbClr val="002060"/>
                </a:solidFill>
                <a:latin typeface="Arial" panose="020B0604020202020204" pitchFamily="34" charset="0"/>
                <a:cs typeface="Arial" panose="020B0604020202020204" pitchFamily="34" charset="0"/>
              </a:rPr>
              <a:t>: </a:t>
            </a:r>
            <a:br>
              <a:rPr lang="en-US" altLang="en-US" sz="1800" dirty="0">
                <a:solidFill>
                  <a:srgbClr val="002060"/>
                </a:solidFill>
                <a:latin typeface="Arial" panose="020B0604020202020204" pitchFamily="34" charset="0"/>
                <a:cs typeface="Arial" panose="020B0604020202020204" pitchFamily="34" charset="0"/>
              </a:rPr>
            </a:br>
            <a:r>
              <a:rPr lang="en-US" altLang="en-US" sz="1800" dirty="0">
                <a:solidFill>
                  <a:srgbClr val="002060"/>
                </a:solidFill>
                <a:latin typeface="Arial" panose="020B0604020202020204" pitchFamily="34" charset="0"/>
                <a:cs typeface="Arial" panose="020B0604020202020204" pitchFamily="34" charset="0"/>
              </a:rPr>
              <a:t>1. </a:t>
            </a:r>
            <a:r>
              <a:rPr lang="en-US" altLang="en-US" sz="1800" b="1" i="1" dirty="0">
                <a:solidFill>
                  <a:srgbClr val="002060"/>
                </a:solidFill>
                <a:latin typeface="Arial" panose="020B0604020202020204" pitchFamily="34" charset="0"/>
                <a:cs typeface="Arial" panose="020B0604020202020204" pitchFamily="34" charset="0"/>
              </a:rPr>
              <a:t>Orange warning </a:t>
            </a:r>
            <a:r>
              <a:rPr lang="en-US" altLang="en-US" sz="1800" dirty="0">
                <a:solidFill>
                  <a:srgbClr val="002060"/>
                </a:solidFill>
                <a:latin typeface="Arial" panose="020B0604020202020204" pitchFamily="34" charset="0"/>
                <a:cs typeface="Arial" panose="020B0604020202020204" pitchFamily="34" charset="0"/>
              </a:rPr>
              <a:t>for rain with a </a:t>
            </a:r>
            <a:r>
              <a:rPr lang="en-US" altLang="en-US" sz="1800" i="1" dirty="0">
                <a:solidFill>
                  <a:srgbClr val="002060"/>
                </a:solidFill>
                <a:latin typeface="Arial" panose="020B0604020202020204" pitchFamily="34" charset="0"/>
                <a:cs typeface="Arial" panose="020B0604020202020204" pitchFamily="34" charset="0"/>
              </a:rPr>
              <a:t>medium likelihood</a:t>
            </a:r>
            <a:r>
              <a:rPr lang="en-US" altLang="en-US" sz="1800" dirty="0">
                <a:solidFill>
                  <a:srgbClr val="002060"/>
                </a:solidFill>
                <a:latin typeface="Arial" panose="020B0604020202020204" pitchFamily="34" charset="0"/>
                <a:cs typeface="Arial" panose="020B0604020202020204" pitchFamily="34" charset="0"/>
              </a:rPr>
              <a:t> of </a:t>
            </a:r>
            <a:r>
              <a:rPr lang="en-US" altLang="en-US" sz="1800" i="1" dirty="0">
                <a:solidFill>
                  <a:srgbClr val="002060"/>
                </a:solidFill>
                <a:latin typeface="Arial" panose="020B0604020202020204" pitchFamily="34" charset="0"/>
                <a:cs typeface="Arial" panose="020B0604020202020204" pitchFamily="34" charset="0"/>
              </a:rPr>
              <a:t>significant impacts</a:t>
            </a:r>
            <a:r>
              <a:rPr lang="en-US" altLang="en-US" sz="1800" dirty="0">
                <a:solidFill>
                  <a:srgbClr val="002060"/>
                </a:solidFill>
                <a:latin typeface="Arial" panose="020B0604020202020204" pitchFamily="34" charset="0"/>
                <a:cs typeface="Arial" panose="020B0604020202020204" pitchFamily="34" charset="0"/>
              </a:rPr>
              <a:t/>
            </a:r>
            <a:br>
              <a:rPr lang="en-US" altLang="en-US" sz="1800" dirty="0">
                <a:solidFill>
                  <a:srgbClr val="002060"/>
                </a:solidFill>
                <a:latin typeface="Arial" panose="020B0604020202020204" pitchFamily="34" charset="0"/>
                <a:cs typeface="Arial" panose="020B0604020202020204" pitchFamily="34" charset="0"/>
              </a:rPr>
            </a:br>
            <a:r>
              <a:rPr lang="en-US" altLang="en-US" sz="1800" dirty="0">
                <a:solidFill>
                  <a:srgbClr val="002060"/>
                </a:solidFill>
                <a:latin typeface="Arial" panose="020B0604020202020204" pitchFamily="34" charset="0"/>
                <a:cs typeface="Arial" panose="020B0604020202020204" pitchFamily="34" charset="0"/>
              </a:rPr>
              <a:t>2. </a:t>
            </a:r>
            <a:r>
              <a:rPr lang="en-US" altLang="en-US" sz="1800" b="1" i="1" dirty="0">
                <a:solidFill>
                  <a:srgbClr val="002060"/>
                </a:solidFill>
                <a:latin typeface="Arial" panose="020B0604020202020204" pitchFamily="34" charset="0"/>
                <a:cs typeface="Arial" panose="020B0604020202020204" pitchFamily="34" charset="0"/>
              </a:rPr>
              <a:t>Yellow warning </a:t>
            </a:r>
            <a:r>
              <a:rPr lang="en-US" altLang="en-US" sz="1800" dirty="0">
                <a:solidFill>
                  <a:srgbClr val="002060"/>
                </a:solidFill>
                <a:latin typeface="Arial" panose="020B0604020202020204" pitchFamily="34" charset="0"/>
                <a:cs typeface="Arial" panose="020B0604020202020204" pitchFamily="34" charset="0"/>
              </a:rPr>
              <a:t>for rain with a </a:t>
            </a:r>
            <a:r>
              <a:rPr lang="en-US" altLang="en-US" sz="1800" i="1" dirty="0">
                <a:solidFill>
                  <a:srgbClr val="002060"/>
                </a:solidFill>
                <a:latin typeface="Arial" panose="020B0604020202020204" pitchFamily="34" charset="0"/>
                <a:cs typeface="Arial" panose="020B0604020202020204" pitchFamily="34" charset="0"/>
              </a:rPr>
              <a:t>high likelihood</a:t>
            </a:r>
            <a:r>
              <a:rPr lang="en-US" altLang="en-US" sz="1800" dirty="0">
                <a:solidFill>
                  <a:srgbClr val="002060"/>
                </a:solidFill>
                <a:latin typeface="Arial" panose="020B0604020202020204" pitchFamily="34" charset="0"/>
                <a:cs typeface="Arial" panose="020B0604020202020204" pitchFamily="34" charset="0"/>
              </a:rPr>
              <a:t> of </a:t>
            </a:r>
            <a:r>
              <a:rPr lang="en-US" altLang="en-US" sz="1800" i="1" dirty="0">
                <a:solidFill>
                  <a:srgbClr val="000000"/>
                </a:solidFill>
                <a:latin typeface="Arial" panose="020B0604020202020204" pitchFamily="34" charset="0"/>
                <a:cs typeface="Arial" panose="020B0604020202020204" pitchFamily="34" charset="0"/>
              </a:rPr>
              <a:t>minor impacts</a:t>
            </a:r>
          </a:p>
        </p:txBody>
      </p:sp>
      <p:sp>
        <p:nvSpPr>
          <p:cNvPr id="4" name="Freeform 3"/>
          <p:cNvSpPr/>
          <p:nvPr/>
        </p:nvSpPr>
        <p:spPr>
          <a:xfrm rot="3173786">
            <a:off x="5024439" y="3788496"/>
            <a:ext cx="2945606" cy="1081088"/>
          </a:xfrm>
          <a:custGeom>
            <a:avLst/>
            <a:gdLst>
              <a:gd name="connsiteX0" fmla="*/ 3584363 w 3927632"/>
              <a:gd name="connsiteY0" fmla="*/ 1151450 h 1442390"/>
              <a:gd name="connsiteX1" fmla="*/ 2779145 w 3927632"/>
              <a:gd name="connsiteY1" fmla="*/ 1001325 h 1442390"/>
              <a:gd name="connsiteX2" fmla="*/ 2192291 w 3927632"/>
              <a:gd name="connsiteY2" fmla="*/ 1042268 h 1442390"/>
              <a:gd name="connsiteX3" fmla="*/ 1646381 w 3927632"/>
              <a:gd name="connsiteY3" fmla="*/ 1069564 h 1442390"/>
              <a:gd name="connsiteX4" fmla="*/ 1441664 w 3927632"/>
              <a:gd name="connsiteY4" fmla="*/ 1301576 h 1442390"/>
              <a:gd name="connsiteX5" fmla="*/ 650094 w 3927632"/>
              <a:gd name="connsiteY5" fmla="*/ 1274280 h 1442390"/>
              <a:gd name="connsiteX6" fmla="*/ 336196 w 3927632"/>
              <a:gd name="connsiteY6" fmla="*/ 1424405 h 1442390"/>
              <a:gd name="connsiteX7" fmla="*/ 8650 w 3927632"/>
              <a:gd name="connsiteY7" fmla="*/ 796608 h 1442390"/>
              <a:gd name="connsiteX8" fmla="*/ 704685 w 3927632"/>
              <a:gd name="connsiteY8" fmla="*/ 182459 h 1442390"/>
              <a:gd name="connsiteX9" fmla="*/ 2001223 w 3927632"/>
              <a:gd name="connsiteY9" fmla="*/ 45982 h 1442390"/>
              <a:gd name="connsiteX10" fmla="*/ 3120339 w 3927632"/>
              <a:gd name="connsiteY10" fmla="*/ 45982 h 1442390"/>
              <a:gd name="connsiteX11" fmla="*/ 3898261 w 3927632"/>
              <a:gd name="connsiteY11" fmla="*/ 591892 h 1442390"/>
              <a:gd name="connsiteX12" fmla="*/ 3748136 w 3927632"/>
              <a:gd name="connsiteY12" fmla="*/ 1001325 h 1442390"/>
              <a:gd name="connsiteX13" fmla="*/ 3584363 w 3927632"/>
              <a:gd name="connsiteY13" fmla="*/ 1151450 h 144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27632" h="1442390">
                <a:moveTo>
                  <a:pt x="3584363" y="1151450"/>
                </a:moveTo>
                <a:cubicBezTo>
                  <a:pt x="3297760" y="1085486"/>
                  <a:pt x="3011157" y="1019522"/>
                  <a:pt x="2779145" y="1001325"/>
                </a:cubicBezTo>
                <a:lnTo>
                  <a:pt x="2192291" y="1042268"/>
                </a:lnTo>
                <a:cubicBezTo>
                  <a:pt x="2003497" y="1053641"/>
                  <a:pt x="1771485" y="1026346"/>
                  <a:pt x="1646381" y="1069564"/>
                </a:cubicBezTo>
                <a:cubicBezTo>
                  <a:pt x="1521277" y="1112782"/>
                  <a:pt x="1607712" y="1267457"/>
                  <a:pt x="1441664" y="1301576"/>
                </a:cubicBezTo>
                <a:cubicBezTo>
                  <a:pt x="1275616" y="1335695"/>
                  <a:pt x="834339" y="1253808"/>
                  <a:pt x="650094" y="1274280"/>
                </a:cubicBezTo>
                <a:cubicBezTo>
                  <a:pt x="465849" y="1294752"/>
                  <a:pt x="443103" y="1504017"/>
                  <a:pt x="336196" y="1424405"/>
                </a:cubicBezTo>
                <a:cubicBezTo>
                  <a:pt x="229289" y="1344793"/>
                  <a:pt x="-52765" y="1003599"/>
                  <a:pt x="8650" y="796608"/>
                </a:cubicBezTo>
                <a:cubicBezTo>
                  <a:pt x="70065" y="589617"/>
                  <a:pt x="372590" y="307563"/>
                  <a:pt x="704685" y="182459"/>
                </a:cubicBezTo>
                <a:cubicBezTo>
                  <a:pt x="1036780" y="57355"/>
                  <a:pt x="1598614" y="68728"/>
                  <a:pt x="2001223" y="45982"/>
                </a:cubicBezTo>
                <a:cubicBezTo>
                  <a:pt x="2403832" y="23236"/>
                  <a:pt x="2804166" y="-45003"/>
                  <a:pt x="3120339" y="45982"/>
                </a:cubicBezTo>
                <a:cubicBezTo>
                  <a:pt x="3436512" y="136967"/>
                  <a:pt x="3793628" y="432668"/>
                  <a:pt x="3898261" y="591892"/>
                </a:cubicBezTo>
                <a:cubicBezTo>
                  <a:pt x="4002894" y="751116"/>
                  <a:pt x="3798178" y="910340"/>
                  <a:pt x="3748136" y="1001325"/>
                </a:cubicBezTo>
                <a:cubicBezTo>
                  <a:pt x="3698094" y="1092310"/>
                  <a:pt x="3648052" y="1115056"/>
                  <a:pt x="3584363" y="1151450"/>
                </a:cubicBezTo>
                <a:close/>
              </a:path>
            </a:pathLst>
          </a:custGeom>
          <a:solidFill>
            <a:srgbClr val="FFFF09">
              <a:alpha val="42353"/>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9" name="Freeform 8"/>
          <p:cNvSpPr/>
          <p:nvPr/>
        </p:nvSpPr>
        <p:spPr>
          <a:xfrm rot="3173786">
            <a:off x="5978130" y="4326659"/>
            <a:ext cx="1564481" cy="438150"/>
          </a:xfrm>
          <a:custGeom>
            <a:avLst/>
            <a:gdLst>
              <a:gd name="connsiteX0" fmla="*/ 1648081 w 2555931"/>
              <a:gd name="connsiteY0" fmla="*/ 256274 h 583925"/>
              <a:gd name="connsiteX1" fmla="*/ 938398 w 2555931"/>
              <a:gd name="connsiteY1" fmla="*/ 297217 h 583925"/>
              <a:gd name="connsiteX2" fmla="*/ 447078 w 2555931"/>
              <a:gd name="connsiteY2" fmla="*/ 324513 h 583925"/>
              <a:gd name="connsiteX3" fmla="*/ 337896 w 2555931"/>
              <a:gd name="connsiteY3" fmla="*/ 583820 h 583925"/>
              <a:gd name="connsiteX4" fmla="*/ 23998 w 2555931"/>
              <a:gd name="connsiteY4" fmla="*/ 351808 h 583925"/>
              <a:gd name="connsiteX5" fmla="*/ 92237 w 2555931"/>
              <a:gd name="connsiteY5" fmla="*/ 24262 h 583925"/>
              <a:gd name="connsiteX6" fmla="*/ 651795 w 2555931"/>
              <a:gd name="connsiteY6" fmla="*/ 24262 h 583925"/>
              <a:gd name="connsiteX7" fmla="*/ 1702672 w 2555931"/>
              <a:gd name="connsiteY7" fmla="*/ 10614 h 583925"/>
              <a:gd name="connsiteX8" fmla="*/ 2125753 w 2555931"/>
              <a:gd name="connsiteY8" fmla="*/ 92501 h 583925"/>
              <a:gd name="connsiteX9" fmla="*/ 2521538 w 2555931"/>
              <a:gd name="connsiteY9" fmla="*/ 256274 h 583925"/>
              <a:gd name="connsiteX10" fmla="*/ 2439651 w 2555931"/>
              <a:gd name="connsiteY10" fmla="*/ 392751 h 583925"/>
              <a:gd name="connsiteX11" fmla="*/ 1648081 w 2555931"/>
              <a:gd name="connsiteY11" fmla="*/ 256274 h 5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5931" h="583925">
                <a:moveTo>
                  <a:pt x="1648081" y="256274"/>
                </a:moveTo>
                <a:lnTo>
                  <a:pt x="938398" y="297217"/>
                </a:lnTo>
                <a:lnTo>
                  <a:pt x="447078" y="324513"/>
                </a:lnTo>
                <a:cubicBezTo>
                  <a:pt x="346994" y="372280"/>
                  <a:pt x="408409" y="579271"/>
                  <a:pt x="337896" y="583820"/>
                </a:cubicBezTo>
                <a:cubicBezTo>
                  <a:pt x="267383" y="588369"/>
                  <a:pt x="64941" y="445068"/>
                  <a:pt x="23998" y="351808"/>
                </a:cubicBezTo>
                <a:cubicBezTo>
                  <a:pt x="-16945" y="258548"/>
                  <a:pt x="-12396" y="78853"/>
                  <a:pt x="92237" y="24262"/>
                </a:cubicBezTo>
                <a:cubicBezTo>
                  <a:pt x="196870" y="-30329"/>
                  <a:pt x="651795" y="24262"/>
                  <a:pt x="651795" y="24262"/>
                </a:cubicBezTo>
                <a:cubicBezTo>
                  <a:pt x="920201" y="21987"/>
                  <a:pt x="1457012" y="-759"/>
                  <a:pt x="1702672" y="10614"/>
                </a:cubicBezTo>
                <a:cubicBezTo>
                  <a:pt x="1948332" y="21987"/>
                  <a:pt x="1989275" y="51558"/>
                  <a:pt x="2125753" y="92501"/>
                </a:cubicBezTo>
                <a:cubicBezTo>
                  <a:pt x="2262231" y="133444"/>
                  <a:pt x="2469222" y="206232"/>
                  <a:pt x="2521538" y="256274"/>
                </a:cubicBezTo>
                <a:cubicBezTo>
                  <a:pt x="2573854" y="306316"/>
                  <a:pt x="2580678" y="390476"/>
                  <a:pt x="2439651" y="392751"/>
                </a:cubicBezTo>
                <a:cubicBezTo>
                  <a:pt x="2298624" y="395026"/>
                  <a:pt x="1987000" y="332474"/>
                  <a:pt x="1648081" y="256274"/>
                </a:cubicBezTo>
                <a:close/>
              </a:path>
            </a:pathLst>
          </a:custGeom>
          <a:solidFill>
            <a:schemeClr val="accent6">
              <a:lumMod val="75000"/>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13321" name="TextBox 17"/>
          <p:cNvSpPr txBox="1">
            <a:spLocks noChangeArrowheads="1"/>
          </p:cNvSpPr>
          <p:nvPr/>
        </p:nvSpPr>
        <p:spPr bwMode="auto">
          <a:xfrm rot="3173786">
            <a:off x="6560635" y="4146240"/>
            <a:ext cx="204788"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ZA" altLang="en-US" sz="1350" b="1" dirty="0"/>
              <a:t>1</a:t>
            </a:r>
          </a:p>
        </p:txBody>
      </p:sp>
      <p:sp>
        <p:nvSpPr>
          <p:cNvPr id="13322" name="TextBox 18"/>
          <p:cNvSpPr txBox="1">
            <a:spLocks noChangeArrowheads="1"/>
          </p:cNvSpPr>
          <p:nvPr/>
        </p:nvSpPr>
        <p:spPr bwMode="auto">
          <a:xfrm rot="3173786">
            <a:off x="5866243" y="3581637"/>
            <a:ext cx="204788"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ZA" altLang="en-US" sz="1350" b="1" dirty="0"/>
              <a:t>2</a:t>
            </a:r>
          </a:p>
        </p:txBody>
      </p:sp>
      <p:sp>
        <p:nvSpPr>
          <p:cNvPr id="21" name="Title 1"/>
          <p:cNvSpPr txBox="1">
            <a:spLocks/>
          </p:cNvSpPr>
          <p:nvPr/>
        </p:nvSpPr>
        <p:spPr bwMode="auto">
          <a:xfrm>
            <a:off x="838200" y="262077"/>
            <a:ext cx="7924800" cy="684609"/>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685800">
              <a:defRPr/>
            </a:pPr>
            <a:r>
              <a:rPr lang="en-US" sz="3200" kern="0" dirty="0">
                <a:solidFill>
                  <a:schemeClr val="tx1"/>
                </a:solidFill>
                <a:latin typeface="Arial Black" panose="020B0A04020102020204" pitchFamily="34" charset="0"/>
                <a:cs typeface="Arial" pitchFamily="34" charset="0"/>
              </a:rPr>
              <a:t>To an I</a:t>
            </a:r>
            <a:r>
              <a:rPr lang="en-US" sz="3200" kern="0" dirty="0" smtClean="0">
                <a:solidFill>
                  <a:schemeClr val="tx1"/>
                </a:solidFill>
                <a:latin typeface="Arial Black" panose="020B0A04020102020204" pitchFamily="34" charset="0"/>
                <a:cs typeface="Arial" pitchFamily="34" charset="0"/>
              </a:rPr>
              <a:t>mpact-based </a:t>
            </a:r>
            <a:r>
              <a:rPr lang="en-US" sz="3200" kern="0" dirty="0">
                <a:solidFill>
                  <a:schemeClr val="tx1"/>
                </a:solidFill>
                <a:latin typeface="Arial Black" panose="020B0A04020102020204" pitchFamily="34" charset="0"/>
                <a:cs typeface="Arial" pitchFamily="34" charset="0"/>
              </a:rPr>
              <a:t>Early Warning </a:t>
            </a:r>
            <a:r>
              <a:rPr lang="en-US" sz="3200" kern="0" dirty="0" smtClean="0">
                <a:solidFill>
                  <a:schemeClr val="tx1"/>
                </a:solidFill>
                <a:latin typeface="Arial Black" panose="020B0A04020102020204" pitchFamily="34" charset="0"/>
                <a:cs typeface="Arial" pitchFamily="34" charset="0"/>
              </a:rPr>
              <a:t>Forecast System</a:t>
            </a:r>
            <a:endParaRPr lang="en-US" sz="3200" kern="0" dirty="0">
              <a:solidFill>
                <a:schemeClr val="tx1"/>
              </a:solidFill>
              <a:latin typeface="Arial Black" panose="020B0A04020102020204" pitchFamily="34" charset="0"/>
              <a:cs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108" y="1411837"/>
            <a:ext cx="2377344" cy="1505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9" name="TextBox 11"/>
          <p:cNvSpPr txBox="1">
            <a:spLocks noChangeArrowheads="1"/>
          </p:cNvSpPr>
          <p:nvPr/>
        </p:nvSpPr>
        <p:spPr bwMode="auto">
          <a:xfrm>
            <a:off x="8001000" y="1752600"/>
            <a:ext cx="2047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ZA" altLang="en-US" sz="1200" b="1" dirty="0"/>
              <a:t>1</a:t>
            </a:r>
          </a:p>
        </p:txBody>
      </p:sp>
      <p:sp>
        <p:nvSpPr>
          <p:cNvPr id="13320" name="TextBox 16"/>
          <p:cNvSpPr txBox="1">
            <a:spLocks noChangeArrowheads="1"/>
          </p:cNvSpPr>
          <p:nvPr/>
        </p:nvSpPr>
        <p:spPr bwMode="auto">
          <a:xfrm>
            <a:off x="7543800" y="1524000"/>
            <a:ext cx="2047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ZA" altLang="en-US" sz="1200" b="1" dirty="0"/>
              <a:t>2</a:t>
            </a:r>
          </a:p>
        </p:txBody>
      </p:sp>
    </p:spTree>
    <p:extLst>
      <p:ext uri="{BB962C8B-B14F-4D97-AF65-F5344CB8AC3E}">
        <p14:creationId xmlns:p14="http://schemas.microsoft.com/office/powerpoint/2010/main" val="270298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932A-7B29-534B-AE3D-1D762E735B48}"/>
              </a:ext>
            </a:extLst>
          </p:cNvPr>
          <p:cNvSpPr>
            <a:spLocks noGrp="1"/>
          </p:cNvSpPr>
          <p:nvPr>
            <p:ph type="title"/>
          </p:nvPr>
        </p:nvSpPr>
        <p:spPr>
          <a:xfrm>
            <a:off x="850107" y="228600"/>
            <a:ext cx="7886700" cy="994172"/>
          </a:xfrm>
        </p:spPr>
        <p:txBody>
          <a:bodyPr/>
          <a:lstStyle/>
          <a:p>
            <a:r>
              <a:rPr lang="en-US" dirty="0">
                <a:solidFill>
                  <a:schemeClr val="tx1"/>
                </a:solidFill>
              </a:rPr>
              <a:t>Barbados </a:t>
            </a:r>
            <a:r>
              <a:rPr lang="en-US" dirty="0" smtClean="0">
                <a:solidFill>
                  <a:schemeClr val="tx1"/>
                </a:solidFill>
              </a:rPr>
              <a:t>Example - Hazard </a:t>
            </a:r>
            <a:r>
              <a:rPr lang="en-US" dirty="0">
                <a:solidFill>
                  <a:schemeClr val="tx1"/>
                </a:solidFill>
              </a:rPr>
              <a:t>Matrix</a:t>
            </a:r>
          </a:p>
        </p:txBody>
      </p:sp>
      <p:graphicFrame>
        <p:nvGraphicFramePr>
          <p:cNvPr id="5" name="Content Placeholder 4">
            <a:extLst>
              <a:ext uri="{FF2B5EF4-FFF2-40B4-BE49-F238E27FC236}">
                <a16:creationId xmlns:a16="http://schemas.microsoft.com/office/drawing/2014/main" id="{FA8C40BD-AEA4-2A4B-8D5F-B87C5B548985}"/>
              </a:ext>
            </a:extLst>
          </p:cNvPr>
          <p:cNvGraphicFramePr>
            <a:graphicFrameLocks noGrp="1"/>
          </p:cNvGraphicFramePr>
          <p:nvPr>
            <p:ph idx="1"/>
            <p:extLst>
              <p:ext uri="{D42A27DB-BD31-4B8C-83A1-F6EECF244321}">
                <p14:modId xmlns:p14="http://schemas.microsoft.com/office/powerpoint/2010/main" val="1433384483"/>
              </p:ext>
            </p:extLst>
          </p:nvPr>
        </p:nvGraphicFramePr>
        <p:xfrm>
          <a:off x="956073" y="1447800"/>
          <a:ext cx="7674768" cy="3970020"/>
        </p:xfrm>
        <a:graphic>
          <a:graphicData uri="http://schemas.openxmlformats.org/drawingml/2006/table">
            <a:tbl>
              <a:tblPr firstRow="1" bandRow="1">
                <a:tableStyleId>{5C22544A-7EE6-4342-B048-85BDC9FD1C3A}</a:tableStyleId>
              </a:tblPr>
              <a:tblGrid>
                <a:gridCol w="2558256">
                  <a:extLst>
                    <a:ext uri="{9D8B030D-6E8A-4147-A177-3AD203B41FA5}">
                      <a16:colId xmlns:a16="http://schemas.microsoft.com/office/drawing/2014/main" val="3791474142"/>
                    </a:ext>
                  </a:extLst>
                </a:gridCol>
                <a:gridCol w="2558256">
                  <a:extLst>
                    <a:ext uri="{9D8B030D-6E8A-4147-A177-3AD203B41FA5}">
                      <a16:colId xmlns:a16="http://schemas.microsoft.com/office/drawing/2014/main" val="2999929056"/>
                    </a:ext>
                  </a:extLst>
                </a:gridCol>
                <a:gridCol w="2558256">
                  <a:extLst>
                    <a:ext uri="{9D8B030D-6E8A-4147-A177-3AD203B41FA5}">
                      <a16:colId xmlns:a16="http://schemas.microsoft.com/office/drawing/2014/main" val="183374380"/>
                    </a:ext>
                  </a:extLst>
                </a:gridCol>
              </a:tblGrid>
              <a:tr h="278130">
                <a:tc>
                  <a:txBody>
                    <a:bodyPr/>
                    <a:lstStyle/>
                    <a:p>
                      <a:r>
                        <a:rPr lang="en-US" sz="1400" dirty="0"/>
                        <a:t>Primary</a:t>
                      </a:r>
                    </a:p>
                  </a:txBody>
                  <a:tcPr marL="68580" marR="68580" marT="34290" marB="34290"/>
                </a:tc>
                <a:tc>
                  <a:txBody>
                    <a:bodyPr/>
                    <a:lstStyle/>
                    <a:p>
                      <a:r>
                        <a:rPr lang="en-US" sz="1400" dirty="0"/>
                        <a:t>Secondary</a:t>
                      </a:r>
                    </a:p>
                  </a:txBody>
                  <a:tcPr marL="68580" marR="68580" marT="34290" marB="34290"/>
                </a:tc>
                <a:tc>
                  <a:txBody>
                    <a:bodyPr/>
                    <a:lstStyle/>
                    <a:p>
                      <a:r>
                        <a:rPr lang="en-US" sz="1400" dirty="0"/>
                        <a:t>Tertiary</a:t>
                      </a:r>
                    </a:p>
                  </a:txBody>
                  <a:tcPr marL="68580" marR="68580" marT="34290" marB="34290"/>
                </a:tc>
                <a:extLst>
                  <a:ext uri="{0D108BD9-81ED-4DB2-BD59-A6C34878D82A}">
                    <a16:rowId xmlns:a16="http://schemas.microsoft.com/office/drawing/2014/main" val="2120586182"/>
                  </a:ext>
                </a:extLst>
              </a:tr>
              <a:tr h="1097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High Winds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High Seas and Surf, Gale and Small Craft Impacts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Wind Shear and Flight Hazards hindering safe flight operations, Small Boats and high surf impact the health and safety of </a:t>
                      </a:r>
                      <a:r>
                        <a:rPr lang="en-US" sz="1400" kern="1200" dirty="0" smtClean="0">
                          <a:solidFill>
                            <a:schemeClr val="dk1"/>
                          </a:solidFill>
                          <a:effectLst/>
                          <a:latin typeface="+mn-lt"/>
                          <a:ea typeface="+mn-ea"/>
                          <a:cs typeface="+mn-cs"/>
                        </a:rPr>
                        <a:t>populations</a:t>
                      </a:r>
                      <a:r>
                        <a:rPr lang="en-US" sz="1400" kern="1200" dirty="0">
                          <a:solidFill>
                            <a:schemeClr val="dk1"/>
                          </a:solidFill>
                          <a:effectLst/>
                          <a:latin typeface="+mn-lt"/>
                          <a:ea typeface="+mn-ea"/>
                          <a:cs typeface="+mn-cs"/>
                        </a:rPr>
                        <a:t>.</a:t>
                      </a:r>
                    </a:p>
                  </a:txBody>
                  <a:tcPr marL="68580" marR="68580" marT="34290" marB="34290"/>
                </a:tc>
                <a:extLst>
                  <a:ext uri="{0D108BD9-81ED-4DB2-BD59-A6C34878D82A}">
                    <a16:rowId xmlns:a16="http://schemas.microsoft.com/office/drawing/2014/main" val="541587734"/>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Severe Convection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Heavy Rain, Lightning, Wind Gusts, Flooding and Flash Flooding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Health and Safety of the Populations, potential evacuations of persons needed.</a:t>
                      </a:r>
                    </a:p>
                  </a:txBody>
                  <a:tcPr marL="68580" marR="68580" marT="34290" marB="34290"/>
                </a:tc>
                <a:extLst>
                  <a:ext uri="{0D108BD9-81ED-4DB2-BD59-A6C34878D82A}">
                    <a16:rowId xmlns:a16="http://schemas.microsoft.com/office/drawing/2014/main" val="2601678019"/>
                  </a:ext>
                </a:extLst>
              </a:tr>
              <a:tr h="1097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Heavy Rain Events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Flooding and Flash Flooding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Roads flooded, homes destroyed, evacuation of persons needed. Possible landslide hazards, crop failure. Health and Safety of Population.</a:t>
                      </a:r>
                    </a:p>
                  </a:txBody>
                  <a:tcPr marL="68580" marR="68580" marT="34290" marB="34290"/>
                </a:tc>
                <a:extLst>
                  <a:ext uri="{0D108BD9-81ED-4DB2-BD59-A6C34878D82A}">
                    <a16:rowId xmlns:a16="http://schemas.microsoft.com/office/drawing/2014/main" val="2662760823"/>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Tropical Cyclones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Strong Winds, Heavy Rains, Storm Surge, Flooding and Inundation. </a:t>
                      </a:r>
                    </a:p>
                  </a:txBody>
                  <a:tcPr marL="68580" marR="68580" marT="34290" marB="34290"/>
                </a:tc>
                <a:tc>
                  <a:txBody>
                    <a:bodyPr/>
                    <a:lstStyle/>
                    <a:p>
                      <a:r>
                        <a:rPr lang="en-US" sz="1400" kern="1200" dirty="0">
                          <a:solidFill>
                            <a:schemeClr val="dk1"/>
                          </a:solidFill>
                          <a:effectLst/>
                          <a:latin typeface="+mn-lt"/>
                          <a:ea typeface="+mn-ea"/>
                          <a:cs typeface="+mn-cs"/>
                        </a:rPr>
                        <a:t>Structural damage, damaged infrastructure. Health and Safety of Population</a:t>
                      </a:r>
                    </a:p>
                  </a:txBody>
                  <a:tcPr marL="68580" marR="68580" marT="34290" marB="34290"/>
                </a:tc>
                <a:extLst>
                  <a:ext uri="{0D108BD9-81ED-4DB2-BD59-A6C34878D82A}">
                    <a16:rowId xmlns:a16="http://schemas.microsoft.com/office/drawing/2014/main" val="246297495"/>
                  </a:ext>
                </a:extLst>
              </a:tr>
            </a:tbl>
          </a:graphicData>
        </a:graphic>
      </p:graphicFrame>
      <p:sp>
        <p:nvSpPr>
          <p:cNvPr id="4" name="Slide Number Placeholder 3">
            <a:extLst>
              <a:ext uri="{FF2B5EF4-FFF2-40B4-BE49-F238E27FC236}">
                <a16:creationId xmlns:a16="http://schemas.microsoft.com/office/drawing/2014/main" id="{C6965DBF-E339-4B46-A9A5-45C19549CA9B}"/>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139156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741"/>
            <a:ext cx="7543800" cy="859280"/>
          </a:xfrm>
        </p:spPr>
        <p:txBody>
          <a:bodyPr>
            <a:noAutofit/>
          </a:bodyPr>
          <a:lstStyle/>
          <a:p>
            <a:pPr>
              <a:spcBef>
                <a:spcPts val="0"/>
              </a:spcBef>
            </a:pPr>
            <a:r>
              <a:rPr lang="en-ZA" dirty="0" smtClean="0">
                <a:solidFill>
                  <a:schemeClr val="tx1"/>
                </a:solidFill>
                <a:ea typeface="+mn-ea"/>
                <a:cs typeface="+mn-cs"/>
              </a:rPr>
              <a:t>Impact-based Forecast System Development</a:t>
            </a:r>
            <a:endParaRPr lang="en-ZA" dirty="0">
              <a:solidFill>
                <a:schemeClr val="tx1"/>
              </a:solidFill>
              <a:ea typeface="+mn-ea"/>
              <a:cs typeface="+mn-cs"/>
            </a:endParaRPr>
          </a:p>
        </p:txBody>
      </p:sp>
      <p:sp>
        <p:nvSpPr>
          <p:cNvPr id="3" name="Content Placeholder 2"/>
          <p:cNvSpPr>
            <a:spLocks noGrp="1"/>
          </p:cNvSpPr>
          <p:nvPr>
            <p:ph idx="1"/>
          </p:nvPr>
        </p:nvSpPr>
        <p:spPr>
          <a:xfrm>
            <a:off x="1204624" y="1386186"/>
            <a:ext cx="6872575" cy="1188132"/>
          </a:xfrm>
        </p:spPr>
        <p:txBody>
          <a:bodyPr>
            <a:normAutofit/>
          </a:bodyPr>
          <a:lstStyle/>
          <a:p>
            <a:pPr>
              <a:spcBef>
                <a:spcPts val="0"/>
              </a:spcBef>
            </a:pPr>
            <a:r>
              <a:rPr lang="en-ZA" sz="1800" dirty="0">
                <a:solidFill>
                  <a:schemeClr val="tx1"/>
                </a:solidFill>
              </a:rPr>
              <a:t>Impact tables </a:t>
            </a:r>
            <a:r>
              <a:rPr lang="en-US" sz="1800" dirty="0">
                <a:solidFill>
                  <a:schemeClr val="tx1"/>
                </a:solidFill>
              </a:rPr>
              <a:t>define the different levels of impact</a:t>
            </a:r>
            <a:endParaRPr lang="en-GB" sz="1800" dirty="0">
              <a:solidFill>
                <a:schemeClr val="tx1"/>
              </a:solidFill>
            </a:endParaRPr>
          </a:p>
          <a:p>
            <a:pPr>
              <a:spcBef>
                <a:spcPts val="0"/>
              </a:spcBef>
            </a:pPr>
            <a:r>
              <a:rPr lang="en-GB" sz="1800" dirty="0">
                <a:solidFill>
                  <a:schemeClr val="tx1"/>
                </a:solidFill>
              </a:rPr>
              <a:t>Impact level depends on vulnerability of the region</a:t>
            </a:r>
          </a:p>
          <a:p>
            <a:pPr>
              <a:spcBef>
                <a:spcPts val="0"/>
              </a:spcBef>
            </a:pPr>
            <a:r>
              <a:rPr lang="en-ZA" sz="1800" dirty="0">
                <a:solidFill>
                  <a:schemeClr val="tx1"/>
                </a:solidFill>
              </a:rPr>
              <a:t>Disaster management agencies </a:t>
            </a:r>
            <a:r>
              <a:rPr lang="en-ZA" sz="1800" dirty="0" smtClean="0">
                <a:solidFill>
                  <a:schemeClr val="tx1"/>
                </a:solidFill>
              </a:rPr>
              <a:t>provide </a:t>
            </a:r>
            <a:r>
              <a:rPr lang="en-ZA" sz="1800" dirty="0">
                <a:solidFill>
                  <a:schemeClr val="tx1"/>
                </a:solidFill>
              </a:rPr>
              <a:t>input to the tables</a:t>
            </a:r>
            <a:endParaRPr lang="en-GB" sz="1800" dirty="0">
              <a:solidFill>
                <a:schemeClr val="tx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3270322"/>
              </p:ext>
            </p:extLst>
          </p:nvPr>
        </p:nvGraphicFramePr>
        <p:xfrm>
          <a:off x="1277632" y="3020900"/>
          <a:ext cx="6588734" cy="2952359"/>
        </p:xfrm>
        <a:graphic>
          <a:graphicData uri="http://schemas.openxmlformats.org/drawingml/2006/table">
            <a:tbl>
              <a:tblPr firstRow="1" bandRow="1">
                <a:tableStyleId>{5C22544A-7EE6-4342-B048-85BDC9FD1C3A}</a:tableStyleId>
              </a:tblPr>
              <a:tblGrid>
                <a:gridCol w="1732172">
                  <a:extLst>
                    <a:ext uri="{9D8B030D-6E8A-4147-A177-3AD203B41FA5}">
                      <a16:colId xmlns:a16="http://schemas.microsoft.com/office/drawing/2014/main" val="20000"/>
                    </a:ext>
                  </a:extLst>
                </a:gridCol>
                <a:gridCol w="1618854">
                  <a:extLst>
                    <a:ext uri="{9D8B030D-6E8A-4147-A177-3AD203B41FA5}">
                      <a16:colId xmlns:a16="http://schemas.microsoft.com/office/drawing/2014/main" val="20001"/>
                    </a:ext>
                  </a:extLst>
                </a:gridCol>
                <a:gridCol w="1618854">
                  <a:extLst>
                    <a:ext uri="{9D8B030D-6E8A-4147-A177-3AD203B41FA5}">
                      <a16:colId xmlns:a16="http://schemas.microsoft.com/office/drawing/2014/main" val="20002"/>
                    </a:ext>
                  </a:extLst>
                </a:gridCol>
                <a:gridCol w="1618854">
                  <a:extLst>
                    <a:ext uri="{9D8B030D-6E8A-4147-A177-3AD203B41FA5}">
                      <a16:colId xmlns:a16="http://schemas.microsoft.com/office/drawing/2014/main" val="20003"/>
                    </a:ext>
                  </a:extLst>
                </a:gridCol>
              </a:tblGrid>
              <a:tr h="539912">
                <a:tc>
                  <a:txBody>
                    <a:bodyPr/>
                    <a:lstStyle/>
                    <a:p>
                      <a:pPr algn="ctr">
                        <a:lnSpc>
                          <a:spcPct val="115000"/>
                        </a:lnSpc>
                        <a:spcAft>
                          <a:spcPts val="1500"/>
                        </a:spcAft>
                      </a:pPr>
                      <a:r>
                        <a:rPr lang="en-ZA" sz="1400" b="1" dirty="0">
                          <a:solidFill>
                            <a:schemeClr val="bg1"/>
                          </a:solidFill>
                          <a:effectLst/>
                          <a:latin typeface="+mn-lt"/>
                          <a:ea typeface="Times New Roman"/>
                          <a:cs typeface="Times New Roman"/>
                        </a:rPr>
                        <a:t>Minimal</a:t>
                      </a:r>
                      <a:endParaRPr lang="en-ZA" sz="1200" dirty="0">
                        <a:solidFill>
                          <a:schemeClr val="bg1"/>
                        </a:solidFill>
                        <a:effectLst/>
                        <a:latin typeface="+mn-lt"/>
                        <a:ea typeface="Calibri"/>
                        <a:cs typeface="Times New Roman"/>
                      </a:endParaRPr>
                    </a:p>
                  </a:txBody>
                  <a:tcPr marL="57150" marR="57150" marT="57150" marB="57150"/>
                </a:tc>
                <a:tc>
                  <a:txBody>
                    <a:bodyPr/>
                    <a:lstStyle/>
                    <a:p>
                      <a:pPr algn="ctr">
                        <a:lnSpc>
                          <a:spcPct val="115000"/>
                        </a:lnSpc>
                        <a:spcAft>
                          <a:spcPts val="1500"/>
                        </a:spcAft>
                      </a:pPr>
                      <a:r>
                        <a:rPr lang="en-ZA" sz="1400" b="1" dirty="0">
                          <a:solidFill>
                            <a:schemeClr val="bg1"/>
                          </a:solidFill>
                          <a:effectLst/>
                          <a:latin typeface="+mn-lt"/>
                          <a:ea typeface="Times New Roman"/>
                          <a:cs typeface="Times New Roman"/>
                        </a:rPr>
                        <a:t>Minor</a:t>
                      </a:r>
                      <a:endParaRPr lang="en-ZA" sz="1200" dirty="0">
                        <a:solidFill>
                          <a:schemeClr val="bg1"/>
                        </a:solidFill>
                        <a:effectLst/>
                        <a:latin typeface="+mn-lt"/>
                        <a:ea typeface="Calibri"/>
                        <a:cs typeface="Times New Roman"/>
                      </a:endParaRPr>
                    </a:p>
                  </a:txBody>
                  <a:tcPr marL="57150" marR="57150" marT="57150" marB="57150"/>
                </a:tc>
                <a:tc>
                  <a:txBody>
                    <a:bodyPr/>
                    <a:lstStyle/>
                    <a:p>
                      <a:pPr algn="ctr">
                        <a:lnSpc>
                          <a:spcPct val="115000"/>
                        </a:lnSpc>
                        <a:spcAft>
                          <a:spcPts val="1500"/>
                        </a:spcAft>
                      </a:pPr>
                      <a:r>
                        <a:rPr lang="en-ZA" sz="1400" b="1" dirty="0">
                          <a:solidFill>
                            <a:schemeClr val="bg1"/>
                          </a:solidFill>
                          <a:effectLst/>
                          <a:latin typeface="+mn-lt"/>
                          <a:ea typeface="Times New Roman"/>
                          <a:cs typeface="Times New Roman"/>
                        </a:rPr>
                        <a:t>Significant</a:t>
                      </a:r>
                      <a:endParaRPr lang="en-ZA" sz="1200" dirty="0">
                        <a:solidFill>
                          <a:schemeClr val="bg1"/>
                        </a:solidFill>
                        <a:effectLst/>
                        <a:latin typeface="+mn-lt"/>
                        <a:ea typeface="Calibri"/>
                        <a:cs typeface="Times New Roman"/>
                      </a:endParaRPr>
                    </a:p>
                  </a:txBody>
                  <a:tcPr marL="57150" marR="57150" marT="57150" marB="57150"/>
                </a:tc>
                <a:tc>
                  <a:txBody>
                    <a:bodyPr/>
                    <a:lstStyle/>
                    <a:p>
                      <a:pPr algn="ctr">
                        <a:lnSpc>
                          <a:spcPct val="115000"/>
                        </a:lnSpc>
                        <a:spcAft>
                          <a:spcPts val="1500"/>
                        </a:spcAft>
                      </a:pPr>
                      <a:r>
                        <a:rPr lang="en-ZA" sz="1400" b="1" dirty="0">
                          <a:solidFill>
                            <a:schemeClr val="bg1"/>
                          </a:solidFill>
                          <a:effectLst/>
                          <a:latin typeface="+mn-lt"/>
                          <a:ea typeface="Times New Roman"/>
                          <a:cs typeface="Times New Roman"/>
                        </a:rPr>
                        <a:t>Severe</a:t>
                      </a:r>
                      <a:endParaRPr lang="en-ZA" sz="1200" dirty="0">
                        <a:solidFill>
                          <a:schemeClr val="bg1"/>
                        </a:solidFill>
                        <a:effectLst/>
                        <a:latin typeface="+mn-lt"/>
                        <a:ea typeface="Calibri"/>
                        <a:cs typeface="Times New Roman"/>
                      </a:endParaRPr>
                    </a:p>
                  </a:txBody>
                  <a:tcPr marL="57150" marR="57150" marT="57150" marB="57150"/>
                </a:tc>
                <a:extLst>
                  <a:ext uri="{0D108BD9-81ED-4DB2-BD59-A6C34878D82A}">
                    <a16:rowId xmlns:a16="http://schemas.microsoft.com/office/drawing/2014/main" val="10000"/>
                  </a:ext>
                </a:extLst>
              </a:tr>
              <a:tr h="241244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ZA" sz="1400" dirty="0">
                          <a:solidFill>
                            <a:srgbClr val="333333"/>
                          </a:solidFill>
                          <a:effectLst/>
                          <a:latin typeface="+mn-lt"/>
                          <a:ea typeface="Times New Roman"/>
                          <a:cs typeface="Times New Roman"/>
                        </a:rPr>
                        <a:t>Day to day activities not affected but some  </a:t>
                      </a:r>
                      <a:r>
                        <a:rPr lang="en-ZA" sz="1400" b="1" i="1" dirty="0">
                          <a:solidFill>
                            <a:srgbClr val="333333"/>
                          </a:solidFill>
                          <a:effectLst/>
                          <a:latin typeface="+mn-lt"/>
                          <a:ea typeface="Times New Roman"/>
                          <a:cs typeface="Times New Roman"/>
                        </a:rPr>
                        <a:t>small scale </a:t>
                      </a:r>
                      <a:r>
                        <a:rPr lang="en-ZA" sz="1400" dirty="0">
                          <a:solidFill>
                            <a:srgbClr val="333333"/>
                          </a:solidFill>
                          <a:effectLst/>
                          <a:latin typeface="+mn-lt"/>
                          <a:ea typeface="Times New Roman"/>
                          <a:cs typeface="Times New Roman"/>
                        </a:rPr>
                        <a:t>impacts occur</a:t>
                      </a:r>
                      <a:endParaRPr lang="en-ZA" sz="1200" dirty="0">
                        <a:effectLst/>
                        <a:latin typeface="+mn-lt"/>
                        <a:ea typeface="Calibri"/>
                        <a:cs typeface="Times New Roman"/>
                      </a:endParaRPr>
                    </a:p>
                    <a:p>
                      <a:pPr>
                        <a:lnSpc>
                          <a:spcPct val="115000"/>
                        </a:lnSpc>
                        <a:spcAft>
                          <a:spcPts val="1000"/>
                        </a:spcAft>
                      </a:pPr>
                      <a:endParaRPr lang="en-ZA" sz="1400" dirty="0">
                        <a:latin typeface="+mn-lt"/>
                      </a:endParaRPr>
                    </a:p>
                  </a:txBody>
                  <a:tcPr marL="68580" marR="68580" marT="34290" marB="34290"/>
                </a:tc>
                <a:tc>
                  <a:txBody>
                    <a:bodyPr/>
                    <a:lstStyle/>
                    <a:p>
                      <a:pPr>
                        <a:lnSpc>
                          <a:spcPct val="115000"/>
                        </a:lnSpc>
                        <a:spcAft>
                          <a:spcPts val="1000"/>
                        </a:spcAft>
                      </a:pPr>
                      <a:r>
                        <a:rPr lang="en-ZA" sz="1400" dirty="0">
                          <a:solidFill>
                            <a:srgbClr val="333333"/>
                          </a:solidFill>
                          <a:effectLst/>
                          <a:latin typeface="+mn-lt"/>
                          <a:ea typeface="Times New Roman"/>
                          <a:cs typeface="Times New Roman"/>
                        </a:rPr>
                        <a:t>Some </a:t>
                      </a:r>
                      <a:r>
                        <a:rPr lang="en-ZA" sz="1400" b="1" i="1" dirty="0">
                          <a:solidFill>
                            <a:srgbClr val="333333"/>
                          </a:solidFill>
                          <a:effectLst/>
                          <a:latin typeface="+mn-lt"/>
                          <a:ea typeface="Times New Roman"/>
                          <a:cs typeface="Times New Roman"/>
                        </a:rPr>
                        <a:t>local</a:t>
                      </a:r>
                      <a:r>
                        <a:rPr lang="en-ZA" sz="1400" dirty="0">
                          <a:solidFill>
                            <a:srgbClr val="333333"/>
                          </a:solidFill>
                          <a:effectLst/>
                          <a:latin typeface="+mn-lt"/>
                          <a:ea typeface="Times New Roman"/>
                          <a:cs typeface="Times New Roman"/>
                        </a:rPr>
                        <a:t> incidents, minor disruptions,  'business as usual' for emergency responders</a:t>
                      </a:r>
                      <a:endParaRPr lang="en-ZA" sz="1200" dirty="0">
                        <a:effectLst/>
                        <a:latin typeface="+mn-lt"/>
                        <a:ea typeface="Calibri"/>
                        <a:cs typeface="Times New Roman"/>
                      </a:endParaRPr>
                    </a:p>
                  </a:txBody>
                  <a:tcPr marL="68580" marR="68580" marT="34290" marB="34290"/>
                </a:tc>
                <a:tc>
                  <a:txBody>
                    <a:bodyPr/>
                    <a:lstStyle/>
                    <a:p>
                      <a:pPr>
                        <a:lnSpc>
                          <a:spcPct val="115000"/>
                        </a:lnSpc>
                        <a:spcAft>
                          <a:spcPts val="1000"/>
                        </a:spcAft>
                      </a:pPr>
                      <a:r>
                        <a:rPr lang="en-ZA" sz="1400" dirty="0">
                          <a:solidFill>
                            <a:srgbClr val="333333"/>
                          </a:solidFill>
                          <a:effectLst/>
                          <a:latin typeface="+mn-lt"/>
                          <a:ea typeface="Times New Roman"/>
                          <a:cs typeface="Times New Roman"/>
                        </a:rPr>
                        <a:t>Disruption to day to day routines and activities, mostly </a:t>
                      </a:r>
                      <a:r>
                        <a:rPr lang="en-ZA" sz="1400" b="1" i="1" dirty="0" smtClean="0">
                          <a:solidFill>
                            <a:srgbClr val="333333"/>
                          </a:solidFill>
                          <a:effectLst/>
                          <a:latin typeface="+mn-lt"/>
                          <a:ea typeface="Times New Roman"/>
                          <a:cs typeface="Times New Roman"/>
                        </a:rPr>
                        <a:t>localised</a:t>
                      </a:r>
                      <a:r>
                        <a:rPr lang="en-ZA" sz="1400" dirty="0">
                          <a:solidFill>
                            <a:srgbClr val="333333"/>
                          </a:solidFill>
                          <a:effectLst/>
                          <a:latin typeface="+mn-lt"/>
                          <a:ea typeface="Times New Roman"/>
                          <a:cs typeface="Times New Roman"/>
                        </a:rPr>
                        <a:t>.</a:t>
                      </a:r>
                      <a:endParaRPr lang="en-ZA" sz="1200" dirty="0">
                        <a:effectLst/>
                        <a:latin typeface="+mn-lt"/>
                        <a:ea typeface="Calibri"/>
                        <a:cs typeface="Times New Roman"/>
                      </a:endParaRPr>
                    </a:p>
                    <a:p>
                      <a:pPr>
                        <a:lnSpc>
                          <a:spcPct val="115000"/>
                        </a:lnSpc>
                        <a:spcAft>
                          <a:spcPts val="1000"/>
                        </a:spcAft>
                      </a:pPr>
                      <a:r>
                        <a:rPr lang="en-ZA" sz="1400" b="1" i="1" dirty="0">
                          <a:solidFill>
                            <a:srgbClr val="333333"/>
                          </a:solidFill>
                          <a:effectLst/>
                          <a:latin typeface="+mn-lt"/>
                          <a:ea typeface="Times New Roman"/>
                          <a:cs typeface="Times New Roman"/>
                        </a:rPr>
                        <a:t>Short-term</a:t>
                      </a:r>
                      <a:r>
                        <a:rPr lang="en-ZA" sz="1400" dirty="0">
                          <a:solidFill>
                            <a:srgbClr val="333333"/>
                          </a:solidFill>
                          <a:effectLst/>
                          <a:latin typeface="+mn-lt"/>
                          <a:ea typeface="Times New Roman"/>
                          <a:cs typeface="Times New Roman"/>
                        </a:rPr>
                        <a:t> strain on emergency responder organisations</a:t>
                      </a:r>
                      <a:endParaRPr lang="en-ZA" sz="1400" dirty="0">
                        <a:latin typeface="+mn-lt"/>
                      </a:endParaRPr>
                    </a:p>
                  </a:txBody>
                  <a:tcPr marL="68580" marR="68580" marT="34290" marB="342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b="1" i="1" dirty="0">
                          <a:latin typeface="+mn-lt"/>
                        </a:rPr>
                        <a:t>Widespread,</a:t>
                      </a:r>
                      <a:r>
                        <a:rPr lang="en-ZA" sz="1400" dirty="0">
                          <a:latin typeface="+mn-lt"/>
                        </a:rPr>
                        <a:t> </a:t>
                      </a:r>
                      <a:r>
                        <a:rPr kumimoji="0" lang="en-ZA" sz="1400" b="0" i="0" u="none" strike="noStrike" kern="1200" cap="none" spc="0" normalizeH="0" baseline="0" noProof="0" dirty="0">
                          <a:ln>
                            <a:noFill/>
                          </a:ln>
                          <a:solidFill>
                            <a:srgbClr val="333333"/>
                          </a:solidFill>
                          <a:effectLst/>
                          <a:uLnTx/>
                          <a:uFillTx/>
                          <a:latin typeface="+mn-lt"/>
                          <a:ea typeface="Times New Roman"/>
                          <a:cs typeface="Times New Roman"/>
                        </a:rPr>
                        <a:t>Prolonged disruption to day to day routines and activities</a:t>
                      </a:r>
                      <a:endParaRPr kumimoji="0" lang="en-ZA" sz="1200" b="0"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400" b="1" i="1" u="none" strike="noStrike" kern="1200" cap="none" spc="0" normalizeH="0" baseline="0" noProof="0" dirty="0">
                          <a:ln>
                            <a:noFill/>
                          </a:ln>
                          <a:solidFill>
                            <a:srgbClr val="333333"/>
                          </a:solidFill>
                          <a:effectLst/>
                          <a:uLnTx/>
                          <a:uFillTx/>
                          <a:latin typeface="+mn-lt"/>
                          <a:ea typeface="Times New Roman"/>
                          <a:cs typeface="Times New Roman"/>
                        </a:rPr>
                        <a:t>Prolonged</a:t>
                      </a:r>
                      <a:r>
                        <a:rPr kumimoji="0" lang="en-ZA" sz="1400" b="0" i="0" u="none" strike="noStrike" kern="1200" cap="none" spc="0" normalizeH="0" baseline="0" noProof="0" dirty="0">
                          <a:ln>
                            <a:noFill/>
                          </a:ln>
                          <a:solidFill>
                            <a:srgbClr val="333333"/>
                          </a:solidFill>
                          <a:effectLst/>
                          <a:uLnTx/>
                          <a:uFillTx/>
                          <a:latin typeface="+mn-lt"/>
                          <a:ea typeface="Times New Roman"/>
                          <a:cs typeface="Times New Roman"/>
                        </a:rPr>
                        <a:t> strain on emergency </a:t>
                      </a:r>
                      <a:r>
                        <a:rPr kumimoji="0" lang="en-ZA" sz="1400" b="0" i="0" u="none" strike="noStrike" kern="1200" cap="none" spc="0" normalizeH="0" baseline="0" noProof="0" dirty="0" smtClean="0">
                          <a:ln>
                            <a:noFill/>
                          </a:ln>
                          <a:solidFill>
                            <a:srgbClr val="333333"/>
                          </a:solidFill>
                          <a:effectLst/>
                          <a:uLnTx/>
                          <a:uFillTx/>
                          <a:latin typeface="+mn-lt"/>
                          <a:ea typeface="Times New Roman"/>
                          <a:cs typeface="Times New Roman"/>
                        </a:rPr>
                        <a:t>responder organisations</a:t>
                      </a:r>
                      <a:endParaRPr kumimoji="0" lang="en-ZA" sz="1200" b="0" i="0" u="none" strike="noStrike" kern="1200" cap="none" spc="0" normalizeH="0" baseline="0" noProof="0" dirty="0">
                        <a:ln>
                          <a:noFill/>
                        </a:ln>
                        <a:solidFill>
                          <a:prstClr val="black"/>
                        </a:solidFill>
                        <a:effectLst/>
                        <a:uLnTx/>
                        <a:uFillTx/>
                        <a:latin typeface="+mn-lt"/>
                        <a:ea typeface="Calibri"/>
                        <a:cs typeface="Times New Roman"/>
                      </a:endParaRPr>
                    </a:p>
                  </a:txBody>
                  <a:tcPr marL="68580" marR="68580" marT="34290" marB="34290"/>
                </a:tc>
                <a:extLst>
                  <a:ext uri="{0D108BD9-81ED-4DB2-BD59-A6C34878D82A}">
                    <a16:rowId xmlns:a16="http://schemas.microsoft.com/office/drawing/2014/main" val="10001"/>
                  </a:ext>
                </a:extLst>
              </a:tr>
            </a:tbl>
          </a:graphicData>
        </a:graphic>
      </p:graphicFrame>
      <p:sp>
        <p:nvSpPr>
          <p:cNvPr id="5" name="TextBox 4"/>
          <p:cNvSpPr txBox="1"/>
          <p:nvPr/>
        </p:nvSpPr>
        <p:spPr>
          <a:xfrm>
            <a:off x="2543176" y="2574318"/>
            <a:ext cx="3857625" cy="323165"/>
          </a:xfrm>
          <a:prstGeom prst="rect">
            <a:avLst/>
          </a:prstGeom>
          <a:noFill/>
        </p:spPr>
        <p:txBody>
          <a:bodyPr wrap="square" rtlCol="0">
            <a:spAutoFit/>
          </a:bodyPr>
          <a:lstStyle/>
          <a:p>
            <a:pPr algn="ctr"/>
            <a:r>
              <a:rPr lang="en-ZA" sz="1500" b="1" dirty="0"/>
              <a:t>General description of different impact levels</a:t>
            </a:r>
            <a:endParaRPr lang="en-GB" sz="1500" b="1" dirty="0"/>
          </a:p>
        </p:txBody>
      </p:sp>
    </p:spTree>
    <p:extLst>
      <p:ext uri="{BB962C8B-B14F-4D97-AF65-F5344CB8AC3E}">
        <p14:creationId xmlns:p14="http://schemas.microsoft.com/office/powerpoint/2010/main" val="2835392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pic>
        <p:nvPicPr>
          <p:cNvPr id="8" name="Picture 7" descr="Screen Shot 2018-11-19 at 10.50.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72777"/>
            <a:ext cx="7008761" cy="4893098"/>
          </a:xfrm>
          <a:prstGeom prst="rect">
            <a:avLst/>
          </a:prstGeom>
        </p:spPr>
      </p:pic>
      <p:sp>
        <p:nvSpPr>
          <p:cNvPr id="5" name="Title 1">
            <a:extLst>
              <a:ext uri="{FF2B5EF4-FFF2-40B4-BE49-F238E27FC236}">
                <a16:creationId xmlns:a16="http://schemas.microsoft.com/office/drawing/2014/main" id="{1986932A-7B29-534B-AE3D-1D762E735B48}"/>
              </a:ext>
            </a:extLst>
          </p:cNvPr>
          <p:cNvSpPr>
            <a:spLocks noGrp="1"/>
          </p:cNvSpPr>
          <p:nvPr>
            <p:ph type="title"/>
          </p:nvPr>
        </p:nvSpPr>
        <p:spPr>
          <a:xfrm>
            <a:off x="850107" y="228600"/>
            <a:ext cx="7886700" cy="994172"/>
          </a:xfrm>
        </p:spPr>
        <p:txBody>
          <a:bodyPr/>
          <a:lstStyle/>
          <a:p>
            <a:r>
              <a:rPr lang="en-US" dirty="0">
                <a:solidFill>
                  <a:schemeClr val="tx1"/>
                </a:solidFill>
              </a:rPr>
              <a:t>Barbados </a:t>
            </a:r>
            <a:r>
              <a:rPr lang="en-US" dirty="0" smtClean="0">
                <a:solidFill>
                  <a:schemeClr val="tx1"/>
                </a:solidFill>
              </a:rPr>
              <a:t>Example - Impact </a:t>
            </a:r>
            <a:r>
              <a:rPr lang="en-US" dirty="0">
                <a:solidFill>
                  <a:schemeClr val="tx1"/>
                </a:solidFill>
              </a:rPr>
              <a:t>Matrix</a:t>
            </a:r>
          </a:p>
        </p:txBody>
      </p:sp>
    </p:spTree>
    <p:extLst>
      <p:ext uri="{BB962C8B-B14F-4D97-AF65-F5344CB8AC3E}">
        <p14:creationId xmlns:p14="http://schemas.microsoft.com/office/powerpoint/2010/main" val="3594300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Picture 4" descr="Screen Shot 2018-11-19 at 10.5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643062"/>
            <a:ext cx="6572250" cy="4895850"/>
          </a:xfrm>
          <a:prstGeom prst="rect">
            <a:avLst/>
          </a:prstGeom>
        </p:spPr>
      </p:pic>
      <p:sp>
        <p:nvSpPr>
          <p:cNvPr id="6" name="Title 1">
            <a:extLst>
              <a:ext uri="{FF2B5EF4-FFF2-40B4-BE49-F238E27FC236}">
                <a16:creationId xmlns:a16="http://schemas.microsoft.com/office/drawing/2014/main" id="{1986932A-7B29-534B-AE3D-1D762E735B48}"/>
              </a:ext>
            </a:extLst>
          </p:cNvPr>
          <p:cNvSpPr>
            <a:spLocks noGrp="1"/>
          </p:cNvSpPr>
          <p:nvPr>
            <p:ph type="title"/>
          </p:nvPr>
        </p:nvSpPr>
        <p:spPr>
          <a:xfrm>
            <a:off x="850106" y="228600"/>
            <a:ext cx="8141493" cy="994172"/>
          </a:xfrm>
        </p:spPr>
        <p:txBody>
          <a:bodyPr/>
          <a:lstStyle/>
          <a:p>
            <a:r>
              <a:rPr lang="en-US" dirty="0">
                <a:solidFill>
                  <a:schemeClr val="tx1"/>
                </a:solidFill>
              </a:rPr>
              <a:t>Barbados </a:t>
            </a:r>
            <a:r>
              <a:rPr lang="en-US" dirty="0" smtClean="0">
                <a:solidFill>
                  <a:schemeClr val="tx1"/>
                </a:solidFill>
              </a:rPr>
              <a:t>Example - Response </a:t>
            </a:r>
            <a:r>
              <a:rPr lang="en-US" dirty="0">
                <a:solidFill>
                  <a:schemeClr val="tx1"/>
                </a:solidFill>
              </a:rPr>
              <a:t>Matrix</a:t>
            </a:r>
          </a:p>
        </p:txBody>
      </p:sp>
    </p:spTree>
    <p:extLst>
      <p:ext uri="{BB962C8B-B14F-4D97-AF65-F5344CB8AC3E}">
        <p14:creationId xmlns:p14="http://schemas.microsoft.com/office/powerpoint/2010/main" val="992454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1-19 at 10.3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36" y="2194772"/>
            <a:ext cx="8924925" cy="2895600"/>
          </a:xfrm>
          <a:prstGeom prst="rect">
            <a:avLst/>
          </a:prstGeom>
        </p:spPr>
      </p:pic>
      <p:sp>
        <p:nvSpPr>
          <p:cNvPr id="5" name="TextBox 4"/>
          <p:cNvSpPr txBox="1"/>
          <p:nvPr/>
        </p:nvSpPr>
        <p:spPr>
          <a:xfrm>
            <a:off x="812007" y="1676400"/>
            <a:ext cx="7681685" cy="369332"/>
          </a:xfrm>
          <a:prstGeom prst="rect">
            <a:avLst/>
          </a:prstGeom>
          <a:noFill/>
        </p:spPr>
        <p:txBody>
          <a:bodyPr wrap="square" rtlCol="0">
            <a:spAutoFit/>
          </a:bodyPr>
          <a:lstStyle/>
          <a:p>
            <a:r>
              <a:rPr lang="en-US" b="1" dirty="0"/>
              <a:t>Combine Likelihood and Potential Impacts to Determine Risk and Response</a:t>
            </a:r>
          </a:p>
        </p:txBody>
      </p:sp>
      <p:sp>
        <p:nvSpPr>
          <p:cNvPr id="4" name="Title 1">
            <a:extLst>
              <a:ext uri="{FF2B5EF4-FFF2-40B4-BE49-F238E27FC236}">
                <a16:creationId xmlns:a16="http://schemas.microsoft.com/office/drawing/2014/main" id="{1986932A-7B29-534B-AE3D-1D762E735B48}"/>
              </a:ext>
            </a:extLst>
          </p:cNvPr>
          <p:cNvSpPr txBox="1">
            <a:spLocks/>
          </p:cNvSpPr>
          <p:nvPr/>
        </p:nvSpPr>
        <p:spPr>
          <a:xfrm>
            <a:off x="850107" y="228600"/>
            <a:ext cx="7886700" cy="994172"/>
          </a:xfrm>
          <a:prstGeom prst="rect">
            <a:avLst/>
          </a:prstGeom>
        </p:spPr>
        <p:txBody>
          <a:bodyPr/>
          <a:lstStyle>
            <a:lvl1pPr algn="l" defTabSz="914400" rtl="0" eaLnBrk="1" latinLnBrk="0" hangingPunct="1">
              <a:spcBef>
                <a:spcPct val="0"/>
              </a:spcBef>
              <a:buNone/>
              <a:defRPr sz="3200" b="0" kern="1200">
                <a:solidFill>
                  <a:srgbClr val="330099"/>
                </a:solidFill>
                <a:latin typeface="Arial Black" pitchFamily="34" charset="0"/>
                <a:ea typeface="+mj-ea"/>
                <a:cs typeface="+mj-cs"/>
              </a:defRPr>
            </a:lvl1pPr>
          </a:lstStyle>
          <a:p>
            <a:r>
              <a:rPr lang="en-US" dirty="0" smtClean="0">
                <a:solidFill>
                  <a:schemeClr val="tx1"/>
                </a:solidFill>
              </a:rPr>
              <a:t>Risk and Response Matrix</a:t>
            </a:r>
            <a:endParaRPr lang="en-US" dirty="0">
              <a:solidFill>
                <a:schemeClr val="tx1"/>
              </a:solidFill>
            </a:endParaRPr>
          </a:p>
        </p:txBody>
      </p:sp>
    </p:spTree>
    <p:extLst>
      <p:ext uri="{BB962C8B-B14F-4D97-AF65-F5344CB8AC3E}">
        <p14:creationId xmlns:p14="http://schemas.microsoft.com/office/powerpoint/2010/main" val="4005136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map el salv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20" y="1554631"/>
            <a:ext cx="3881547" cy="24292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952445" y="518860"/>
            <a:ext cx="7755786" cy="531019"/>
          </a:xfrm>
        </p:spPr>
        <p:txBody>
          <a:bodyPr>
            <a:noAutofit/>
          </a:bodyPr>
          <a:lstStyle/>
          <a:p>
            <a:pPr>
              <a:spcBef>
                <a:spcPts val="0"/>
              </a:spcBef>
              <a:defRPr/>
            </a:pPr>
            <a:r>
              <a:rPr lang="en-ZA" dirty="0" smtClean="0">
                <a:solidFill>
                  <a:schemeClr val="tx1"/>
                </a:solidFill>
                <a:ea typeface="+mn-ea"/>
                <a:cs typeface="+mn-cs"/>
              </a:rPr>
              <a:t>Example - Using </a:t>
            </a:r>
            <a:r>
              <a:rPr lang="en-ZA" dirty="0">
                <a:solidFill>
                  <a:schemeClr val="tx1"/>
                </a:solidFill>
                <a:ea typeface="+mn-ea"/>
                <a:cs typeface="+mn-cs"/>
              </a:rPr>
              <a:t>a Risk Matrix</a:t>
            </a:r>
          </a:p>
        </p:txBody>
      </p:sp>
      <p:sp>
        <p:nvSpPr>
          <p:cNvPr id="3" name="Content Placeholder 2"/>
          <p:cNvSpPr>
            <a:spLocks noGrp="1"/>
          </p:cNvSpPr>
          <p:nvPr>
            <p:ph idx="1"/>
          </p:nvPr>
        </p:nvSpPr>
        <p:spPr>
          <a:xfrm>
            <a:off x="5482829" y="1500188"/>
            <a:ext cx="3106989" cy="3858816"/>
          </a:xfrm>
          <a:solidFill>
            <a:schemeClr val="accent1">
              <a:lumMod val="20000"/>
              <a:lumOff val="80000"/>
            </a:schemeClr>
          </a:solidFill>
        </p:spPr>
        <p:txBody>
          <a:bodyPr>
            <a:noAutofit/>
          </a:bodyPr>
          <a:lstStyle/>
          <a:p>
            <a:pPr marL="0" indent="0">
              <a:buNone/>
              <a:defRPr/>
            </a:pPr>
            <a:r>
              <a:rPr lang="en-ZA" sz="2000" dirty="0">
                <a:solidFill>
                  <a:schemeClr val="tx1"/>
                </a:solidFill>
              </a:rPr>
              <a:t>Forecasters identify a region where rainfall could result in adverse impacts</a:t>
            </a:r>
          </a:p>
          <a:p>
            <a:pPr>
              <a:defRPr/>
            </a:pPr>
            <a:r>
              <a:rPr lang="en-ZA" sz="2000" dirty="0">
                <a:solidFill>
                  <a:schemeClr val="tx1"/>
                </a:solidFill>
              </a:rPr>
              <a:t>The most appropriate </a:t>
            </a:r>
            <a:r>
              <a:rPr lang="en-ZA" sz="2000" i="1" dirty="0">
                <a:solidFill>
                  <a:schemeClr val="tx1"/>
                </a:solidFill>
              </a:rPr>
              <a:t>impact level </a:t>
            </a:r>
            <a:r>
              <a:rPr lang="en-ZA" sz="2000" dirty="0">
                <a:solidFill>
                  <a:schemeClr val="tx1"/>
                </a:solidFill>
              </a:rPr>
              <a:t>is identified for an area</a:t>
            </a:r>
          </a:p>
          <a:p>
            <a:pPr>
              <a:defRPr/>
            </a:pPr>
            <a:r>
              <a:rPr lang="en-ZA" sz="2000" dirty="0">
                <a:solidFill>
                  <a:schemeClr val="tx1"/>
                </a:solidFill>
              </a:rPr>
              <a:t>The expected </a:t>
            </a:r>
            <a:r>
              <a:rPr lang="en-ZA" sz="2000" i="1" dirty="0">
                <a:solidFill>
                  <a:schemeClr val="tx1"/>
                </a:solidFill>
              </a:rPr>
              <a:t>likelihood</a:t>
            </a:r>
            <a:r>
              <a:rPr lang="en-ZA" sz="2000" dirty="0">
                <a:solidFill>
                  <a:schemeClr val="tx1"/>
                </a:solidFill>
                <a:effectLst>
                  <a:outerShdw blurRad="38100" dist="38100" dir="2700000" algn="tl">
                    <a:srgbClr val="000000">
                      <a:alpha val="43137"/>
                    </a:srgbClr>
                  </a:outerShdw>
                </a:effectLst>
              </a:rPr>
              <a:t> </a:t>
            </a:r>
            <a:r>
              <a:rPr lang="en-ZA" sz="2000" dirty="0">
                <a:solidFill>
                  <a:schemeClr val="tx1"/>
                </a:solidFill>
              </a:rPr>
              <a:t>of these impacts to occur is determined</a:t>
            </a:r>
          </a:p>
          <a:p>
            <a:pPr>
              <a:defRPr/>
            </a:pPr>
            <a:r>
              <a:rPr lang="en-ZA" sz="2000" dirty="0">
                <a:solidFill>
                  <a:schemeClr val="tx1"/>
                </a:solidFill>
              </a:rPr>
              <a:t>Then the appropriate </a:t>
            </a:r>
            <a:r>
              <a:rPr lang="en-ZA" sz="2000" i="1" dirty="0">
                <a:solidFill>
                  <a:schemeClr val="tx1"/>
                </a:solidFill>
              </a:rPr>
              <a:t>warning risk level</a:t>
            </a:r>
            <a:r>
              <a:rPr lang="en-ZA" sz="2000" i="1" dirty="0">
                <a:solidFill>
                  <a:schemeClr val="tx1"/>
                </a:solidFill>
                <a:effectLst>
                  <a:outerShdw blurRad="38100" dist="38100" dir="2700000" algn="tl">
                    <a:srgbClr val="000000">
                      <a:alpha val="43137"/>
                    </a:srgbClr>
                  </a:outerShdw>
                </a:effectLst>
              </a:rPr>
              <a:t> </a:t>
            </a:r>
            <a:r>
              <a:rPr lang="en-ZA" sz="2000" i="1" dirty="0">
                <a:solidFill>
                  <a:schemeClr val="tx1"/>
                </a:solidFill>
              </a:rPr>
              <a:t>(color) </a:t>
            </a:r>
            <a:r>
              <a:rPr lang="en-ZA" sz="2000" dirty="0">
                <a:solidFill>
                  <a:schemeClr val="tx1"/>
                </a:solidFill>
              </a:rPr>
              <a:t>is established</a:t>
            </a: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3495675"/>
            <a:ext cx="2703910" cy="1863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0160" y="4426745"/>
            <a:ext cx="2265759" cy="1574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6" name="Straight Arrow Connector 15"/>
          <p:cNvCxnSpPr/>
          <p:nvPr/>
        </p:nvCxnSpPr>
        <p:spPr>
          <a:xfrm>
            <a:off x="2207419" y="3569494"/>
            <a:ext cx="1996679" cy="2057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rot="1750098">
            <a:off x="1981349" y="2347766"/>
            <a:ext cx="2210991" cy="1103709"/>
          </a:xfrm>
          <a:custGeom>
            <a:avLst/>
            <a:gdLst>
              <a:gd name="connsiteX0" fmla="*/ 232034 w 2989363"/>
              <a:gd name="connsiteY0" fmla="*/ 1332694 h 1338170"/>
              <a:gd name="connsiteX1" fmla="*/ 23 w 2989363"/>
              <a:gd name="connsiteY1" fmla="*/ 1196216 h 1338170"/>
              <a:gd name="connsiteX2" fmla="*/ 245682 w 2989363"/>
              <a:gd name="connsiteY2" fmla="*/ 732193 h 1338170"/>
              <a:gd name="connsiteX3" fmla="*/ 586876 w 2989363"/>
              <a:gd name="connsiteY3" fmla="*/ 513828 h 1338170"/>
              <a:gd name="connsiteX4" fmla="*/ 1405742 w 2989363"/>
              <a:gd name="connsiteY4" fmla="*/ 623010 h 1338170"/>
              <a:gd name="connsiteX5" fmla="*/ 1787879 w 2989363"/>
              <a:gd name="connsiteY5" fmla="*/ 568419 h 1338170"/>
              <a:gd name="connsiteX6" fmla="*/ 2292846 w 2989363"/>
              <a:gd name="connsiteY6" fmla="*/ 350055 h 1338170"/>
              <a:gd name="connsiteX7" fmla="*/ 2634040 w 2989363"/>
              <a:gd name="connsiteY7" fmla="*/ 63452 h 1338170"/>
              <a:gd name="connsiteX8" fmla="*/ 2988882 w 2989363"/>
              <a:gd name="connsiteY8" fmla="*/ 36157 h 1338170"/>
              <a:gd name="connsiteX9" fmla="*/ 2688632 w 2989363"/>
              <a:gd name="connsiteY9" fmla="*/ 486533 h 1338170"/>
              <a:gd name="connsiteX10" fmla="*/ 1856118 w 2989363"/>
              <a:gd name="connsiteY10" fmla="*/ 1059739 h 1338170"/>
              <a:gd name="connsiteX11" fmla="*/ 1255617 w 2989363"/>
              <a:gd name="connsiteY11" fmla="*/ 1278103 h 1338170"/>
              <a:gd name="connsiteX12" fmla="*/ 859832 w 2989363"/>
              <a:gd name="connsiteY12" fmla="*/ 1250808 h 1338170"/>
              <a:gd name="connsiteX13" fmla="*/ 409455 w 2989363"/>
              <a:gd name="connsiteY13" fmla="*/ 1305399 h 1338170"/>
              <a:gd name="connsiteX14" fmla="*/ 232034 w 2989363"/>
              <a:gd name="connsiteY14" fmla="*/ 1332694 h 133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9363" h="1338170">
                <a:moveTo>
                  <a:pt x="232034" y="1332694"/>
                </a:moveTo>
                <a:cubicBezTo>
                  <a:pt x="163795" y="1314497"/>
                  <a:pt x="-2252" y="1296299"/>
                  <a:pt x="23" y="1196216"/>
                </a:cubicBezTo>
                <a:cubicBezTo>
                  <a:pt x="2298" y="1096133"/>
                  <a:pt x="147873" y="845924"/>
                  <a:pt x="245682" y="732193"/>
                </a:cubicBezTo>
                <a:cubicBezTo>
                  <a:pt x="343491" y="618462"/>
                  <a:pt x="393533" y="532025"/>
                  <a:pt x="586876" y="513828"/>
                </a:cubicBezTo>
                <a:cubicBezTo>
                  <a:pt x="780219" y="495631"/>
                  <a:pt x="1205575" y="613912"/>
                  <a:pt x="1405742" y="623010"/>
                </a:cubicBezTo>
                <a:cubicBezTo>
                  <a:pt x="1605909" y="632108"/>
                  <a:pt x="1640028" y="613911"/>
                  <a:pt x="1787879" y="568419"/>
                </a:cubicBezTo>
                <a:cubicBezTo>
                  <a:pt x="1935730" y="522927"/>
                  <a:pt x="2151819" y="434216"/>
                  <a:pt x="2292846" y="350055"/>
                </a:cubicBezTo>
                <a:cubicBezTo>
                  <a:pt x="2433873" y="265894"/>
                  <a:pt x="2518034" y="115768"/>
                  <a:pt x="2634040" y="63452"/>
                </a:cubicBezTo>
                <a:cubicBezTo>
                  <a:pt x="2750046" y="11136"/>
                  <a:pt x="2979783" y="-34356"/>
                  <a:pt x="2988882" y="36157"/>
                </a:cubicBezTo>
                <a:cubicBezTo>
                  <a:pt x="2997981" y="106670"/>
                  <a:pt x="2877426" y="315936"/>
                  <a:pt x="2688632" y="486533"/>
                </a:cubicBezTo>
                <a:cubicBezTo>
                  <a:pt x="2499838" y="657130"/>
                  <a:pt x="2094954" y="927811"/>
                  <a:pt x="1856118" y="1059739"/>
                </a:cubicBezTo>
                <a:cubicBezTo>
                  <a:pt x="1617282" y="1191667"/>
                  <a:pt x="1421665" y="1246258"/>
                  <a:pt x="1255617" y="1278103"/>
                </a:cubicBezTo>
                <a:cubicBezTo>
                  <a:pt x="1089569" y="1309948"/>
                  <a:pt x="1000859" y="1246259"/>
                  <a:pt x="859832" y="1250808"/>
                </a:cubicBezTo>
                <a:cubicBezTo>
                  <a:pt x="718805" y="1255357"/>
                  <a:pt x="509539" y="1291751"/>
                  <a:pt x="409455" y="1305399"/>
                </a:cubicBezTo>
                <a:cubicBezTo>
                  <a:pt x="309371" y="1319047"/>
                  <a:pt x="300273" y="1350891"/>
                  <a:pt x="232034" y="1332694"/>
                </a:cubicBezTo>
                <a:close/>
              </a:path>
            </a:pathLst>
          </a:custGeom>
          <a:solidFill>
            <a:srgbClr val="FFFF00">
              <a:alpha val="52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Tree>
    <p:extLst>
      <p:ext uri="{BB962C8B-B14F-4D97-AF65-F5344CB8AC3E}">
        <p14:creationId xmlns:p14="http://schemas.microsoft.com/office/powerpoint/2010/main" val="312789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map el salv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20" y="1554631"/>
            <a:ext cx="3881547" cy="24292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5447110" y="2029937"/>
            <a:ext cx="3210898" cy="1018064"/>
          </a:xfrm>
          <a:solidFill>
            <a:schemeClr val="accent1">
              <a:lumMod val="20000"/>
              <a:lumOff val="80000"/>
            </a:schemeClr>
          </a:solidFill>
        </p:spPr>
        <p:txBody>
          <a:bodyPr>
            <a:noAutofit/>
          </a:bodyPr>
          <a:lstStyle/>
          <a:p>
            <a:pPr marL="0" indent="0">
              <a:buNone/>
              <a:defRPr/>
            </a:pPr>
            <a:r>
              <a:rPr lang="en-ZA" sz="2000" dirty="0">
                <a:solidFill>
                  <a:schemeClr val="tx1"/>
                </a:solidFill>
              </a:rPr>
              <a:t>The same is done for areas with higher vulnerability</a:t>
            </a:r>
          </a:p>
        </p:txBody>
      </p:sp>
      <p:pic>
        <p:nvPicPr>
          <p:cNvPr id="51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87" y="3495675"/>
            <a:ext cx="3109025" cy="2142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0160" y="4430316"/>
            <a:ext cx="2266950" cy="1570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9" name="Straight Arrow Connector 18"/>
          <p:cNvCxnSpPr>
            <a:stCxn id="13" idx="7"/>
          </p:cNvCxnSpPr>
          <p:nvPr/>
        </p:nvCxnSpPr>
        <p:spPr>
          <a:xfrm>
            <a:off x="2889799" y="2943840"/>
            <a:ext cx="1661962" cy="268305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rot="1750098">
            <a:off x="1981349" y="2347766"/>
            <a:ext cx="2210991" cy="1103709"/>
          </a:xfrm>
          <a:custGeom>
            <a:avLst/>
            <a:gdLst>
              <a:gd name="connsiteX0" fmla="*/ 232034 w 2989363"/>
              <a:gd name="connsiteY0" fmla="*/ 1332694 h 1338170"/>
              <a:gd name="connsiteX1" fmla="*/ 23 w 2989363"/>
              <a:gd name="connsiteY1" fmla="*/ 1196216 h 1338170"/>
              <a:gd name="connsiteX2" fmla="*/ 245682 w 2989363"/>
              <a:gd name="connsiteY2" fmla="*/ 732193 h 1338170"/>
              <a:gd name="connsiteX3" fmla="*/ 586876 w 2989363"/>
              <a:gd name="connsiteY3" fmla="*/ 513828 h 1338170"/>
              <a:gd name="connsiteX4" fmla="*/ 1405742 w 2989363"/>
              <a:gd name="connsiteY4" fmla="*/ 623010 h 1338170"/>
              <a:gd name="connsiteX5" fmla="*/ 1787879 w 2989363"/>
              <a:gd name="connsiteY5" fmla="*/ 568419 h 1338170"/>
              <a:gd name="connsiteX6" fmla="*/ 2292846 w 2989363"/>
              <a:gd name="connsiteY6" fmla="*/ 350055 h 1338170"/>
              <a:gd name="connsiteX7" fmla="*/ 2634040 w 2989363"/>
              <a:gd name="connsiteY7" fmla="*/ 63452 h 1338170"/>
              <a:gd name="connsiteX8" fmla="*/ 2988882 w 2989363"/>
              <a:gd name="connsiteY8" fmla="*/ 36157 h 1338170"/>
              <a:gd name="connsiteX9" fmla="*/ 2688632 w 2989363"/>
              <a:gd name="connsiteY9" fmla="*/ 486533 h 1338170"/>
              <a:gd name="connsiteX10" fmla="*/ 1856118 w 2989363"/>
              <a:gd name="connsiteY10" fmla="*/ 1059739 h 1338170"/>
              <a:gd name="connsiteX11" fmla="*/ 1255617 w 2989363"/>
              <a:gd name="connsiteY11" fmla="*/ 1278103 h 1338170"/>
              <a:gd name="connsiteX12" fmla="*/ 859832 w 2989363"/>
              <a:gd name="connsiteY12" fmla="*/ 1250808 h 1338170"/>
              <a:gd name="connsiteX13" fmla="*/ 409455 w 2989363"/>
              <a:gd name="connsiteY13" fmla="*/ 1305399 h 1338170"/>
              <a:gd name="connsiteX14" fmla="*/ 232034 w 2989363"/>
              <a:gd name="connsiteY14" fmla="*/ 1332694 h 133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9363" h="1338170">
                <a:moveTo>
                  <a:pt x="232034" y="1332694"/>
                </a:moveTo>
                <a:cubicBezTo>
                  <a:pt x="163795" y="1314497"/>
                  <a:pt x="-2252" y="1296299"/>
                  <a:pt x="23" y="1196216"/>
                </a:cubicBezTo>
                <a:cubicBezTo>
                  <a:pt x="2298" y="1096133"/>
                  <a:pt x="147873" y="845924"/>
                  <a:pt x="245682" y="732193"/>
                </a:cubicBezTo>
                <a:cubicBezTo>
                  <a:pt x="343491" y="618462"/>
                  <a:pt x="393533" y="532025"/>
                  <a:pt x="586876" y="513828"/>
                </a:cubicBezTo>
                <a:cubicBezTo>
                  <a:pt x="780219" y="495631"/>
                  <a:pt x="1205575" y="613912"/>
                  <a:pt x="1405742" y="623010"/>
                </a:cubicBezTo>
                <a:cubicBezTo>
                  <a:pt x="1605909" y="632108"/>
                  <a:pt x="1640028" y="613911"/>
                  <a:pt x="1787879" y="568419"/>
                </a:cubicBezTo>
                <a:cubicBezTo>
                  <a:pt x="1935730" y="522927"/>
                  <a:pt x="2151819" y="434216"/>
                  <a:pt x="2292846" y="350055"/>
                </a:cubicBezTo>
                <a:cubicBezTo>
                  <a:pt x="2433873" y="265894"/>
                  <a:pt x="2518034" y="115768"/>
                  <a:pt x="2634040" y="63452"/>
                </a:cubicBezTo>
                <a:cubicBezTo>
                  <a:pt x="2750046" y="11136"/>
                  <a:pt x="2979783" y="-34356"/>
                  <a:pt x="2988882" y="36157"/>
                </a:cubicBezTo>
                <a:cubicBezTo>
                  <a:pt x="2997981" y="106670"/>
                  <a:pt x="2877426" y="315936"/>
                  <a:pt x="2688632" y="486533"/>
                </a:cubicBezTo>
                <a:cubicBezTo>
                  <a:pt x="2499838" y="657130"/>
                  <a:pt x="2094954" y="927811"/>
                  <a:pt x="1856118" y="1059739"/>
                </a:cubicBezTo>
                <a:cubicBezTo>
                  <a:pt x="1617282" y="1191667"/>
                  <a:pt x="1421665" y="1246258"/>
                  <a:pt x="1255617" y="1278103"/>
                </a:cubicBezTo>
                <a:cubicBezTo>
                  <a:pt x="1089569" y="1309948"/>
                  <a:pt x="1000859" y="1246259"/>
                  <a:pt x="859832" y="1250808"/>
                </a:cubicBezTo>
                <a:cubicBezTo>
                  <a:pt x="718805" y="1255357"/>
                  <a:pt x="509539" y="1291751"/>
                  <a:pt x="409455" y="1305399"/>
                </a:cubicBezTo>
                <a:cubicBezTo>
                  <a:pt x="309371" y="1319047"/>
                  <a:pt x="300273" y="1350891"/>
                  <a:pt x="232034" y="1332694"/>
                </a:cubicBezTo>
                <a:close/>
              </a:path>
            </a:pathLst>
          </a:custGeom>
          <a:solidFill>
            <a:srgbClr val="FFFF00">
              <a:alpha val="52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13" name="Freeform 12"/>
          <p:cNvSpPr/>
          <p:nvPr/>
        </p:nvSpPr>
        <p:spPr>
          <a:xfrm rot="2532103">
            <a:off x="2297414" y="2631427"/>
            <a:ext cx="637266" cy="356998"/>
          </a:xfrm>
          <a:custGeom>
            <a:avLst/>
            <a:gdLst>
              <a:gd name="connsiteX0" fmla="*/ 288591 w 1197024"/>
              <a:gd name="connsiteY0" fmla="*/ 578361 h 590923"/>
              <a:gd name="connsiteX1" fmla="*/ 42932 w 1197024"/>
              <a:gd name="connsiteY1" fmla="*/ 564713 h 590923"/>
              <a:gd name="connsiteX2" fmla="*/ 29284 w 1197024"/>
              <a:gd name="connsiteY2" fmla="*/ 400940 h 590923"/>
              <a:gd name="connsiteX3" fmla="*/ 343183 w 1197024"/>
              <a:gd name="connsiteY3" fmla="*/ 278110 h 590923"/>
              <a:gd name="connsiteX4" fmla="*/ 588842 w 1197024"/>
              <a:gd name="connsiteY4" fmla="*/ 182576 h 590923"/>
              <a:gd name="connsiteX5" fmla="*/ 902741 w 1197024"/>
              <a:gd name="connsiteY5" fmla="*/ 18803 h 590923"/>
              <a:gd name="connsiteX6" fmla="*/ 1162048 w 1197024"/>
              <a:gd name="connsiteY6" fmla="*/ 18803 h 590923"/>
              <a:gd name="connsiteX7" fmla="*/ 1148400 w 1197024"/>
              <a:gd name="connsiteY7" fmla="*/ 155280 h 590923"/>
              <a:gd name="connsiteX8" fmla="*/ 738968 w 1197024"/>
              <a:gd name="connsiteY8" fmla="*/ 441883 h 590923"/>
              <a:gd name="connsiteX9" fmla="*/ 288591 w 1197024"/>
              <a:gd name="connsiteY9" fmla="*/ 578361 h 59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024" h="590923">
                <a:moveTo>
                  <a:pt x="288591" y="578361"/>
                </a:moveTo>
                <a:cubicBezTo>
                  <a:pt x="172585" y="598833"/>
                  <a:pt x="86150" y="594283"/>
                  <a:pt x="42932" y="564713"/>
                </a:cubicBezTo>
                <a:cubicBezTo>
                  <a:pt x="-286" y="535143"/>
                  <a:pt x="-20758" y="448707"/>
                  <a:pt x="29284" y="400940"/>
                </a:cubicBezTo>
                <a:cubicBezTo>
                  <a:pt x="79326" y="353173"/>
                  <a:pt x="343183" y="278110"/>
                  <a:pt x="343183" y="278110"/>
                </a:cubicBezTo>
                <a:cubicBezTo>
                  <a:pt x="436443" y="241716"/>
                  <a:pt x="495582" y="225794"/>
                  <a:pt x="588842" y="182576"/>
                </a:cubicBezTo>
                <a:cubicBezTo>
                  <a:pt x="682102" y="139358"/>
                  <a:pt x="807207" y="46098"/>
                  <a:pt x="902741" y="18803"/>
                </a:cubicBezTo>
                <a:cubicBezTo>
                  <a:pt x="998275" y="-8492"/>
                  <a:pt x="1121105" y="-3943"/>
                  <a:pt x="1162048" y="18803"/>
                </a:cubicBezTo>
                <a:cubicBezTo>
                  <a:pt x="1202991" y="41549"/>
                  <a:pt x="1218913" y="84767"/>
                  <a:pt x="1148400" y="155280"/>
                </a:cubicBezTo>
                <a:cubicBezTo>
                  <a:pt x="1077887" y="225793"/>
                  <a:pt x="877720" y="369095"/>
                  <a:pt x="738968" y="441883"/>
                </a:cubicBezTo>
                <a:cubicBezTo>
                  <a:pt x="600216" y="514671"/>
                  <a:pt x="404597" y="557889"/>
                  <a:pt x="288591" y="578361"/>
                </a:cubicBezTo>
                <a:close/>
              </a:path>
            </a:pathLst>
          </a:custGeom>
          <a:solidFill>
            <a:srgbClr val="FFC000">
              <a:alpha val="84000"/>
            </a:srgbClr>
          </a:solidFill>
          <a:ln w="76200">
            <a:solidFill>
              <a:srgbClr val="FDA4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10" name="Title 1"/>
          <p:cNvSpPr>
            <a:spLocks noGrp="1"/>
          </p:cNvSpPr>
          <p:nvPr>
            <p:ph type="title"/>
          </p:nvPr>
        </p:nvSpPr>
        <p:spPr>
          <a:xfrm>
            <a:off x="952445" y="518860"/>
            <a:ext cx="7755786" cy="531019"/>
          </a:xfrm>
        </p:spPr>
        <p:txBody>
          <a:bodyPr>
            <a:noAutofit/>
          </a:bodyPr>
          <a:lstStyle/>
          <a:p>
            <a:pPr>
              <a:spcBef>
                <a:spcPts val="0"/>
              </a:spcBef>
              <a:defRPr/>
            </a:pPr>
            <a:r>
              <a:rPr lang="en-ZA" dirty="0" smtClean="0">
                <a:solidFill>
                  <a:schemeClr val="tx1"/>
                </a:solidFill>
                <a:ea typeface="+mn-ea"/>
                <a:cs typeface="+mn-cs"/>
              </a:rPr>
              <a:t>Example - Using </a:t>
            </a:r>
            <a:r>
              <a:rPr lang="en-ZA" dirty="0">
                <a:solidFill>
                  <a:schemeClr val="tx1"/>
                </a:solidFill>
                <a:ea typeface="+mn-ea"/>
                <a:cs typeface="+mn-cs"/>
              </a:rPr>
              <a:t>a Risk Matrix</a:t>
            </a:r>
          </a:p>
        </p:txBody>
      </p:sp>
    </p:spTree>
    <p:extLst>
      <p:ext uri="{BB962C8B-B14F-4D97-AF65-F5344CB8AC3E}">
        <p14:creationId xmlns:p14="http://schemas.microsoft.com/office/powerpoint/2010/main" val="3859702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Image result for map el salva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20" y="1554631"/>
            <a:ext cx="3881547" cy="24292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5548372" y="1526057"/>
            <a:ext cx="3198018" cy="3045943"/>
          </a:xfrm>
          <a:solidFill>
            <a:schemeClr val="accent1">
              <a:lumMod val="20000"/>
              <a:lumOff val="80000"/>
            </a:schemeClr>
          </a:solidFill>
        </p:spPr>
        <p:txBody>
          <a:bodyPr>
            <a:noAutofit/>
          </a:bodyPr>
          <a:lstStyle/>
          <a:p>
            <a:pPr>
              <a:defRPr/>
            </a:pPr>
            <a:r>
              <a:rPr lang="en-ZA" sz="2000" dirty="0">
                <a:solidFill>
                  <a:schemeClr val="tx1"/>
                </a:solidFill>
              </a:rPr>
              <a:t>Important to note the difference in impact and likelihood of the yellow and orange warnings</a:t>
            </a:r>
          </a:p>
          <a:p>
            <a:pPr>
              <a:defRPr/>
            </a:pPr>
            <a:r>
              <a:rPr lang="en-ZA" sz="2000" dirty="0">
                <a:solidFill>
                  <a:schemeClr val="tx1"/>
                </a:solidFill>
              </a:rPr>
              <a:t>These warnings require a different response from disaster management</a:t>
            </a:r>
          </a:p>
          <a:p>
            <a:pPr>
              <a:defRPr/>
            </a:pPr>
            <a:endParaRPr lang="en-ZA" sz="2000" dirty="0">
              <a:solidFill>
                <a:schemeClr val="tx1"/>
              </a:solidFill>
            </a:endParaRPr>
          </a:p>
        </p:txBody>
      </p:sp>
      <p:sp>
        <p:nvSpPr>
          <p:cNvPr id="12" name="Freeform 11"/>
          <p:cNvSpPr/>
          <p:nvPr/>
        </p:nvSpPr>
        <p:spPr>
          <a:xfrm rot="1750098">
            <a:off x="1993106" y="2320529"/>
            <a:ext cx="2210991" cy="1103709"/>
          </a:xfrm>
          <a:custGeom>
            <a:avLst/>
            <a:gdLst>
              <a:gd name="connsiteX0" fmla="*/ 232034 w 2989363"/>
              <a:gd name="connsiteY0" fmla="*/ 1332694 h 1338170"/>
              <a:gd name="connsiteX1" fmla="*/ 23 w 2989363"/>
              <a:gd name="connsiteY1" fmla="*/ 1196216 h 1338170"/>
              <a:gd name="connsiteX2" fmla="*/ 245682 w 2989363"/>
              <a:gd name="connsiteY2" fmla="*/ 732193 h 1338170"/>
              <a:gd name="connsiteX3" fmla="*/ 586876 w 2989363"/>
              <a:gd name="connsiteY3" fmla="*/ 513828 h 1338170"/>
              <a:gd name="connsiteX4" fmla="*/ 1405742 w 2989363"/>
              <a:gd name="connsiteY4" fmla="*/ 623010 h 1338170"/>
              <a:gd name="connsiteX5" fmla="*/ 1787879 w 2989363"/>
              <a:gd name="connsiteY5" fmla="*/ 568419 h 1338170"/>
              <a:gd name="connsiteX6" fmla="*/ 2292846 w 2989363"/>
              <a:gd name="connsiteY6" fmla="*/ 350055 h 1338170"/>
              <a:gd name="connsiteX7" fmla="*/ 2634040 w 2989363"/>
              <a:gd name="connsiteY7" fmla="*/ 63452 h 1338170"/>
              <a:gd name="connsiteX8" fmla="*/ 2988882 w 2989363"/>
              <a:gd name="connsiteY8" fmla="*/ 36157 h 1338170"/>
              <a:gd name="connsiteX9" fmla="*/ 2688632 w 2989363"/>
              <a:gd name="connsiteY9" fmla="*/ 486533 h 1338170"/>
              <a:gd name="connsiteX10" fmla="*/ 1856118 w 2989363"/>
              <a:gd name="connsiteY10" fmla="*/ 1059739 h 1338170"/>
              <a:gd name="connsiteX11" fmla="*/ 1255617 w 2989363"/>
              <a:gd name="connsiteY11" fmla="*/ 1278103 h 1338170"/>
              <a:gd name="connsiteX12" fmla="*/ 859832 w 2989363"/>
              <a:gd name="connsiteY12" fmla="*/ 1250808 h 1338170"/>
              <a:gd name="connsiteX13" fmla="*/ 409455 w 2989363"/>
              <a:gd name="connsiteY13" fmla="*/ 1305399 h 1338170"/>
              <a:gd name="connsiteX14" fmla="*/ 232034 w 2989363"/>
              <a:gd name="connsiteY14" fmla="*/ 1332694 h 133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9363" h="1338170">
                <a:moveTo>
                  <a:pt x="232034" y="1332694"/>
                </a:moveTo>
                <a:cubicBezTo>
                  <a:pt x="163795" y="1314497"/>
                  <a:pt x="-2252" y="1296299"/>
                  <a:pt x="23" y="1196216"/>
                </a:cubicBezTo>
                <a:cubicBezTo>
                  <a:pt x="2298" y="1096133"/>
                  <a:pt x="147873" y="845924"/>
                  <a:pt x="245682" y="732193"/>
                </a:cubicBezTo>
                <a:cubicBezTo>
                  <a:pt x="343491" y="618462"/>
                  <a:pt x="393533" y="532025"/>
                  <a:pt x="586876" y="513828"/>
                </a:cubicBezTo>
                <a:cubicBezTo>
                  <a:pt x="780219" y="495631"/>
                  <a:pt x="1205575" y="613912"/>
                  <a:pt x="1405742" y="623010"/>
                </a:cubicBezTo>
                <a:cubicBezTo>
                  <a:pt x="1605909" y="632108"/>
                  <a:pt x="1640028" y="613911"/>
                  <a:pt x="1787879" y="568419"/>
                </a:cubicBezTo>
                <a:cubicBezTo>
                  <a:pt x="1935730" y="522927"/>
                  <a:pt x="2151819" y="434216"/>
                  <a:pt x="2292846" y="350055"/>
                </a:cubicBezTo>
                <a:cubicBezTo>
                  <a:pt x="2433873" y="265894"/>
                  <a:pt x="2518034" y="115768"/>
                  <a:pt x="2634040" y="63452"/>
                </a:cubicBezTo>
                <a:cubicBezTo>
                  <a:pt x="2750046" y="11136"/>
                  <a:pt x="2979783" y="-34356"/>
                  <a:pt x="2988882" y="36157"/>
                </a:cubicBezTo>
                <a:cubicBezTo>
                  <a:pt x="2997981" y="106670"/>
                  <a:pt x="2877426" y="315936"/>
                  <a:pt x="2688632" y="486533"/>
                </a:cubicBezTo>
                <a:cubicBezTo>
                  <a:pt x="2499838" y="657130"/>
                  <a:pt x="2094954" y="927811"/>
                  <a:pt x="1856118" y="1059739"/>
                </a:cubicBezTo>
                <a:cubicBezTo>
                  <a:pt x="1617282" y="1191667"/>
                  <a:pt x="1421665" y="1246258"/>
                  <a:pt x="1255617" y="1278103"/>
                </a:cubicBezTo>
                <a:cubicBezTo>
                  <a:pt x="1089569" y="1309948"/>
                  <a:pt x="1000859" y="1246259"/>
                  <a:pt x="859832" y="1250808"/>
                </a:cubicBezTo>
                <a:cubicBezTo>
                  <a:pt x="718805" y="1255357"/>
                  <a:pt x="509539" y="1291751"/>
                  <a:pt x="409455" y="1305399"/>
                </a:cubicBezTo>
                <a:cubicBezTo>
                  <a:pt x="309371" y="1319047"/>
                  <a:pt x="300273" y="1350891"/>
                  <a:pt x="232034" y="1332694"/>
                </a:cubicBezTo>
                <a:close/>
              </a:path>
            </a:pathLst>
          </a:custGeom>
          <a:solidFill>
            <a:srgbClr val="FFFF00">
              <a:alpha val="52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sp>
        <p:nvSpPr>
          <p:cNvPr id="14" name="Freeform 13"/>
          <p:cNvSpPr/>
          <p:nvPr/>
        </p:nvSpPr>
        <p:spPr>
          <a:xfrm rot="2532103">
            <a:off x="2297414" y="2631427"/>
            <a:ext cx="637266" cy="356998"/>
          </a:xfrm>
          <a:custGeom>
            <a:avLst/>
            <a:gdLst>
              <a:gd name="connsiteX0" fmla="*/ 288591 w 1197024"/>
              <a:gd name="connsiteY0" fmla="*/ 578361 h 590923"/>
              <a:gd name="connsiteX1" fmla="*/ 42932 w 1197024"/>
              <a:gd name="connsiteY1" fmla="*/ 564713 h 590923"/>
              <a:gd name="connsiteX2" fmla="*/ 29284 w 1197024"/>
              <a:gd name="connsiteY2" fmla="*/ 400940 h 590923"/>
              <a:gd name="connsiteX3" fmla="*/ 343183 w 1197024"/>
              <a:gd name="connsiteY3" fmla="*/ 278110 h 590923"/>
              <a:gd name="connsiteX4" fmla="*/ 588842 w 1197024"/>
              <a:gd name="connsiteY4" fmla="*/ 182576 h 590923"/>
              <a:gd name="connsiteX5" fmla="*/ 902741 w 1197024"/>
              <a:gd name="connsiteY5" fmla="*/ 18803 h 590923"/>
              <a:gd name="connsiteX6" fmla="*/ 1162048 w 1197024"/>
              <a:gd name="connsiteY6" fmla="*/ 18803 h 590923"/>
              <a:gd name="connsiteX7" fmla="*/ 1148400 w 1197024"/>
              <a:gd name="connsiteY7" fmla="*/ 155280 h 590923"/>
              <a:gd name="connsiteX8" fmla="*/ 738968 w 1197024"/>
              <a:gd name="connsiteY8" fmla="*/ 441883 h 590923"/>
              <a:gd name="connsiteX9" fmla="*/ 288591 w 1197024"/>
              <a:gd name="connsiteY9" fmla="*/ 578361 h 59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024" h="590923">
                <a:moveTo>
                  <a:pt x="288591" y="578361"/>
                </a:moveTo>
                <a:cubicBezTo>
                  <a:pt x="172585" y="598833"/>
                  <a:pt x="86150" y="594283"/>
                  <a:pt x="42932" y="564713"/>
                </a:cubicBezTo>
                <a:cubicBezTo>
                  <a:pt x="-286" y="535143"/>
                  <a:pt x="-20758" y="448707"/>
                  <a:pt x="29284" y="400940"/>
                </a:cubicBezTo>
                <a:cubicBezTo>
                  <a:pt x="79326" y="353173"/>
                  <a:pt x="343183" y="278110"/>
                  <a:pt x="343183" y="278110"/>
                </a:cubicBezTo>
                <a:cubicBezTo>
                  <a:pt x="436443" y="241716"/>
                  <a:pt x="495582" y="225794"/>
                  <a:pt x="588842" y="182576"/>
                </a:cubicBezTo>
                <a:cubicBezTo>
                  <a:pt x="682102" y="139358"/>
                  <a:pt x="807207" y="46098"/>
                  <a:pt x="902741" y="18803"/>
                </a:cubicBezTo>
                <a:cubicBezTo>
                  <a:pt x="998275" y="-8492"/>
                  <a:pt x="1121105" y="-3943"/>
                  <a:pt x="1162048" y="18803"/>
                </a:cubicBezTo>
                <a:cubicBezTo>
                  <a:pt x="1202991" y="41549"/>
                  <a:pt x="1218913" y="84767"/>
                  <a:pt x="1148400" y="155280"/>
                </a:cubicBezTo>
                <a:cubicBezTo>
                  <a:pt x="1077887" y="225793"/>
                  <a:pt x="877720" y="369095"/>
                  <a:pt x="738968" y="441883"/>
                </a:cubicBezTo>
                <a:cubicBezTo>
                  <a:pt x="600216" y="514671"/>
                  <a:pt x="404597" y="557889"/>
                  <a:pt x="288591" y="578361"/>
                </a:cubicBezTo>
                <a:close/>
              </a:path>
            </a:pathLst>
          </a:custGeom>
          <a:solidFill>
            <a:srgbClr val="FFC000">
              <a:alpha val="84000"/>
            </a:srgbClr>
          </a:solidFill>
          <a:ln w="76200">
            <a:solidFill>
              <a:srgbClr val="FDA4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350" dirty="0"/>
          </a:p>
        </p:txBody>
      </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3495675"/>
            <a:ext cx="3289698" cy="2267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srcRect/>
          <a:stretch>
            <a:fillRect/>
          </a:stretch>
        </p:blipFill>
        <p:spPr bwMode="auto">
          <a:xfrm>
            <a:off x="3180161" y="4427339"/>
            <a:ext cx="2261837" cy="1570434"/>
          </a:xfrm>
          <a:prstGeom prst="rect">
            <a:avLst/>
          </a:prstGeom>
          <a:solidFill>
            <a:schemeClr val="accent3">
              <a:lumMod val="20000"/>
              <a:lumOff val="80000"/>
            </a:schemeClr>
          </a:solidFill>
          <a:ln>
            <a:noFill/>
          </a:ln>
          <a:effectLst/>
        </p:spPr>
      </p:pic>
      <p:cxnSp>
        <p:nvCxnSpPr>
          <p:cNvPr id="13" name="Straight Arrow Connector 12"/>
          <p:cNvCxnSpPr>
            <a:stCxn id="12" idx="12"/>
          </p:cNvCxnSpPr>
          <p:nvPr/>
        </p:nvCxnSpPr>
        <p:spPr>
          <a:xfrm>
            <a:off x="2454754" y="3062493"/>
            <a:ext cx="1695766" cy="16952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4" idx="7"/>
          </p:cNvCxnSpPr>
          <p:nvPr/>
        </p:nvCxnSpPr>
        <p:spPr>
          <a:xfrm>
            <a:off x="2889798" y="2943840"/>
            <a:ext cx="1710777" cy="19853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952445" y="518860"/>
            <a:ext cx="7755786" cy="531019"/>
          </a:xfrm>
        </p:spPr>
        <p:txBody>
          <a:bodyPr>
            <a:noAutofit/>
          </a:bodyPr>
          <a:lstStyle/>
          <a:p>
            <a:pPr>
              <a:spcBef>
                <a:spcPts val="0"/>
              </a:spcBef>
              <a:defRPr/>
            </a:pPr>
            <a:r>
              <a:rPr lang="en-ZA" dirty="0" smtClean="0">
                <a:solidFill>
                  <a:schemeClr val="tx1"/>
                </a:solidFill>
                <a:ea typeface="+mn-ea"/>
                <a:cs typeface="+mn-cs"/>
              </a:rPr>
              <a:t>Example - Using </a:t>
            </a:r>
            <a:r>
              <a:rPr lang="en-ZA" dirty="0">
                <a:solidFill>
                  <a:schemeClr val="tx1"/>
                </a:solidFill>
                <a:ea typeface="+mn-ea"/>
                <a:cs typeface="+mn-cs"/>
              </a:rPr>
              <a:t>a Risk Matrix</a:t>
            </a:r>
          </a:p>
        </p:txBody>
      </p:sp>
    </p:spTree>
    <p:extLst>
      <p:ext uri="{BB962C8B-B14F-4D97-AF65-F5344CB8AC3E}">
        <p14:creationId xmlns:p14="http://schemas.microsoft.com/office/powerpoint/2010/main" val="259178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70" name="Shape 70"/>
          <p:cNvPicPr preferRelativeResize="0"/>
          <p:nvPr/>
        </p:nvPicPr>
        <p:blipFill>
          <a:blip r:embed="rId3">
            <a:alphaModFix/>
          </a:blip>
          <a:stretch>
            <a:fillRect/>
          </a:stretch>
        </p:blipFill>
        <p:spPr>
          <a:xfrm>
            <a:off x="4991679" y="1039424"/>
            <a:ext cx="3747155" cy="4807670"/>
          </a:xfrm>
          <a:prstGeom prst="rect">
            <a:avLst/>
          </a:prstGeom>
          <a:noFill/>
          <a:ln w="9525" cap="flat" cmpd="sng">
            <a:solidFill>
              <a:schemeClr val="lt1"/>
            </a:solidFill>
            <a:prstDash val="solid"/>
            <a:round/>
            <a:headEnd type="none" w="med" len="med"/>
            <a:tailEnd type="none" w="med" len="med"/>
          </a:ln>
        </p:spPr>
      </p:pic>
      <p:sp>
        <p:nvSpPr>
          <p:cNvPr id="69" name="Shape 69"/>
          <p:cNvSpPr txBox="1">
            <a:spLocks noGrp="1"/>
          </p:cNvSpPr>
          <p:nvPr>
            <p:ph type="title"/>
          </p:nvPr>
        </p:nvSpPr>
        <p:spPr>
          <a:xfrm>
            <a:off x="191079" y="1452325"/>
            <a:ext cx="4743699" cy="2357675"/>
          </a:xfrm>
          <a:prstGeom prst="rect">
            <a:avLst/>
          </a:prstGeom>
          <a:noFill/>
        </p:spPr>
        <p:txBody>
          <a:bodyPr vert="horz" lIns="68569" tIns="68569" rIns="68569" bIns="68569" rtlCol="0" anchor="t" anchorCtr="0">
            <a:noAutofit/>
          </a:bodyPr>
          <a:lstStyle/>
          <a:p>
            <a:pPr>
              <a:spcBef>
                <a:spcPts val="0"/>
              </a:spcBef>
            </a:pPr>
            <a:r>
              <a:rPr lang="en-US" sz="2800" dirty="0" smtClean="0">
                <a:solidFill>
                  <a:schemeClr val="tx1"/>
                </a:solidFill>
                <a:latin typeface="Arial" panose="020B0604020202020204" pitchFamily="34" charset="0"/>
                <a:cs typeface="Arial" panose="020B0604020202020204" pitchFamily="34" charset="0"/>
              </a:rPr>
              <a:t>Weather Ready Nations (WRNs) program is implementing an Impact-based forecast system following the WMO guidelines</a:t>
            </a:r>
            <a:endParaRPr lang="en-US" sz="2800" dirty="0">
              <a:solidFill>
                <a:schemeClr val="tx1"/>
              </a:solidFill>
              <a:latin typeface="Arial" panose="020B0604020202020204" pitchFamily="34" charset="0"/>
              <a:cs typeface="Arial" panose="020B0604020202020204" pitchFamily="34" charset="0"/>
            </a:endParaRPr>
          </a:p>
        </p:txBody>
      </p:sp>
      <p:sp>
        <p:nvSpPr>
          <p:cNvPr id="4" name="Shape 69"/>
          <p:cNvSpPr txBox="1">
            <a:spLocks/>
          </p:cNvSpPr>
          <p:nvPr/>
        </p:nvSpPr>
        <p:spPr>
          <a:xfrm>
            <a:off x="510989" y="4333258"/>
            <a:ext cx="3640434" cy="738194"/>
          </a:xfrm>
          <a:prstGeom prst="rect">
            <a:avLst/>
          </a:prstGeom>
          <a:solidFill>
            <a:srgbClr val="009547"/>
          </a:solidFill>
        </p:spPr>
        <p:txBody>
          <a:bodyPr vert="horz" lIns="68569" tIns="68569" rIns="68569" bIns="68569" rtlCol="0" anchor="t" anchorCtr="0">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spcBef>
                <a:spcPts val="0"/>
              </a:spcBef>
            </a:pPr>
            <a:r>
              <a:rPr lang="en-US" sz="1500" b="1" i="1" dirty="0">
                <a:solidFill>
                  <a:schemeClr val="bg1"/>
                </a:solidFill>
              </a:rPr>
              <a:t>Reorient Focus from what the weather </a:t>
            </a:r>
            <a:r>
              <a:rPr lang="en-US" sz="1500" b="1" i="1" u="sng" dirty="0">
                <a:solidFill>
                  <a:schemeClr val="bg1"/>
                </a:solidFill>
              </a:rPr>
              <a:t>Will be </a:t>
            </a:r>
            <a:r>
              <a:rPr lang="en-US" sz="1500" b="1" i="1" dirty="0" smtClean="0">
                <a:solidFill>
                  <a:schemeClr val="bg1"/>
                </a:solidFill>
              </a:rPr>
              <a:t>TO</a:t>
            </a:r>
            <a:r>
              <a:rPr lang="en-US" sz="1500" b="1" i="1" u="sng" dirty="0" smtClean="0">
                <a:solidFill>
                  <a:schemeClr val="bg1"/>
                </a:solidFill>
              </a:rPr>
              <a:t> </a:t>
            </a:r>
            <a:r>
              <a:rPr lang="en-US" sz="1500" b="1" i="1" dirty="0" smtClean="0">
                <a:solidFill>
                  <a:schemeClr val="bg1"/>
                </a:solidFill>
              </a:rPr>
              <a:t>what </a:t>
            </a:r>
            <a:r>
              <a:rPr lang="en-US" sz="1500" b="1" i="1" dirty="0">
                <a:solidFill>
                  <a:schemeClr val="bg1"/>
                </a:solidFill>
              </a:rPr>
              <a:t>the weather </a:t>
            </a:r>
            <a:r>
              <a:rPr lang="en-US" sz="1500" b="1" i="1" u="sng" dirty="0">
                <a:solidFill>
                  <a:schemeClr val="bg1"/>
                </a:solidFill>
              </a:rPr>
              <a:t>will </a:t>
            </a:r>
            <a:r>
              <a:rPr lang="en-US" sz="1500" b="1" i="1" u="sng" dirty="0" smtClean="0">
                <a:solidFill>
                  <a:schemeClr val="bg1"/>
                </a:solidFill>
              </a:rPr>
              <a:t>do</a:t>
            </a:r>
            <a:endParaRPr lang="en-US" sz="1500" dirty="0">
              <a:solidFill>
                <a:schemeClr val="bg1"/>
              </a:solidFill>
            </a:endParaRPr>
          </a:p>
        </p:txBody>
      </p:sp>
    </p:spTree>
    <p:extLst>
      <p:ext uri="{BB962C8B-B14F-4D97-AF65-F5344CB8AC3E}">
        <p14:creationId xmlns:p14="http://schemas.microsoft.com/office/powerpoint/2010/main" val="2134336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6144755"/>
              </p:ext>
            </p:extLst>
          </p:nvPr>
        </p:nvGraphicFramePr>
        <p:xfrm>
          <a:off x="62346" y="1295400"/>
          <a:ext cx="4447309" cy="2647950"/>
        </p:xfrm>
        <a:graphic>
          <a:graphicData uri="http://schemas.openxmlformats.org/drawingml/2006/table">
            <a:tbl>
              <a:tblPr firstRow="1" bandRow="1">
                <a:tableStyleId>{5940675A-B579-460E-94D1-54222C63F5DA}</a:tableStyleId>
              </a:tblPr>
              <a:tblGrid>
                <a:gridCol w="965624">
                  <a:extLst>
                    <a:ext uri="{9D8B030D-6E8A-4147-A177-3AD203B41FA5}">
                      <a16:colId xmlns:a16="http://schemas.microsoft.com/office/drawing/2014/main" val="20000"/>
                    </a:ext>
                  </a:extLst>
                </a:gridCol>
                <a:gridCol w="3481685">
                  <a:extLst>
                    <a:ext uri="{9D8B030D-6E8A-4147-A177-3AD203B41FA5}">
                      <a16:colId xmlns:a16="http://schemas.microsoft.com/office/drawing/2014/main" val="20001"/>
                    </a:ext>
                  </a:extLst>
                </a:gridCol>
              </a:tblGrid>
              <a:tr h="278130">
                <a:tc>
                  <a:txBody>
                    <a:bodyPr/>
                    <a:lstStyle/>
                    <a:p>
                      <a:r>
                        <a:rPr lang="en-US" sz="1100" dirty="0">
                          <a:latin typeface="Arial" panose="020B0604020202020204" pitchFamily="34" charset="0"/>
                          <a:cs typeface="Arial" panose="020B0604020202020204" pitchFamily="34" charset="0"/>
                        </a:rPr>
                        <a:t>Date Issued</a:t>
                      </a:r>
                    </a:p>
                  </a:txBody>
                  <a:tcPr marL="68580" marR="68580" marT="34290" marB="34290"/>
                </a:tc>
                <a:tc>
                  <a:txBody>
                    <a:bodyPr/>
                    <a:lstStyle/>
                    <a:p>
                      <a:r>
                        <a:rPr lang="en-US" sz="1100" dirty="0">
                          <a:latin typeface="Arial" panose="020B0604020202020204" pitchFamily="34" charset="0"/>
                          <a:cs typeface="Arial" panose="020B0604020202020204" pitchFamily="34" charset="0"/>
                        </a:rPr>
                        <a:t>18-Oct-2017</a:t>
                      </a:r>
                    </a:p>
                  </a:txBody>
                  <a:tcPr marL="68580" marR="68580" marT="34290" marB="34290"/>
                </a:tc>
                <a:extLst>
                  <a:ext uri="{0D108BD9-81ED-4DB2-BD59-A6C34878D82A}">
                    <a16:rowId xmlns:a16="http://schemas.microsoft.com/office/drawing/2014/main" val="10000"/>
                  </a:ext>
                </a:extLst>
              </a:tr>
              <a:tr h="278130">
                <a:tc>
                  <a:txBody>
                    <a:bodyPr/>
                    <a:lstStyle/>
                    <a:p>
                      <a:r>
                        <a:rPr lang="en-US" sz="1100" dirty="0">
                          <a:latin typeface="Arial" panose="020B0604020202020204" pitchFamily="34" charset="0"/>
                          <a:cs typeface="Arial" panose="020B0604020202020204" pitchFamily="34" charset="0"/>
                        </a:rPr>
                        <a:t>Date Valid</a:t>
                      </a:r>
                    </a:p>
                  </a:txBody>
                  <a:tcPr marL="68580" marR="68580" marT="34290" marB="34290"/>
                </a:tc>
                <a:tc>
                  <a:txBody>
                    <a:bodyPr/>
                    <a:lstStyle/>
                    <a:p>
                      <a:r>
                        <a:rPr lang="en-US" sz="1100" dirty="0">
                          <a:latin typeface="Arial" panose="020B0604020202020204" pitchFamily="34" charset="0"/>
                          <a:cs typeface="Arial" panose="020B0604020202020204" pitchFamily="34" charset="0"/>
                        </a:rPr>
                        <a:t>18-Oct-2017</a:t>
                      </a:r>
                      <a:r>
                        <a:rPr lang="en-US" sz="1100" baseline="0" dirty="0">
                          <a:latin typeface="Arial" panose="020B0604020202020204" pitchFamily="34" charset="0"/>
                          <a:cs typeface="Arial" panose="020B0604020202020204" pitchFamily="34" charset="0"/>
                        </a:rPr>
                        <a:t> to 19-Oct-2017</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278130">
                <a:tc>
                  <a:txBody>
                    <a:bodyPr/>
                    <a:lstStyle/>
                    <a:p>
                      <a:r>
                        <a:rPr lang="en-US" sz="1100" dirty="0">
                          <a:latin typeface="Arial" panose="020B0604020202020204" pitchFamily="34" charset="0"/>
                          <a:cs typeface="Arial" panose="020B0604020202020204" pitchFamily="34" charset="0"/>
                        </a:rPr>
                        <a:t>Time Valid</a:t>
                      </a:r>
                    </a:p>
                  </a:txBody>
                  <a:tcPr marL="68580" marR="68580" marT="34290" marB="34290"/>
                </a:tc>
                <a:tc>
                  <a:txBody>
                    <a:bodyPr/>
                    <a:lstStyle/>
                    <a:p>
                      <a:r>
                        <a:rPr lang="en-US" sz="1100" dirty="0">
                          <a:latin typeface="Arial" panose="020B0604020202020204" pitchFamily="34" charset="0"/>
                          <a:cs typeface="Arial" panose="020B0604020202020204" pitchFamily="34" charset="0"/>
                        </a:rPr>
                        <a:t>1100hr 18-Oct to 23oohr </a:t>
                      </a:r>
                      <a:r>
                        <a:rPr lang="en-US" sz="1100" baseline="0" dirty="0">
                          <a:latin typeface="Arial" panose="020B0604020202020204" pitchFamily="34" charset="0"/>
                          <a:cs typeface="Arial" panose="020B0604020202020204" pitchFamily="34" charset="0"/>
                        </a:rPr>
                        <a:t>19-Oct</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388620">
                <a:tc>
                  <a:txBody>
                    <a:bodyPr/>
                    <a:lstStyle/>
                    <a:p>
                      <a:r>
                        <a:rPr lang="en-US" sz="1100" dirty="0">
                          <a:latin typeface="Arial" panose="020B0604020202020204" pitchFamily="34" charset="0"/>
                          <a:cs typeface="Arial" panose="020B0604020202020204" pitchFamily="34" charset="0"/>
                        </a:rPr>
                        <a:t>Warning (SMS)</a:t>
                      </a:r>
                    </a:p>
                  </a:txBody>
                  <a:tcPr marL="68580" marR="68580" marT="34290" marB="34290"/>
                </a:tc>
                <a:tc>
                  <a:txBody>
                    <a:bodyPr/>
                    <a:lstStyle/>
                    <a:p>
                      <a:r>
                        <a:rPr lang="en-US" sz="1100" dirty="0">
                          <a:latin typeface="Arial" panose="020B0604020202020204" pitchFamily="34" charset="0"/>
                          <a:cs typeface="Arial" panose="020B0604020202020204" pitchFamily="34" charset="0"/>
                        </a:rPr>
                        <a:t>Yellow Warning of Rain</a:t>
                      </a:r>
                    </a:p>
                    <a:p>
                      <a:r>
                        <a:rPr lang="en-US" sz="1100" dirty="0">
                          <a:latin typeface="Arial" panose="020B0604020202020204" pitchFamily="34" charset="0"/>
                          <a:cs typeface="Arial" panose="020B0604020202020204" pitchFamily="34" charset="0"/>
                        </a:rPr>
                        <a:t>Be aware that some low level disruption looks likely to occur</a:t>
                      </a:r>
                    </a:p>
                  </a:txBody>
                  <a:tcPr marL="68580" marR="68580" marT="34290" marB="34290"/>
                </a:tc>
                <a:extLst>
                  <a:ext uri="{0D108BD9-81ED-4DB2-BD59-A6C34878D82A}">
                    <a16:rowId xmlns:a16="http://schemas.microsoft.com/office/drawing/2014/main" val="10003"/>
                  </a:ext>
                </a:extLst>
              </a:tr>
              <a:tr h="1188720">
                <a:tc>
                  <a:txBody>
                    <a:bodyPr/>
                    <a:lstStyle/>
                    <a:p>
                      <a:r>
                        <a:rPr lang="en-US" sz="1100" dirty="0">
                          <a:latin typeface="Arial" panose="020B0604020202020204" pitchFamily="34" charset="0"/>
                          <a:cs typeface="Arial" panose="020B0604020202020204" pitchFamily="34" charset="0"/>
                        </a:rPr>
                        <a:t>Discussion</a:t>
                      </a:r>
                    </a:p>
                  </a:txBody>
                  <a:tcPr marL="68580" marR="68580" marT="34290" marB="34290"/>
                </a:tc>
                <a:tc>
                  <a:txBody>
                    <a:bodyPr/>
                    <a:lstStyle/>
                    <a:p>
                      <a:r>
                        <a:rPr lang="en-US" sz="1100" dirty="0">
                          <a:latin typeface="Arial" panose="020B0604020202020204" pitchFamily="34" charset="0"/>
                          <a:cs typeface="Arial" panose="020B0604020202020204" pitchFamily="34" charset="0"/>
                        </a:rPr>
                        <a:t>High rain fall amounts have already been</a:t>
                      </a:r>
                      <a:r>
                        <a:rPr lang="en-US" sz="1100" baseline="0" dirty="0">
                          <a:latin typeface="Arial" panose="020B0604020202020204" pitchFamily="34" charset="0"/>
                          <a:cs typeface="Arial" panose="020B0604020202020204" pitchFamily="34" charset="0"/>
                        </a:rPr>
                        <a:t> recorded therefore the ground is likely saturated. Flooding has already been reported in flood prone areas. Any further rainfall could result in previous areas flooding again. There is a higher likelihood of minor impacts occurring over central San Salvador due to the amount of rainfall expected to occur over the area.</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60426891"/>
              </p:ext>
            </p:extLst>
          </p:nvPr>
        </p:nvGraphicFramePr>
        <p:xfrm>
          <a:off x="4604038" y="1295400"/>
          <a:ext cx="4530437" cy="3318510"/>
        </p:xfrm>
        <a:graphic>
          <a:graphicData uri="http://schemas.openxmlformats.org/drawingml/2006/table">
            <a:tbl>
              <a:tblPr firstRow="1" bandRow="1">
                <a:tableStyleId>{5940675A-B579-460E-94D1-54222C63F5DA}</a:tableStyleId>
              </a:tblPr>
              <a:tblGrid>
                <a:gridCol w="890643">
                  <a:extLst>
                    <a:ext uri="{9D8B030D-6E8A-4147-A177-3AD203B41FA5}">
                      <a16:colId xmlns:a16="http://schemas.microsoft.com/office/drawing/2014/main" val="20000"/>
                    </a:ext>
                  </a:extLst>
                </a:gridCol>
                <a:gridCol w="3639794">
                  <a:extLst>
                    <a:ext uri="{9D8B030D-6E8A-4147-A177-3AD203B41FA5}">
                      <a16:colId xmlns:a16="http://schemas.microsoft.com/office/drawing/2014/main" val="20001"/>
                    </a:ext>
                  </a:extLst>
                </a:gridCol>
              </a:tblGrid>
              <a:tr h="278130">
                <a:tc>
                  <a:txBody>
                    <a:bodyPr/>
                    <a:lstStyle/>
                    <a:p>
                      <a:r>
                        <a:rPr lang="en-US" sz="1100" dirty="0">
                          <a:latin typeface="Arial" panose="020B0604020202020204" pitchFamily="34" charset="0"/>
                          <a:cs typeface="Arial" panose="020B0604020202020204" pitchFamily="34" charset="0"/>
                        </a:rPr>
                        <a:t>Date Issued</a:t>
                      </a:r>
                    </a:p>
                  </a:txBody>
                  <a:tcPr marL="68580" marR="68580" marT="34290" marB="34290"/>
                </a:tc>
                <a:tc>
                  <a:txBody>
                    <a:bodyPr/>
                    <a:lstStyle/>
                    <a:p>
                      <a:r>
                        <a:rPr lang="en-US" sz="1100" dirty="0">
                          <a:latin typeface="Arial" panose="020B0604020202020204" pitchFamily="34" charset="0"/>
                          <a:cs typeface="Arial" panose="020B0604020202020204" pitchFamily="34" charset="0"/>
                        </a:rPr>
                        <a:t>18-Oct-2017</a:t>
                      </a:r>
                    </a:p>
                  </a:txBody>
                  <a:tcPr marL="68580" marR="68580" marT="34290" marB="34290"/>
                </a:tc>
                <a:extLst>
                  <a:ext uri="{0D108BD9-81ED-4DB2-BD59-A6C34878D82A}">
                    <a16:rowId xmlns:a16="http://schemas.microsoft.com/office/drawing/2014/main" val="10000"/>
                  </a:ext>
                </a:extLst>
              </a:tr>
              <a:tr h="278130">
                <a:tc>
                  <a:txBody>
                    <a:bodyPr/>
                    <a:lstStyle/>
                    <a:p>
                      <a:r>
                        <a:rPr lang="en-US" sz="1100" dirty="0">
                          <a:latin typeface="Arial" panose="020B0604020202020204" pitchFamily="34" charset="0"/>
                          <a:cs typeface="Arial" panose="020B0604020202020204" pitchFamily="34" charset="0"/>
                        </a:rPr>
                        <a:t>Date Valid</a:t>
                      </a:r>
                    </a:p>
                  </a:txBody>
                  <a:tcPr marL="68580" marR="68580" marT="34290" marB="34290"/>
                </a:tc>
                <a:tc>
                  <a:txBody>
                    <a:bodyPr/>
                    <a:lstStyle/>
                    <a:p>
                      <a:r>
                        <a:rPr lang="en-US" sz="1100" dirty="0">
                          <a:latin typeface="Arial" panose="020B0604020202020204" pitchFamily="34" charset="0"/>
                          <a:cs typeface="Arial" panose="020B0604020202020204" pitchFamily="34" charset="0"/>
                        </a:rPr>
                        <a:t>18-Oct-2017</a:t>
                      </a:r>
                      <a:r>
                        <a:rPr lang="en-US" sz="1100" baseline="0" dirty="0">
                          <a:latin typeface="Arial" panose="020B0604020202020204" pitchFamily="34" charset="0"/>
                          <a:cs typeface="Arial" panose="020B0604020202020204" pitchFamily="34" charset="0"/>
                        </a:rPr>
                        <a:t> to 19-Oct-2017</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278130">
                <a:tc>
                  <a:txBody>
                    <a:bodyPr/>
                    <a:lstStyle/>
                    <a:p>
                      <a:r>
                        <a:rPr lang="en-US" sz="1100" dirty="0">
                          <a:latin typeface="Arial" panose="020B0604020202020204" pitchFamily="34" charset="0"/>
                          <a:cs typeface="Arial" panose="020B0604020202020204" pitchFamily="34" charset="0"/>
                        </a:rPr>
                        <a:t>Time Valid</a:t>
                      </a:r>
                    </a:p>
                  </a:txBody>
                  <a:tcPr marL="68580" marR="68580" marT="34290" marB="34290"/>
                </a:tc>
                <a:tc>
                  <a:txBody>
                    <a:bodyPr/>
                    <a:lstStyle/>
                    <a:p>
                      <a:r>
                        <a:rPr lang="en-US" sz="1100" dirty="0">
                          <a:latin typeface="Arial" panose="020B0604020202020204" pitchFamily="34" charset="0"/>
                          <a:cs typeface="Arial" panose="020B0604020202020204" pitchFamily="34" charset="0"/>
                        </a:rPr>
                        <a:t>1100hr 18-Oct to 23oohr </a:t>
                      </a:r>
                      <a:r>
                        <a:rPr lang="en-US" sz="1100" baseline="0" dirty="0">
                          <a:latin typeface="Arial" panose="020B0604020202020204" pitchFamily="34" charset="0"/>
                          <a:cs typeface="Arial" panose="020B0604020202020204" pitchFamily="34" charset="0"/>
                        </a:rPr>
                        <a:t>19-Oct</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388620">
                <a:tc>
                  <a:txBody>
                    <a:bodyPr/>
                    <a:lstStyle/>
                    <a:p>
                      <a:r>
                        <a:rPr lang="en-US" sz="1100" dirty="0">
                          <a:latin typeface="Arial" panose="020B0604020202020204" pitchFamily="34" charset="0"/>
                          <a:cs typeface="Arial" panose="020B0604020202020204" pitchFamily="34" charset="0"/>
                        </a:rPr>
                        <a:t>Warning (SMS)</a:t>
                      </a:r>
                    </a:p>
                  </a:txBody>
                  <a:tcPr marL="68580" marR="68580" marT="34290" marB="34290"/>
                </a:tc>
                <a:tc>
                  <a:txBody>
                    <a:bodyPr/>
                    <a:lstStyle/>
                    <a:p>
                      <a:r>
                        <a:rPr lang="en-US" sz="1100" dirty="0">
                          <a:latin typeface="Arial" panose="020B0604020202020204" pitchFamily="34" charset="0"/>
                          <a:cs typeface="Arial" panose="020B0604020202020204" pitchFamily="34" charset="0"/>
                        </a:rPr>
                        <a:t>Orange Warning of Rain</a:t>
                      </a:r>
                    </a:p>
                    <a:p>
                      <a:r>
                        <a:rPr lang="en-US" sz="1100" dirty="0">
                          <a:latin typeface="Arial" panose="020B0604020202020204" pitchFamily="34" charset="0"/>
                          <a:cs typeface="Arial" panose="020B0604020202020204" pitchFamily="34" charset="0"/>
                        </a:rPr>
                        <a:t>Be prepared</a:t>
                      </a:r>
                      <a:r>
                        <a:rPr lang="en-US" sz="1100" baseline="0" dirty="0">
                          <a:latin typeface="Arial" panose="020B0604020202020204" pitchFamily="34" charset="0"/>
                          <a:cs typeface="Arial" panose="020B0604020202020204" pitchFamily="34" charset="0"/>
                        </a:rPr>
                        <a:t> for moderate </a:t>
                      </a:r>
                      <a:r>
                        <a:rPr lang="en-US" sz="1100" dirty="0">
                          <a:latin typeface="Arial" panose="020B0604020202020204" pitchFamily="34" charset="0"/>
                          <a:cs typeface="Arial" panose="020B0604020202020204" pitchFamily="34" charset="0"/>
                        </a:rPr>
                        <a:t>level disruption to normal daily life</a:t>
                      </a:r>
                    </a:p>
                  </a:txBody>
                  <a:tcPr marL="68580" marR="68580" marT="34290" marB="34290"/>
                </a:tc>
                <a:extLst>
                  <a:ext uri="{0D108BD9-81ED-4DB2-BD59-A6C34878D82A}">
                    <a16:rowId xmlns:a16="http://schemas.microsoft.com/office/drawing/2014/main" val="10003"/>
                  </a:ext>
                </a:extLst>
              </a:tr>
              <a:tr h="1508760">
                <a:tc>
                  <a:txBody>
                    <a:bodyPr/>
                    <a:lstStyle/>
                    <a:p>
                      <a:r>
                        <a:rPr lang="en-US" sz="1100" dirty="0">
                          <a:latin typeface="Arial" panose="020B0604020202020204" pitchFamily="34" charset="0"/>
                          <a:cs typeface="Arial" panose="020B0604020202020204" pitchFamily="34" charset="0"/>
                        </a:rPr>
                        <a:t>Discussion</a:t>
                      </a:r>
                    </a:p>
                  </a:txBody>
                  <a:tcPr marL="68580" marR="68580" marT="34290" marB="34290"/>
                </a:tc>
                <a:tc>
                  <a:txBody>
                    <a:bodyPr/>
                    <a:lstStyle/>
                    <a:p>
                      <a:r>
                        <a:rPr lang="en-US" sz="1100" dirty="0">
                          <a:latin typeface="Arial" panose="020B0604020202020204" pitchFamily="34" charset="0"/>
                          <a:cs typeface="Arial" panose="020B0604020202020204" pitchFamily="34" charset="0"/>
                        </a:rPr>
                        <a:t>Rain fall already occurring with rainfall</a:t>
                      </a:r>
                      <a:r>
                        <a:rPr lang="en-US" sz="1100" baseline="0" dirty="0">
                          <a:latin typeface="Arial" panose="020B0604020202020204" pitchFamily="34" charset="0"/>
                          <a:cs typeface="Arial" panose="020B0604020202020204" pitchFamily="34" charset="0"/>
                        </a:rPr>
                        <a:t> amounts a</a:t>
                      </a:r>
                      <a:r>
                        <a:rPr lang="en-US" sz="1100" dirty="0">
                          <a:latin typeface="Arial" panose="020B0604020202020204" pitchFamily="34" charset="0"/>
                          <a:cs typeface="Arial" panose="020B0604020202020204" pitchFamily="34" charset="0"/>
                        </a:rPr>
                        <a:t>lready </a:t>
                      </a:r>
                      <a:r>
                        <a:rPr lang="en-US" sz="1100" baseline="0" dirty="0">
                          <a:latin typeface="Arial" panose="020B0604020202020204" pitchFamily="34" charset="0"/>
                          <a:cs typeface="Arial" panose="020B0604020202020204" pitchFamily="34" charset="0"/>
                        </a:rPr>
                        <a:t>recorded across San Salvador causing flooding. There is an indication that ore than 100mm more rainfall is possible. Areas prone to flooding need to be closely monitored over this period.</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Please be aware that flooding of roads is possible, disruption of municipal services, disruptions of traffic on major roads because of flooded roads and significant reduced visibility due to rainfall, possible damage to roads and bridges due to flooding.</a:t>
                      </a:r>
                      <a:endParaRPr lang="en-US" sz="11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7" name="Title 1"/>
          <p:cNvSpPr txBox="1">
            <a:spLocks/>
          </p:cNvSpPr>
          <p:nvPr/>
        </p:nvSpPr>
        <p:spPr>
          <a:xfrm>
            <a:off x="914400" y="297000"/>
            <a:ext cx="7755786" cy="531019"/>
          </a:xfrm>
          <a:prstGeom prst="rect">
            <a:avLst/>
          </a:prstGeom>
        </p:spPr>
        <p:txBody>
          <a:bodyPr>
            <a:noAutofit/>
          </a:bodyPr>
          <a:lstStyle>
            <a:lvl1pPr algn="l" defTabSz="914400" rtl="0" eaLnBrk="1" latinLnBrk="0" hangingPunct="1">
              <a:spcBef>
                <a:spcPct val="0"/>
              </a:spcBef>
              <a:buNone/>
              <a:defRPr sz="3200" b="0" kern="1200">
                <a:solidFill>
                  <a:srgbClr val="330099"/>
                </a:solidFill>
                <a:latin typeface="Arial Black" pitchFamily="34" charset="0"/>
                <a:ea typeface="+mj-ea"/>
                <a:cs typeface="+mj-cs"/>
              </a:defRPr>
            </a:lvl1pPr>
          </a:lstStyle>
          <a:p>
            <a:pPr>
              <a:spcBef>
                <a:spcPts val="0"/>
              </a:spcBef>
              <a:defRPr/>
            </a:pPr>
            <a:r>
              <a:rPr lang="en-ZA" dirty="0" smtClean="0">
                <a:solidFill>
                  <a:schemeClr val="tx1"/>
                </a:solidFill>
                <a:ea typeface="+mn-ea"/>
                <a:cs typeface="+mn-cs"/>
              </a:rPr>
              <a:t>Warning Template Example</a:t>
            </a:r>
            <a:endParaRPr lang="en-ZA" dirty="0">
              <a:solidFill>
                <a:schemeClr val="tx1"/>
              </a:solidFill>
              <a:ea typeface="+mn-ea"/>
              <a:cs typeface="+mn-cs"/>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831" y="4038600"/>
            <a:ext cx="2377344" cy="1505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584" y="4630936"/>
            <a:ext cx="2377344" cy="1505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078148" y="4278868"/>
            <a:ext cx="284052" cy="369332"/>
          </a:xfrm>
          <a:prstGeom prst="rect">
            <a:avLst/>
          </a:prstGeom>
          <a:noFill/>
        </p:spPr>
        <p:txBody>
          <a:bodyPr wrap="none" rtlCol="0">
            <a:spAutoFit/>
          </a:bodyPr>
          <a:lstStyle/>
          <a:p>
            <a:r>
              <a:rPr lang="en-US" dirty="0" smtClean="0"/>
              <a:t>x</a:t>
            </a:r>
            <a:endParaRPr lang="en-US" dirty="0"/>
          </a:p>
        </p:txBody>
      </p:sp>
      <p:sp>
        <p:nvSpPr>
          <p:cNvPr id="11" name="TextBox 10"/>
          <p:cNvSpPr txBox="1"/>
          <p:nvPr/>
        </p:nvSpPr>
        <p:spPr>
          <a:xfrm>
            <a:off x="7162800" y="4876800"/>
            <a:ext cx="284052" cy="369332"/>
          </a:xfrm>
          <a:prstGeom prst="rect">
            <a:avLst/>
          </a:prstGeom>
          <a:noFill/>
        </p:spPr>
        <p:txBody>
          <a:bodyPr wrap="none" rtlCol="0">
            <a:spAutoFit/>
          </a:bodyPr>
          <a:lstStyle/>
          <a:p>
            <a:r>
              <a:rPr lang="en-US" dirty="0" smtClean="0"/>
              <a:t>x</a:t>
            </a:r>
            <a:endParaRPr lang="en-US" dirty="0"/>
          </a:p>
        </p:txBody>
      </p:sp>
    </p:spTree>
    <p:extLst>
      <p:ext uri="{BB962C8B-B14F-4D97-AF65-F5344CB8AC3E}">
        <p14:creationId xmlns:p14="http://schemas.microsoft.com/office/powerpoint/2010/main" val="3578134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193" y="1219200"/>
            <a:ext cx="8458200" cy="2677656"/>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Main </a:t>
            </a:r>
            <a:r>
              <a:rPr lang="en-US" sz="2400" dirty="0">
                <a:latin typeface="Arial" panose="020B0604020202020204" pitchFamily="34" charset="0"/>
                <a:cs typeface="Arial" panose="020B0604020202020204" pitchFamily="34" charset="0"/>
              </a:rPr>
              <a:t>challenge: NMHSs and Civil protection need to work in partnership with other government agencies and stakeholders (emergency response, mapping agencies, transport, public, etc</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Development </a:t>
            </a:r>
            <a:r>
              <a:rPr lang="en-US" sz="2400" dirty="0">
                <a:latin typeface="Arial" panose="020B0604020202020204" pitchFamily="34" charset="0"/>
                <a:cs typeface="Arial" panose="020B0604020202020204" pitchFamily="34" charset="0"/>
              </a:rPr>
              <a:t>of Information and Services - data sharing among different agencies and departments </a:t>
            </a:r>
            <a:r>
              <a:rPr lang="en-US" sz="2400" dirty="0" smtClean="0">
                <a:latin typeface="Arial" panose="020B0604020202020204" pitchFamily="34" charset="0"/>
                <a:cs typeface="Arial" panose="020B0604020202020204" pitchFamily="34" charset="0"/>
              </a:rPr>
              <a:t>is vital </a:t>
            </a:r>
            <a:r>
              <a:rPr lang="en-US" sz="2400" dirty="0">
                <a:latin typeface="Arial" panose="020B0604020202020204" pitchFamily="34" charset="0"/>
                <a:cs typeface="Arial" panose="020B0604020202020204" pitchFamily="34" charset="0"/>
              </a:rPr>
              <a:t>(demographic, GIS </a:t>
            </a:r>
            <a:r>
              <a:rPr lang="en-US" sz="2400" dirty="0" smtClean="0">
                <a:latin typeface="Arial" panose="020B0604020202020204" pitchFamily="34" charset="0"/>
                <a:cs typeface="Arial" panose="020B0604020202020204" pitchFamily="34" charset="0"/>
              </a:rPr>
              <a:t>mapping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economic information, </a:t>
            </a:r>
            <a:r>
              <a:rPr lang="en-US" sz="2400" dirty="0">
                <a:latin typeface="Arial" panose="020B0604020202020204" pitchFamily="34" charset="0"/>
                <a:cs typeface="Arial" panose="020B0604020202020204" pitchFamily="34" charset="0"/>
              </a:rPr>
              <a:t>etc.) </a:t>
            </a:r>
          </a:p>
        </p:txBody>
      </p:sp>
      <p:pic>
        <p:nvPicPr>
          <p:cNvPr id="6" name="Content Placeholder 4" descr="soweto flood 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43400"/>
            <a:ext cx="2547580" cy="2000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C:\Documents and Settings\eugene.poolman\My Documents\Doc1 SlideShows Archive\Wx pics\Flood pics\Suidkus Nov 2007\Grootbrak4jpg[1].JPG"/>
          <p:cNvPicPr>
            <a:picLocks noChangeAspect="1" noChangeArrowheads="1"/>
          </p:cNvPicPr>
          <p:nvPr/>
        </p:nvPicPr>
        <p:blipFill>
          <a:blip r:embed="rId3">
            <a:extLst>
              <a:ext uri="{28A0092B-C50C-407E-A947-70E740481C1C}">
                <a14:useLocalDpi xmlns:a14="http://schemas.microsoft.com/office/drawing/2010/main" val="0"/>
              </a:ext>
            </a:extLst>
          </a:blip>
          <a:srcRect b="29630"/>
          <a:stretch>
            <a:fillRect/>
          </a:stretch>
        </p:blipFill>
        <p:spPr bwMode="auto">
          <a:xfrm>
            <a:off x="1377761" y="4343400"/>
            <a:ext cx="3414532" cy="1802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914400" y="275332"/>
            <a:ext cx="7755786" cy="531019"/>
          </a:xfrm>
          <a:prstGeom prst="rect">
            <a:avLst/>
          </a:prstGeom>
        </p:spPr>
        <p:txBody>
          <a:bodyPr>
            <a:noAutofit/>
          </a:bodyPr>
          <a:lstStyle>
            <a:lvl1pPr algn="l" defTabSz="914400" rtl="0" eaLnBrk="1" latinLnBrk="0" hangingPunct="1">
              <a:spcBef>
                <a:spcPct val="0"/>
              </a:spcBef>
              <a:buNone/>
              <a:defRPr sz="3200" b="0" kern="1200">
                <a:solidFill>
                  <a:srgbClr val="330099"/>
                </a:solidFill>
                <a:latin typeface="Arial Black" pitchFamily="34" charset="0"/>
                <a:ea typeface="+mj-ea"/>
                <a:cs typeface="+mj-cs"/>
              </a:defRPr>
            </a:lvl1pPr>
          </a:lstStyle>
          <a:p>
            <a:pPr>
              <a:spcBef>
                <a:spcPts val="0"/>
              </a:spcBef>
              <a:defRPr/>
            </a:pPr>
            <a:r>
              <a:rPr lang="en-ZA" dirty="0" smtClean="0">
                <a:solidFill>
                  <a:schemeClr val="tx1"/>
                </a:solidFill>
                <a:ea typeface="+mn-ea"/>
                <a:cs typeface="+mn-cs"/>
              </a:rPr>
              <a:t>Partnerships and Collaboration</a:t>
            </a:r>
            <a:endParaRPr lang="en-ZA" dirty="0">
              <a:solidFill>
                <a:schemeClr val="tx1"/>
              </a:solidFill>
              <a:ea typeface="+mn-ea"/>
              <a:cs typeface="+mn-cs"/>
            </a:endParaRPr>
          </a:p>
        </p:txBody>
      </p:sp>
    </p:spTree>
    <p:extLst>
      <p:ext uri="{BB962C8B-B14F-4D97-AF65-F5344CB8AC3E}">
        <p14:creationId xmlns:p14="http://schemas.microsoft.com/office/powerpoint/2010/main" val="3424260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Shape 229"/>
          <p:cNvSpPr txBox="1">
            <a:spLocks noGrp="1"/>
          </p:cNvSpPr>
          <p:nvPr>
            <p:ph type="body" idx="4294967295"/>
          </p:nvPr>
        </p:nvSpPr>
        <p:spPr>
          <a:xfrm>
            <a:off x="794264" y="1411570"/>
            <a:ext cx="4019757" cy="1057501"/>
          </a:xfrm>
          <a:prstGeom prst="rect">
            <a:avLst/>
          </a:prstGeom>
        </p:spPr>
        <p:txBody>
          <a:bodyPr vert="horz" lIns="68569" tIns="68569" rIns="68569" bIns="68569" rtlCol="0" anchor="t" anchorCtr="0">
            <a:noAutofit/>
          </a:bodyPr>
          <a:lstStyle/>
          <a:p>
            <a:pPr>
              <a:spcBef>
                <a:spcPts val="0"/>
              </a:spcBef>
              <a:spcAft>
                <a:spcPts val="750"/>
              </a:spcAft>
              <a:buNone/>
            </a:pPr>
            <a:r>
              <a:rPr lang="en" sz="2400" b="0" dirty="0">
                <a:solidFill>
                  <a:schemeClr val="tx1"/>
                </a:solidFill>
              </a:rPr>
              <a:t>Phase One: </a:t>
            </a:r>
            <a:br>
              <a:rPr lang="en" sz="2400" b="0" dirty="0">
                <a:solidFill>
                  <a:schemeClr val="tx1"/>
                </a:solidFill>
              </a:rPr>
            </a:br>
            <a:r>
              <a:rPr lang="en-US" sz="2400" b="0" dirty="0">
                <a:solidFill>
                  <a:schemeClr val="tx1"/>
                </a:solidFill>
              </a:rPr>
              <a:t>Collect Data and Develop Hazard, </a:t>
            </a:r>
            <a:r>
              <a:rPr lang="en-US" sz="2400" b="0" dirty="0" smtClean="0">
                <a:solidFill>
                  <a:schemeClr val="tx1"/>
                </a:solidFill>
              </a:rPr>
              <a:t>Risk, and Response Matrices </a:t>
            </a:r>
            <a:endParaRPr lang="en-US" sz="2400" b="0" dirty="0">
              <a:solidFill>
                <a:schemeClr val="tx1"/>
              </a:solidFill>
            </a:endParaRPr>
          </a:p>
          <a:p>
            <a:pPr>
              <a:spcBef>
                <a:spcPts val="0"/>
              </a:spcBef>
              <a:spcAft>
                <a:spcPts val="750"/>
              </a:spcAft>
              <a:buNone/>
            </a:pPr>
            <a:endParaRPr lang="en" sz="1600" b="0" dirty="0">
              <a:solidFill>
                <a:schemeClr val="tx1"/>
              </a:solidFill>
            </a:endParaRPr>
          </a:p>
        </p:txBody>
      </p:sp>
      <p:sp>
        <p:nvSpPr>
          <p:cNvPr id="232" name="Shape 232"/>
          <p:cNvSpPr txBox="1">
            <a:spLocks noGrp="1"/>
          </p:cNvSpPr>
          <p:nvPr>
            <p:ph type="body" idx="4294967295"/>
          </p:nvPr>
        </p:nvSpPr>
        <p:spPr>
          <a:xfrm>
            <a:off x="609600" y="3200400"/>
            <a:ext cx="4284772" cy="2966526"/>
          </a:xfrm>
          <a:prstGeom prst="rect">
            <a:avLst/>
          </a:prstGeom>
        </p:spPr>
        <p:txBody>
          <a:bodyPr vert="horz" lIns="68569" tIns="68569" rIns="68569" bIns="68569" rtlCol="0" anchor="t" anchorCtr="0">
            <a:noAutofit/>
          </a:bodyPr>
          <a:lstStyle/>
          <a:p>
            <a:pPr>
              <a:spcBef>
                <a:spcPts val="0"/>
              </a:spcBef>
              <a:spcAft>
                <a:spcPts val="750"/>
              </a:spcAft>
            </a:pPr>
            <a:r>
              <a:rPr lang="en-US" sz="2400" b="0" dirty="0">
                <a:solidFill>
                  <a:schemeClr val="tx1"/>
                </a:solidFill>
              </a:rPr>
              <a:t>Workshop </a:t>
            </a:r>
            <a:r>
              <a:rPr lang="en-US" sz="2400" b="0" dirty="0" smtClean="0">
                <a:solidFill>
                  <a:schemeClr val="tx1"/>
                </a:solidFill>
              </a:rPr>
              <a:t>1: </a:t>
            </a:r>
            <a:r>
              <a:rPr lang="en-US" sz="2400" b="0" dirty="0">
                <a:solidFill>
                  <a:schemeClr val="tx1"/>
                </a:solidFill>
              </a:rPr>
              <a:t>Analyze available data and tools </a:t>
            </a:r>
            <a:r>
              <a:rPr lang="en-US" sz="2400" b="0" dirty="0" smtClean="0">
                <a:solidFill>
                  <a:schemeClr val="tx1"/>
                </a:solidFill>
              </a:rPr>
              <a:t>for developing </a:t>
            </a:r>
            <a:r>
              <a:rPr lang="en-US" sz="2400" b="0" dirty="0">
                <a:solidFill>
                  <a:schemeClr val="tx1"/>
                </a:solidFill>
              </a:rPr>
              <a:t>matrices </a:t>
            </a:r>
          </a:p>
          <a:p>
            <a:pPr>
              <a:spcBef>
                <a:spcPts val="0"/>
              </a:spcBef>
              <a:spcAft>
                <a:spcPts val="750"/>
              </a:spcAft>
            </a:pPr>
            <a:r>
              <a:rPr lang="en-US" sz="2400" b="0" dirty="0">
                <a:solidFill>
                  <a:schemeClr val="tx1"/>
                </a:solidFill>
              </a:rPr>
              <a:t>Workshop </a:t>
            </a:r>
            <a:r>
              <a:rPr lang="en-US" sz="2400" b="0" dirty="0" smtClean="0">
                <a:solidFill>
                  <a:schemeClr val="tx1"/>
                </a:solidFill>
              </a:rPr>
              <a:t>2: Draft Hazard </a:t>
            </a:r>
            <a:r>
              <a:rPr lang="en-US" sz="2400" b="0" dirty="0">
                <a:solidFill>
                  <a:schemeClr val="tx1"/>
                </a:solidFill>
              </a:rPr>
              <a:t>and Response </a:t>
            </a:r>
            <a:r>
              <a:rPr lang="en-US" sz="2400" b="0" dirty="0" smtClean="0">
                <a:solidFill>
                  <a:schemeClr val="tx1"/>
                </a:solidFill>
              </a:rPr>
              <a:t>Matrices</a:t>
            </a:r>
          </a:p>
          <a:p>
            <a:pPr>
              <a:spcBef>
                <a:spcPts val="0"/>
              </a:spcBef>
              <a:spcAft>
                <a:spcPts val="750"/>
              </a:spcAft>
            </a:pPr>
            <a:r>
              <a:rPr lang="en-US" sz="2400" b="0" dirty="0">
                <a:solidFill>
                  <a:schemeClr val="tx1"/>
                </a:solidFill>
              </a:rPr>
              <a:t>Workshop 3: Finalize Hazard and Response Matrices</a:t>
            </a:r>
          </a:p>
          <a:p>
            <a:pPr>
              <a:spcBef>
                <a:spcPts val="0"/>
              </a:spcBef>
              <a:spcAft>
                <a:spcPts val="750"/>
              </a:spcAft>
            </a:pPr>
            <a:endParaRPr sz="1600" b="0" dirty="0">
              <a:solidFill>
                <a:schemeClr val="tx1"/>
              </a:solidFill>
            </a:endParaRPr>
          </a:p>
        </p:txBody>
      </p:sp>
      <p:pic>
        <p:nvPicPr>
          <p:cNvPr id="231" name="Shape 231" descr="c9b6cb800fce0b1c8e2a74650a172b5e.jpg"/>
          <p:cNvPicPr preferRelativeResize="0"/>
          <p:nvPr/>
        </p:nvPicPr>
        <p:blipFill rotWithShape="1">
          <a:blip r:embed="rId3">
            <a:alphaModFix/>
          </a:blip>
          <a:srcRect t="13691" b="12616"/>
          <a:stretch/>
        </p:blipFill>
        <p:spPr>
          <a:xfrm>
            <a:off x="5257800" y="1525593"/>
            <a:ext cx="3708784" cy="2660073"/>
          </a:xfrm>
          <a:prstGeom prst="rect">
            <a:avLst/>
          </a:prstGeom>
          <a:noFill/>
          <a:ln w="9525" cap="flat" cmpd="sng">
            <a:solidFill>
              <a:schemeClr val="lt1"/>
            </a:solidFill>
            <a:prstDash val="solid"/>
            <a:round/>
            <a:headEnd type="none" w="med" len="med"/>
            <a:tailEnd type="none" w="med" len="med"/>
          </a:ln>
        </p:spPr>
      </p:pic>
      <p:sp>
        <p:nvSpPr>
          <p:cNvPr id="6" name="Shape 232"/>
          <p:cNvSpPr txBox="1">
            <a:spLocks/>
          </p:cNvSpPr>
          <p:nvPr/>
        </p:nvSpPr>
        <p:spPr>
          <a:xfrm>
            <a:off x="4344012" y="4381828"/>
            <a:ext cx="4284772" cy="1095914"/>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750"/>
              </a:spcAft>
              <a:buNone/>
            </a:pPr>
            <a:endParaRPr lang="en-US" sz="1800" b="1" dirty="0">
              <a:solidFill>
                <a:srgbClr val="00518E"/>
              </a:solidFill>
            </a:endParaRPr>
          </a:p>
        </p:txBody>
      </p:sp>
      <p:sp>
        <p:nvSpPr>
          <p:cNvPr id="7" name="Title 1"/>
          <p:cNvSpPr txBox="1">
            <a:spLocks/>
          </p:cNvSpPr>
          <p:nvPr/>
        </p:nvSpPr>
        <p:spPr>
          <a:xfrm>
            <a:off x="882523" y="170116"/>
            <a:ext cx="7755786" cy="531019"/>
          </a:xfrm>
          <a:prstGeom prst="rect">
            <a:avLst/>
          </a:prstGeom>
        </p:spPr>
        <p:txBody>
          <a:bodyPr>
            <a:noAutofit/>
          </a:bodyPr>
          <a:lstStyle>
            <a:lvl1pPr algn="l" defTabSz="914400" rtl="0" eaLnBrk="1" latinLnBrk="0" hangingPunct="1">
              <a:spcBef>
                <a:spcPct val="0"/>
              </a:spcBef>
              <a:buNone/>
              <a:defRPr sz="3200" b="0" kern="1200">
                <a:solidFill>
                  <a:srgbClr val="330099"/>
                </a:solidFill>
                <a:latin typeface="Arial Black" pitchFamily="34" charset="0"/>
                <a:ea typeface="+mj-ea"/>
                <a:cs typeface="+mj-cs"/>
              </a:defRPr>
            </a:lvl1pPr>
          </a:lstStyle>
          <a:p>
            <a:pPr>
              <a:spcBef>
                <a:spcPts val="0"/>
              </a:spcBef>
              <a:defRPr/>
            </a:pPr>
            <a:r>
              <a:rPr lang="en-ZA" dirty="0" smtClean="0">
                <a:solidFill>
                  <a:schemeClr val="tx1"/>
                </a:solidFill>
                <a:ea typeface="+mn-ea"/>
                <a:cs typeface="+mn-cs"/>
              </a:rPr>
              <a:t>Development of an Impact-based Forecast System</a:t>
            </a:r>
            <a:endParaRPr lang="en-ZA" dirty="0">
              <a:solidFill>
                <a:schemeClr val="tx1"/>
              </a:solidFill>
              <a:ea typeface="+mn-ea"/>
              <a:cs typeface="+mn-cs"/>
            </a:endParaRPr>
          </a:p>
        </p:txBody>
      </p:sp>
    </p:spTree>
    <p:extLst>
      <p:ext uri="{BB962C8B-B14F-4D97-AF65-F5344CB8AC3E}">
        <p14:creationId xmlns:p14="http://schemas.microsoft.com/office/powerpoint/2010/main" val="417741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F4C4C5FE-E95B-462D-9778-7EEAC2EA0153}"/>
              </a:ext>
            </a:extLst>
          </p:cNvPr>
          <p:cNvGraphicFramePr>
            <a:graphicFrameLocks noGrp="1"/>
          </p:cNvGraphicFramePr>
          <p:nvPr>
            <p:extLst>
              <p:ext uri="{D42A27DB-BD31-4B8C-83A1-F6EECF244321}">
                <p14:modId xmlns:p14="http://schemas.microsoft.com/office/powerpoint/2010/main" val="3552313843"/>
              </p:ext>
            </p:extLst>
          </p:nvPr>
        </p:nvGraphicFramePr>
        <p:xfrm>
          <a:off x="1364228" y="2255517"/>
          <a:ext cx="6456469" cy="4573908"/>
        </p:xfrm>
        <a:graphic>
          <a:graphicData uri="http://schemas.openxmlformats.org/drawingml/2006/table">
            <a:tbl>
              <a:tblPr firstRow="1" bandRow="1">
                <a:tableStyleId>{5940675A-B579-460E-94D1-54222C63F5DA}</a:tableStyleId>
              </a:tblPr>
              <a:tblGrid>
                <a:gridCol w="1304401">
                  <a:extLst>
                    <a:ext uri="{9D8B030D-6E8A-4147-A177-3AD203B41FA5}">
                      <a16:colId xmlns:a16="http://schemas.microsoft.com/office/drawing/2014/main" val="2456049405"/>
                    </a:ext>
                  </a:extLst>
                </a:gridCol>
                <a:gridCol w="1526458">
                  <a:extLst>
                    <a:ext uri="{9D8B030D-6E8A-4147-A177-3AD203B41FA5}">
                      <a16:colId xmlns:a16="http://schemas.microsoft.com/office/drawing/2014/main" val="1847513845"/>
                    </a:ext>
                  </a:extLst>
                </a:gridCol>
                <a:gridCol w="1717797">
                  <a:extLst>
                    <a:ext uri="{9D8B030D-6E8A-4147-A177-3AD203B41FA5}">
                      <a16:colId xmlns:a16="http://schemas.microsoft.com/office/drawing/2014/main" val="331644088"/>
                    </a:ext>
                  </a:extLst>
                </a:gridCol>
                <a:gridCol w="1907813">
                  <a:extLst>
                    <a:ext uri="{9D8B030D-6E8A-4147-A177-3AD203B41FA5}">
                      <a16:colId xmlns:a16="http://schemas.microsoft.com/office/drawing/2014/main" val="3725220379"/>
                    </a:ext>
                  </a:extLst>
                </a:gridCol>
              </a:tblGrid>
              <a:tr h="201267">
                <a:tc>
                  <a:txBody>
                    <a:bodyPr/>
                    <a:lstStyle/>
                    <a:p>
                      <a:pPr algn="ctr"/>
                      <a:r>
                        <a:rPr lang="es-SV" sz="1000" b="1" u="none" dirty="0" err="1">
                          <a:latin typeface="Arial" panose="020B0604020202020204" pitchFamily="34" charset="0"/>
                          <a:cs typeface="Arial" panose="020B0604020202020204" pitchFamily="34" charset="0"/>
                        </a:rPr>
                        <a:t>Minimal</a:t>
                      </a:r>
                      <a:endParaRPr lang="es-SV" sz="1000" b="1" u="none" dirty="0">
                        <a:solidFill>
                          <a:schemeClr val="bg1"/>
                        </a:solidFill>
                        <a:latin typeface="Arial" panose="020B0604020202020204" pitchFamily="34" charset="0"/>
                        <a:cs typeface="Arial" panose="020B0604020202020204" pitchFamily="34" charset="0"/>
                      </a:endParaRPr>
                    </a:p>
                  </a:txBody>
                  <a:tcPr marL="51435" marR="51435" marT="25718" marB="25718"/>
                </a:tc>
                <a:tc>
                  <a:txBody>
                    <a:bodyPr/>
                    <a:lstStyle/>
                    <a:p>
                      <a:pPr algn="ctr"/>
                      <a:r>
                        <a:rPr lang="es-SV" sz="1000" b="1" u="none" dirty="0" err="1">
                          <a:latin typeface="Arial" panose="020B0604020202020204" pitchFamily="34" charset="0"/>
                          <a:cs typeface="Arial" panose="020B0604020202020204" pitchFamily="34" charset="0"/>
                        </a:rPr>
                        <a:t>Minor</a:t>
                      </a:r>
                      <a:endParaRPr lang="es-SV" sz="1000" b="1" u="none" dirty="0">
                        <a:solidFill>
                          <a:schemeClr val="bg1"/>
                        </a:solidFill>
                        <a:latin typeface="Arial" panose="020B0604020202020204" pitchFamily="34" charset="0"/>
                        <a:cs typeface="Arial" panose="020B0604020202020204" pitchFamily="34" charset="0"/>
                      </a:endParaRPr>
                    </a:p>
                  </a:txBody>
                  <a:tcPr marL="51435" marR="51435" marT="25718" marB="25718"/>
                </a:tc>
                <a:tc>
                  <a:txBody>
                    <a:bodyPr/>
                    <a:lstStyle/>
                    <a:p>
                      <a:pPr algn="ctr"/>
                      <a:r>
                        <a:rPr lang="es-SV" sz="1000" b="1" u="none" dirty="0" err="1">
                          <a:latin typeface="Arial" panose="020B0604020202020204" pitchFamily="34" charset="0"/>
                          <a:cs typeface="Arial" panose="020B0604020202020204" pitchFamily="34" charset="0"/>
                        </a:rPr>
                        <a:t>Significant</a:t>
                      </a:r>
                      <a:endParaRPr lang="es-SV" sz="1000" b="1" u="none" dirty="0">
                        <a:solidFill>
                          <a:schemeClr val="bg1"/>
                        </a:solidFill>
                        <a:latin typeface="Arial" panose="020B0604020202020204" pitchFamily="34" charset="0"/>
                        <a:cs typeface="Arial" panose="020B0604020202020204" pitchFamily="34" charset="0"/>
                      </a:endParaRPr>
                    </a:p>
                  </a:txBody>
                  <a:tcPr marL="51435" marR="51435" marT="25718" marB="25718"/>
                </a:tc>
                <a:tc>
                  <a:txBody>
                    <a:bodyPr/>
                    <a:lstStyle/>
                    <a:p>
                      <a:pPr algn="ctr"/>
                      <a:r>
                        <a:rPr lang="es-SV" sz="1000" b="1" u="none" dirty="0" err="1">
                          <a:latin typeface="Arial" panose="020B0604020202020204" pitchFamily="34" charset="0"/>
                          <a:cs typeface="Arial" panose="020B0604020202020204" pitchFamily="34" charset="0"/>
                        </a:rPr>
                        <a:t>Severe</a:t>
                      </a:r>
                      <a:endParaRPr lang="es-SV" sz="1000" b="1" u="none" dirty="0">
                        <a:solidFill>
                          <a:schemeClr val="bg1"/>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val="3527391618"/>
                  </a:ext>
                </a:extLst>
              </a:tr>
              <a:tr h="554355">
                <a:tc>
                  <a:txBody>
                    <a:bodyPr/>
                    <a:lstStyle/>
                    <a:p>
                      <a:pPr algn="ctr"/>
                      <a:r>
                        <a:rPr lang="es-SV" sz="1000">
                          <a:latin typeface="Arial" panose="020B0604020202020204" pitchFamily="34" charset="0"/>
                          <a:cs typeface="Arial" panose="020B0604020202020204" pitchFamily="34" charset="0"/>
                        </a:rPr>
                        <a:t>Business as Usual</a:t>
                      </a:r>
                      <a:endParaRPr lang="es-SV" sz="1000" b="1">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algn="ctr"/>
                      <a:r>
                        <a:rPr lang="en-US" sz="1000" dirty="0">
                          <a:latin typeface="Arial" panose="020B0604020202020204" pitchFamily="34" charset="0"/>
                          <a:cs typeface="Arial" panose="020B0604020202020204" pitchFamily="34" charset="0"/>
                        </a:rPr>
                        <a:t>Localized = Single District Municipality  affected</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Business as usual</a:t>
                      </a:r>
                      <a:endParaRPr lang="en-US" sz="1000" b="1"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Localized = Single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District Municipality affected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Short term strain on emergency personnel</a:t>
                      </a:r>
                      <a:endParaRPr lang="en-US" sz="1000" b="1"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algn="ctr"/>
                      <a:r>
                        <a:rPr lang="en-US" sz="1000" dirty="0">
                          <a:latin typeface="Arial" panose="020B0604020202020204" pitchFamily="34" charset="0"/>
                          <a:cs typeface="Arial" panose="020B0604020202020204" pitchFamily="34" charset="0"/>
                        </a:rPr>
                        <a:t>Widespread = Multiple Districts affected</a:t>
                      </a:r>
                    </a:p>
                    <a:p>
                      <a:pPr algn="ctr"/>
                      <a:r>
                        <a:rPr lang="en-US" sz="1000" dirty="0">
                          <a:latin typeface="Arial" panose="020B0604020202020204" pitchFamily="34" charset="0"/>
                          <a:cs typeface="Arial" panose="020B0604020202020204" pitchFamily="34" charset="0"/>
                        </a:rPr>
                        <a:t>Prolonged strain on emergency personnel</a:t>
                      </a:r>
                      <a:endParaRPr lang="en-US" sz="1000" b="1" dirty="0">
                        <a:solidFill>
                          <a:schemeClr val="tx1"/>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val="1691615701"/>
                  </a:ext>
                </a:extLst>
              </a:tr>
              <a:tr h="2503170">
                <a:tc>
                  <a:txBody>
                    <a:bodyPr/>
                    <a:lstStyle/>
                    <a:p>
                      <a:pPr marL="165100" indent="-165100">
                        <a:buFont typeface="Wingdings" panose="05000000000000000000" pitchFamily="2" charset="2"/>
                        <a:buChar char="§"/>
                      </a:pPr>
                      <a:r>
                        <a:rPr lang="en-US" sz="1000" dirty="0">
                          <a:latin typeface="Arial" panose="020B0604020202020204" pitchFamily="34" charset="0"/>
                          <a:cs typeface="Arial" panose="020B0604020202020204" pitchFamily="34" charset="0"/>
                        </a:rPr>
                        <a:t>Some pooling of</a:t>
                      </a:r>
                    </a:p>
                    <a:p>
                      <a:pPr marL="0" indent="0">
                        <a:buFont typeface="Wingdings" panose="05000000000000000000" pitchFamily="2" charset="2"/>
                        <a:buNone/>
                      </a:pPr>
                      <a:r>
                        <a:rPr lang="en-US" sz="1000" dirty="0">
                          <a:latin typeface="Arial" panose="020B0604020202020204" pitchFamily="34" charset="0"/>
                          <a:cs typeface="Arial" panose="020B0604020202020204" pitchFamily="34" charset="0"/>
                        </a:rPr>
                        <a:t>     water on roads or</a:t>
                      </a:r>
                      <a:r>
                        <a:rPr lang="en-US" sz="1000" baseline="0" dirty="0">
                          <a:latin typeface="Arial" panose="020B0604020202020204" pitchFamily="34" charset="0"/>
                          <a:cs typeface="Arial" panose="020B0604020202020204" pitchFamily="34" charset="0"/>
                        </a:rPr>
                        <a:t> </a:t>
                      </a:r>
                    </a:p>
                    <a:p>
                      <a:pPr marL="0" indent="0">
                        <a:buFont typeface="Wingdings" panose="05000000000000000000" pitchFamily="2" charset="2"/>
                        <a:buNone/>
                      </a:pP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in </a:t>
                      </a:r>
                      <a:r>
                        <a:rPr lang="en-US" sz="1000" dirty="0" smtClean="0">
                          <a:latin typeface="Arial" panose="020B0604020202020204" pitchFamily="34" charset="0"/>
                          <a:cs typeface="Arial" panose="020B0604020202020204" pitchFamily="34" charset="0"/>
                        </a:rPr>
                        <a:t>rural settlements</a:t>
                      </a:r>
                      <a:endParaRPr lang="en-US" sz="1000" dirty="0">
                        <a:latin typeface="Arial" panose="020B0604020202020204" pitchFamily="34" charset="0"/>
                        <a:cs typeface="Arial" panose="020B0604020202020204" pitchFamily="34" charset="0"/>
                      </a:endParaRP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Day to day activities not</a:t>
                      </a:r>
                    </a:p>
                    <a:p>
                      <a:pPr marL="0" indent="0">
                        <a:buFont typeface="Wingdings" panose="05000000000000000000" pitchFamily="2" charset="2"/>
                        <a:buNone/>
                      </a:pPr>
                      <a:r>
                        <a:rPr lang="en-US" sz="1000" dirty="0">
                          <a:latin typeface="Arial" panose="020B0604020202020204" pitchFamily="34" charset="0"/>
                          <a:cs typeface="Arial" panose="020B0604020202020204" pitchFamily="34" charset="0"/>
                        </a:rPr>
                        <a:t>     disturbed</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Wet roads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Minimal traffic congestion</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Isolated mudslides</a:t>
                      </a:r>
                    </a:p>
                    <a:p>
                      <a:pPr marL="0" indent="0">
                        <a:buFont typeface="Wingdings" panose="05000000000000000000" pitchFamily="2" charset="2"/>
                        <a:buNone/>
                      </a:pPr>
                      <a:r>
                        <a:rPr lang="en-US" sz="1000" dirty="0">
                          <a:latin typeface="Arial" panose="020B0604020202020204" pitchFamily="34" charset="0"/>
                          <a:cs typeface="Arial" panose="020B0604020202020204" pitchFamily="34" charset="0"/>
                        </a:rPr>
                        <a:t>     and rock falls</a:t>
                      </a:r>
                    </a:p>
                    <a:p>
                      <a:pPr marL="342900" indent="-342900">
                        <a:buFont typeface="+mj-lt"/>
                        <a:buAutoNum type="arabicPeriod"/>
                      </a:pPr>
                      <a:endParaRPr lang="es-SV" sz="1000" b="1"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marL="165100" indent="-165100">
                        <a:buFont typeface="Wingdings" panose="05000000000000000000" pitchFamily="2" charset="2"/>
                        <a:buChar char="§"/>
                      </a:pPr>
                      <a:r>
                        <a:rPr lang="en-US" sz="1000" dirty="0">
                          <a:latin typeface="Arial" panose="020B0604020202020204" pitchFamily="34" charset="0"/>
                          <a:cs typeface="Arial" panose="020B0604020202020204" pitchFamily="34" charset="0"/>
                        </a:rPr>
                        <a:t>Localized flooding of</a:t>
                      </a:r>
                    </a:p>
                    <a:p>
                      <a:pPr marL="165100" indent="-165100">
                        <a:buFont typeface="Wingdings" panose="05000000000000000000" pitchFamily="2" charset="2"/>
                        <a:buNone/>
                      </a:pPr>
                      <a:r>
                        <a:rPr lang="en-US" sz="1000" dirty="0">
                          <a:latin typeface="Arial" panose="020B0604020202020204" pitchFamily="34" charset="0"/>
                          <a:cs typeface="Arial" panose="020B0604020202020204" pitchFamily="34" charset="0"/>
                        </a:rPr>
                        <a:t>     susceptible informal</a:t>
                      </a:r>
                    </a:p>
                    <a:p>
                      <a:pPr marL="165100" indent="-165100">
                        <a:buFont typeface="Wingdings" panose="05000000000000000000" pitchFamily="2" charset="2"/>
                        <a:buNone/>
                      </a:pPr>
                      <a:r>
                        <a:rPr lang="en-US" sz="1000" dirty="0">
                          <a:latin typeface="Arial" panose="020B0604020202020204" pitchFamily="34" charset="0"/>
                          <a:cs typeface="Arial" panose="020B0604020202020204" pitchFamily="34" charset="0"/>
                        </a:rPr>
                        <a:t>     settlements or roads,</a:t>
                      </a:r>
                    </a:p>
                    <a:p>
                      <a:pPr marL="165100" indent="-165100">
                        <a:buFont typeface="Wingdings" panose="05000000000000000000" pitchFamily="2" charset="2"/>
                        <a:buNone/>
                      </a:pPr>
                      <a:r>
                        <a:rPr lang="en-US" sz="1000" dirty="0">
                          <a:latin typeface="Arial" panose="020B0604020202020204" pitchFamily="34" charset="0"/>
                          <a:cs typeface="Arial" panose="020B0604020202020204" pitchFamily="34" charset="0"/>
                        </a:rPr>
                        <a:t>     low lying areas and bridges</a:t>
                      </a:r>
                    </a:p>
                    <a:p>
                      <a:pPr marL="165100" indent="-165100">
                        <a:buFont typeface="Wingdings" panose="05000000000000000000" pitchFamily="2" charset="2"/>
                        <a:buChar char="§"/>
                      </a:pPr>
                      <a:r>
                        <a:rPr lang="en-US" sz="1000" dirty="0">
                          <a:latin typeface="Arial" panose="020B0604020202020204" pitchFamily="34" charset="0"/>
                          <a:cs typeface="Arial" panose="020B0604020202020204" pitchFamily="34" charset="0"/>
                        </a:rPr>
                        <a:t>Localized and short term      disruption to municipal services (water, electricity, etc.)</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Major roads affected but can be used, increased travel times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Minor motor vehicle accidents due to slippery roads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Closure of roads crossing low water bridges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Localized mudslides and rock falls</a:t>
                      </a:r>
                      <a:endParaRPr lang="en-US" sz="1000" b="1"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Flooding of roads and settlements (formal  and informal)</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Disruption to municipal services (water, electricity, etc.)</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Major disruption of traffic flow due to major roads being flooded or closed</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Possible damage to roads and bridges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Danger to life (fast flowing streams I deep water)</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Some communities temporarily not accessible/ cut-off</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Displacement of affected communities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Damage to property, infrastructure and loss of livelihood</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Mudslides and rock falls</a:t>
                      </a:r>
                      <a:endParaRPr lang="en-US" sz="1000" b="1" dirty="0">
                        <a:solidFill>
                          <a:schemeClr val="tx1"/>
                        </a:solidFill>
                        <a:latin typeface="Arial" panose="020B0604020202020204" pitchFamily="34" charset="0"/>
                        <a:cs typeface="Arial" panose="020B0604020202020204" pitchFamily="34" charset="0"/>
                      </a:endParaRPr>
                    </a:p>
                  </a:txBody>
                  <a:tcPr marL="51435" marR="51435" marT="25718" marB="25718"/>
                </a:tc>
                <a:tc>
                  <a:txBody>
                    <a:bodyPr/>
                    <a:lstStyle/>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Widespread flooding of roads and settlements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Widespread, prolonged disruption to municipal services (water, electricity, etc.)</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Widespread transport routes and travel services severely affected</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Major roads and bridges damaged or washed away</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Danger to life (fast flowing streams I deep water)</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Large communities  not accessible/cut-off  for a prolonged period</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Widespread displacement of affected communities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Widespread damage to property, buildings and loss of livelihoods</a:t>
                      </a:r>
                    </a:p>
                    <a:p>
                      <a:pPr marL="179388" indent="-179388">
                        <a:buFont typeface="Wingdings" panose="05000000000000000000" pitchFamily="2" charset="2"/>
                        <a:buChar char="§"/>
                      </a:pPr>
                      <a:r>
                        <a:rPr lang="en-US" sz="1000" dirty="0">
                          <a:latin typeface="Arial" panose="020B0604020202020204" pitchFamily="34" charset="0"/>
                          <a:cs typeface="Arial" panose="020B0604020202020204" pitchFamily="34" charset="0"/>
                        </a:rPr>
                        <a:t>Widespread mudslides and rock falls</a:t>
                      </a:r>
                      <a:endParaRPr lang="en-US" sz="1000" b="1" dirty="0">
                        <a:solidFill>
                          <a:schemeClr val="tx1"/>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val="71666485"/>
                  </a:ext>
                </a:extLst>
              </a:tr>
            </a:tbl>
          </a:graphicData>
        </a:graphic>
      </p:graphicFrame>
      <p:pic>
        <p:nvPicPr>
          <p:cNvPr id="6" name="Imagen 5">
            <a:extLst>
              <a:ext uri="{FF2B5EF4-FFF2-40B4-BE49-F238E27FC236}">
                <a16:creationId xmlns:a16="http://schemas.microsoft.com/office/drawing/2014/main" id="{23C80A11-00FB-418B-A8E3-2B09245EEF27}"/>
              </a:ext>
            </a:extLst>
          </p:cNvPr>
          <p:cNvPicPr>
            <a:picLocks noChangeAspect="1"/>
          </p:cNvPicPr>
          <p:nvPr/>
        </p:nvPicPr>
        <p:blipFill rotWithShape="1">
          <a:blip r:embed="rId2"/>
          <a:srcRect l="3497" t="23623" r="2794" b="50340"/>
          <a:stretch/>
        </p:blipFill>
        <p:spPr>
          <a:xfrm>
            <a:off x="1364228" y="1702352"/>
            <a:ext cx="6436007" cy="547868"/>
          </a:xfrm>
          <a:prstGeom prst="rect">
            <a:avLst/>
          </a:prstGeom>
          <a:ln>
            <a:solidFill>
              <a:schemeClr val="bg1">
                <a:lumMod val="50000"/>
              </a:schemeClr>
            </a:solidFill>
          </a:ln>
        </p:spPr>
      </p:pic>
      <p:sp>
        <p:nvSpPr>
          <p:cNvPr id="8" name="TextBox 7"/>
          <p:cNvSpPr txBox="1"/>
          <p:nvPr/>
        </p:nvSpPr>
        <p:spPr>
          <a:xfrm>
            <a:off x="838200" y="152400"/>
            <a:ext cx="8305800" cy="1569660"/>
          </a:xfrm>
          <a:prstGeom prst="rect">
            <a:avLst/>
          </a:prstGeom>
          <a:noFill/>
        </p:spPr>
        <p:txBody>
          <a:bodyPr wrap="square" rtlCol="0">
            <a:spAutoFit/>
          </a:bodyPr>
          <a:lstStyle/>
          <a:p>
            <a:r>
              <a:rPr lang="en-US" sz="2400" b="1" dirty="0">
                <a:latin typeface="Arial Black" panose="020B0A04020102020204" pitchFamily="34" charset="0"/>
              </a:rPr>
              <a:t>Example of combined Heavy Rainfall: Impact, Hazard and Response Matrix </a:t>
            </a:r>
            <a:r>
              <a:rPr lang="en-US" sz="2400" b="1" i="1" dirty="0">
                <a:latin typeface="Arial Black" panose="020B0A04020102020204" pitchFamily="34" charset="0"/>
              </a:rPr>
              <a:t>developed by forecasters, hydrologists, and disaster managers</a:t>
            </a:r>
          </a:p>
        </p:txBody>
      </p:sp>
    </p:spTree>
    <p:extLst>
      <p:ext uri="{BB962C8B-B14F-4D97-AF65-F5344CB8AC3E}">
        <p14:creationId xmlns:p14="http://schemas.microsoft.com/office/powerpoint/2010/main" val="3444937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Shape 239"/>
          <p:cNvSpPr txBox="1">
            <a:spLocks noGrp="1"/>
          </p:cNvSpPr>
          <p:nvPr>
            <p:ph type="body" idx="4294967295"/>
          </p:nvPr>
        </p:nvSpPr>
        <p:spPr>
          <a:xfrm>
            <a:off x="909529" y="1249518"/>
            <a:ext cx="5430689" cy="659112"/>
          </a:xfrm>
          <a:prstGeom prst="rect">
            <a:avLst/>
          </a:prstGeom>
        </p:spPr>
        <p:txBody>
          <a:bodyPr vert="horz" lIns="68569" tIns="68569" rIns="68569" bIns="68569" rtlCol="0" anchor="t" anchorCtr="0">
            <a:noAutofit/>
          </a:bodyPr>
          <a:lstStyle/>
          <a:p>
            <a:pPr>
              <a:spcBef>
                <a:spcPts val="0"/>
              </a:spcBef>
              <a:spcAft>
                <a:spcPts val="750"/>
              </a:spcAft>
              <a:buNone/>
            </a:pPr>
            <a:r>
              <a:rPr lang="en-US" sz="2400" b="0" dirty="0">
                <a:solidFill>
                  <a:schemeClr val="tx1"/>
                </a:solidFill>
              </a:rPr>
              <a:t>Phase Two: Expand Stakeholder Participation </a:t>
            </a:r>
          </a:p>
        </p:txBody>
      </p:sp>
      <p:sp>
        <p:nvSpPr>
          <p:cNvPr id="240" name="Shape 240"/>
          <p:cNvSpPr txBox="1">
            <a:spLocks noGrp="1"/>
          </p:cNvSpPr>
          <p:nvPr>
            <p:ph type="body" idx="4294967295"/>
          </p:nvPr>
        </p:nvSpPr>
        <p:spPr>
          <a:xfrm>
            <a:off x="3775366" y="4437959"/>
            <a:ext cx="5186855" cy="1257788"/>
          </a:xfrm>
          <a:prstGeom prst="rect">
            <a:avLst/>
          </a:prstGeom>
          <a:effectLst>
            <a:softEdge rad="63500"/>
          </a:effectLst>
        </p:spPr>
        <p:txBody>
          <a:bodyPr vert="horz" lIns="68569" tIns="68569" rIns="68569" bIns="68569" rtlCol="0" anchor="t" anchorCtr="0">
            <a:noAutofit/>
          </a:bodyPr>
          <a:lstStyle/>
          <a:p>
            <a:pPr>
              <a:spcBef>
                <a:spcPts val="0"/>
              </a:spcBef>
              <a:spcAft>
                <a:spcPts val="750"/>
              </a:spcAft>
            </a:pPr>
            <a:r>
              <a:rPr lang="en-US" sz="2400" b="0" dirty="0">
                <a:solidFill>
                  <a:schemeClr val="tx1"/>
                </a:solidFill>
              </a:rPr>
              <a:t>Workshop </a:t>
            </a:r>
            <a:r>
              <a:rPr lang="en-US" sz="2400" b="0" dirty="0" smtClean="0">
                <a:solidFill>
                  <a:schemeClr val="tx1"/>
                </a:solidFill>
              </a:rPr>
              <a:t>2: </a:t>
            </a:r>
            <a:r>
              <a:rPr lang="en-US" sz="2400" b="0" dirty="0">
                <a:solidFill>
                  <a:schemeClr val="tx1"/>
                </a:solidFill>
              </a:rPr>
              <a:t>Finalize sector specific </a:t>
            </a:r>
            <a:r>
              <a:rPr lang="en-US" sz="2400" b="0" dirty="0" smtClean="0">
                <a:solidFill>
                  <a:schemeClr val="tx1"/>
                </a:solidFill>
              </a:rPr>
              <a:t>matrices</a:t>
            </a:r>
            <a:endParaRPr lang="en-US" sz="2400" b="0" dirty="0">
              <a:solidFill>
                <a:schemeClr val="tx1"/>
              </a:solidFill>
            </a:endParaRPr>
          </a:p>
        </p:txBody>
      </p:sp>
      <p:pic>
        <p:nvPicPr>
          <p:cNvPr id="6" name="Imagen 7">
            <a:extLst>
              <a:ext uri="{FF2B5EF4-FFF2-40B4-BE49-F238E27FC236}">
                <a16:creationId xmlns:a16="http://schemas.microsoft.com/office/drawing/2014/main" id="{013C26B6-C39E-4117-92CD-935BDB9CF580}"/>
              </a:ext>
            </a:extLst>
          </p:cNvPr>
          <p:cNvPicPr>
            <a:picLocks noChangeAspect="1"/>
          </p:cNvPicPr>
          <p:nvPr/>
        </p:nvPicPr>
        <p:blipFill rotWithShape="1">
          <a:blip r:embed="rId3"/>
          <a:srcRect l="10518" r="9975"/>
          <a:stretch/>
        </p:blipFill>
        <p:spPr>
          <a:xfrm>
            <a:off x="5827630" y="1432709"/>
            <a:ext cx="3065609" cy="2685423"/>
          </a:xfrm>
          <a:prstGeom prst="rect">
            <a:avLst/>
          </a:prstGeom>
          <a:effectLst>
            <a:softEdge rad="31750"/>
          </a:effectLst>
        </p:spPr>
      </p:pic>
      <p:pic>
        <p:nvPicPr>
          <p:cNvPr id="7" name="Picture 2" descr="Resultado de imagen para 12E E inundaciones el salvador">
            <a:extLst>
              <a:ext uri="{FF2B5EF4-FFF2-40B4-BE49-F238E27FC236}">
                <a16:creationId xmlns:a16="http://schemas.microsoft.com/office/drawing/2014/main" id="{E0D1200F-12AE-4821-9925-150E8B16B9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84" r="16671"/>
          <a:stretch/>
        </p:blipFill>
        <p:spPr bwMode="auto">
          <a:xfrm>
            <a:off x="964976" y="3575717"/>
            <a:ext cx="2624535" cy="221850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8" name="Shape 240"/>
          <p:cNvSpPr txBox="1">
            <a:spLocks/>
          </p:cNvSpPr>
          <p:nvPr/>
        </p:nvSpPr>
        <p:spPr>
          <a:xfrm>
            <a:off x="457200" y="2056912"/>
            <a:ext cx="5186855" cy="1295888"/>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spcBef>
                <a:spcPts val="0"/>
              </a:spcBef>
              <a:spcAft>
                <a:spcPts val="750"/>
              </a:spcAft>
            </a:pPr>
            <a:r>
              <a:rPr lang="en-US" sz="2400" dirty="0">
                <a:solidFill>
                  <a:schemeClr val="tx1"/>
                </a:solidFill>
                <a:latin typeface="Arial" panose="020B0604020202020204" pitchFamily="34" charset="0"/>
                <a:cs typeface="Arial" panose="020B0604020202020204" pitchFamily="34" charset="0"/>
              </a:rPr>
              <a:t>Workshop 1: Draft sector specific matrices (e.g. health, public works, </a:t>
            </a:r>
            <a:r>
              <a:rPr lang="en-US" sz="2400" dirty="0" smtClean="0">
                <a:solidFill>
                  <a:schemeClr val="tx1"/>
                </a:solidFill>
                <a:latin typeface="Arial" panose="020B0604020202020204" pitchFamily="34" charset="0"/>
                <a:cs typeface="Arial" panose="020B0604020202020204" pitchFamily="34" charset="0"/>
              </a:rPr>
              <a:t>transportation, </a:t>
            </a:r>
            <a:r>
              <a:rPr lang="en-US" sz="2400" dirty="0">
                <a:solidFill>
                  <a:schemeClr val="tx1"/>
                </a:solidFill>
                <a:latin typeface="Arial" panose="020B0604020202020204" pitchFamily="34" charset="0"/>
                <a:cs typeface="Arial" panose="020B0604020202020204" pitchFamily="34" charset="0"/>
              </a:rPr>
              <a:t>and other key partners) </a:t>
            </a:r>
          </a:p>
        </p:txBody>
      </p:sp>
      <p:sp>
        <p:nvSpPr>
          <p:cNvPr id="9" name="Title 1"/>
          <p:cNvSpPr txBox="1">
            <a:spLocks/>
          </p:cNvSpPr>
          <p:nvPr/>
        </p:nvSpPr>
        <p:spPr>
          <a:xfrm>
            <a:off x="882523" y="170116"/>
            <a:ext cx="7755786" cy="531019"/>
          </a:xfrm>
          <a:prstGeom prst="rect">
            <a:avLst/>
          </a:prstGeom>
        </p:spPr>
        <p:txBody>
          <a:bodyPr>
            <a:noAutofit/>
          </a:bodyPr>
          <a:lstStyle>
            <a:lvl1pPr algn="l" defTabSz="914400" rtl="0" eaLnBrk="1" latinLnBrk="0" hangingPunct="1">
              <a:spcBef>
                <a:spcPct val="0"/>
              </a:spcBef>
              <a:buNone/>
              <a:defRPr sz="3200" b="0" kern="1200">
                <a:solidFill>
                  <a:srgbClr val="330099"/>
                </a:solidFill>
                <a:latin typeface="Arial Black" pitchFamily="34" charset="0"/>
                <a:ea typeface="+mj-ea"/>
                <a:cs typeface="+mj-cs"/>
              </a:defRPr>
            </a:lvl1pPr>
          </a:lstStyle>
          <a:p>
            <a:pPr>
              <a:spcBef>
                <a:spcPts val="0"/>
              </a:spcBef>
              <a:defRPr/>
            </a:pPr>
            <a:r>
              <a:rPr lang="en-ZA" dirty="0" smtClean="0">
                <a:solidFill>
                  <a:schemeClr val="tx1"/>
                </a:solidFill>
                <a:ea typeface="+mn-ea"/>
                <a:cs typeface="+mn-cs"/>
              </a:rPr>
              <a:t>Development of an Impact-based Forecast System</a:t>
            </a:r>
            <a:endParaRPr lang="en-ZA" dirty="0">
              <a:solidFill>
                <a:schemeClr val="tx1"/>
              </a:solidFill>
              <a:ea typeface="+mn-ea"/>
              <a:cs typeface="+mn-cs"/>
            </a:endParaRPr>
          </a:p>
        </p:txBody>
      </p:sp>
    </p:spTree>
    <p:extLst>
      <p:ext uri="{BB962C8B-B14F-4D97-AF65-F5344CB8AC3E}">
        <p14:creationId xmlns:p14="http://schemas.microsoft.com/office/powerpoint/2010/main" val="810409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Shape 255"/>
          <p:cNvSpPr txBox="1">
            <a:spLocks noGrp="1"/>
          </p:cNvSpPr>
          <p:nvPr>
            <p:ph type="body" idx="4294967295"/>
          </p:nvPr>
        </p:nvSpPr>
        <p:spPr>
          <a:xfrm>
            <a:off x="457200" y="98162"/>
            <a:ext cx="8077200" cy="632096"/>
          </a:xfrm>
          <a:prstGeom prst="rect">
            <a:avLst/>
          </a:prstGeom>
        </p:spPr>
        <p:txBody>
          <a:bodyPr vert="horz" lIns="68569" tIns="68569" rIns="68569" bIns="68569" rtlCol="0" anchor="t" anchorCtr="0">
            <a:noAutofit/>
          </a:bodyPr>
          <a:lstStyle/>
          <a:p>
            <a:pPr indent="0">
              <a:spcBef>
                <a:spcPts val="0"/>
              </a:spcBef>
              <a:spcAft>
                <a:spcPts val="750"/>
              </a:spcAft>
              <a:buNone/>
            </a:pPr>
            <a:r>
              <a:rPr lang="en-US" b="1" dirty="0">
                <a:solidFill>
                  <a:schemeClr val="tx1"/>
                </a:solidFill>
                <a:latin typeface="Arial Black" panose="020B0A04020102020204" pitchFamily="34" charset="0"/>
              </a:rPr>
              <a:t>Phase Three: Forecaster and Disaster Management Interface</a:t>
            </a:r>
            <a:r>
              <a:rPr lang="en-US" dirty="0">
                <a:solidFill>
                  <a:schemeClr val="tx1"/>
                </a:solidFill>
                <a:latin typeface="Arial Black" panose="020B0A04020102020204" pitchFamily="34" charset="0"/>
              </a:rPr>
              <a:t> </a:t>
            </a:r>
          </a:p>
        </p:txBody>
      </p:sp>
      <p:sp>
        <p:nvSpPr>
          <p:cNvPr id="256" name="Shape 256"/>
          <p:cNvSpPr txBox="1">
            <a:spLocks noGrp="1"/>
          </p:cNvSpPr>
          <p:nvPr>
            <p:ph type="body" idx="4294967295"/>
          </p:nvPr>
        </p:nvSpPr>
        <p:spPr>
          <a:xfrm>
            <a:off x="5616401" y="3656798"/>
            <a:ext cx="3466080" cy="2591601"/>
          </a:xfrm>
          <a:prstGeom prst="rect">
            <a:avLst/>
          </a:prstGeom>
          <a:noFill/>
        </p:spPr>
        <p:txBody>
          <a:bodyPr vert="horz" lIns="68569" tIns="68569" rIns="68569" bIns="68569" rtlCol="0" anchor="t" anchorCtr="0">
            <a:noAutofit/>
          </a:bodyPr>
          <a:lstStyle/>
          <a:p>
            <a:pPr>
              <a:spcBef>
                <a:spcPts val="0"/>
              </a:spcBef>
              <a:spcAft>
                <a:spcPts val="750"/>
              </a:spcAft>
            </a:pPr>
            <a:r>
              <a:rPr lang="en-US" sz="2400" dirty="0" smtClean="0">
                <a:solidFill>
                  <a:schemeClr val="tx1"/>
                </a:solidFill>
              </a:rPr>
              <a:t>Workshop: Develop display </a:t>
            </a:r>
            <a:r>
              <a:rPr lang="en-US" sz="2400" dirty="0">
                <a:solidFill>
                  <a:schemeClr val="tx1"/>
                </a:solidFill>
              </a:rPr>
              <a:t>system to share information between forecasters and disaster managers </a:t>
            </a:r>
          </a:p>
        </p:txBody>
      </p:sp>
      <p:pic>
        <p:nvPicPr>
          <p:cNvPr id="2" name="Picture 1"/>
          <p:cNvPicPr>
            <a:picLocks noChangeAspect="1"/>
          </p:cNvPicPr>
          <p:nvPr/>
        </p:nvPicPr>
        <p:blipFill>
          <a:blip r:embed="rId3"/>
          <a:stretch>
            <a:fillRect/>
          </a:stretch>
        </p:blipFill>
        <p:spPr>
          <a:xfrm>
            <a:off x="1934917" y="3069320"/>
            <a:ext cx="3844988" cy="2827197"/>
          </a:xfrm>
          <a:prstGeom prst="rect">
            <a:avLst/>
          </a:prstGeom>
        </p:spPr>
      </p:pic>
      <p:pic>
        <p:nvPicPr>
          <p:cNvPr id="10" name="Picture 2">
            <a:extLst>
              <a:ext uri="{FF2B5EF4-FFF2-40B4-BE49-F238E27FC236}">
                <a16:creationId xmlns:a16="http://schemas.microsoft.com/office/drawing/2014/main" id="{C1A76218-0957-4302-ADC1-6515D4CD33EF}"/>
              </a:ext>
            </a:extLst>
          </p:cNvPr>
          <p:cNvPicPr>
            <a:picLocks noChangeAspect="1" noChangeArrowheads="1"/>
          </p:cNvPicPr>
          <p:nvPr/>
        </p:nvPicPr>
        <p:blipFill>
          <a:blip r:embed="rId4" cstate="print"/>
          <a:srcRect/>
          <a:stretch>
            <a:fillRect/>
          </a:stretch>
        </p:blipFill>
        <p:spPr bwMode="auto">
          <a:xfrm>
            <a:off x="214681" y="1655721"/>
            <a:ext cx="3390176" cy="2118861"/>
          </a:xfrm>
          <a:prstGeom prst="rect">
            <a:avLst/>
          </a:prstGeom>
          <a:noFill/>
          <a:ln w="9525">
            <a:noFill/>
            <a:miter lim="800000"/>
            <a:headEnd/>
            <a:tailEnd/>
          </a:ln>
        </p:spPr>
      </p:pic>
      <p:pic>
        <p:nvPicPr>
          <p:cNvPr id="11" name="Imagen 1">
            <a:extLst>
              <a:ext uri="{FF2B5EF4-FFF2-40B4-BE49-F238E27FC236}">
                <a16:creationId xmlns:a16="http://schemas.microsoft.com/office/drawing/2014/main" id="{AADC1335-000A-4DF1-9381-56053BE7207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8669"/>
          <a:stretch/>
        </p:blipFill>
        <p:spPr bwMode="auto">
          <a:xfrm>
            <a:off x="4802003" y="1017320"/>
            <a:ext cx="3231290" cy="2052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588789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Shape 247"/>
          <p:cNvSpPr txBox="1">
            <a:spLocks noGrp="1"/>
          </p:cNvSpPr>
          <p:nvPr>
            <p:ph type="body" idx="4294967295"/>
          </p:nvPr>
        </p:nvSpPr>
        <p:spPr>
          <a:xfrm>
            <a:off x="838200" y="181841"/>
            <a:ext cx="7848600" cy="541409"/>
          </a:xfrm>
          <a:prstGeom prst="rect">
            <a:avLst/>
          </a:prstGeom>
        </p:spPr>
        <p:txBody>
          <a:bodyPr vert="horz" lIns="68569" tIns="68569" rIns="68569" bIns="68569" rtlCol="0" anchor="t" anchorCtr="0">
            <a:noAutofit/>
          </a:bodyPr>
          <a:lstStyle/>
          <a:p>
            <a:pPr marL="0" indent="0">
              <a:buSzPts val="2800"/>
              <a:buNone/>
            </a:pPr>
            <a:r>
              <a:rPr lang="en-US" sz="3200" b="1" dirty="0">
                <a:solidFill>
                  <a:schemeClr val="tx1"/>
                </a:solidFill>
                <a:latin typeface="Arial Black" panose="020B0A04020102020204" pitchFamily="34" charset="0"/>
              </a:rPr>
              <a:t>Phase Four</a:t>
            </a:r>
            <a:r>
              <a:rPr lang="en-US" sz="3200" dirty="0">
                <a:solidFill>
                  <a:schemeClr val="tx1"/>
                </a:solidFill>
                <a:latin typeface="Arial Black" panose="020B0A04020102020204" pitchFamily="34" charset="0"/>
              </a:rPr>
              <a:t>: </a:t>
            </a:r>
            <a:r>
              <a:rPr lang="en-US" sz="3200" dirty="0" smtClean="0">
                <a:solidFill>
                  <a:schemeClr val="tx1"/>
                </a:solidFill>
                <a:latin typeface="Arial Black" panose="020B0A04020102020204" pitchFamily="34" charset="0"/>
              </a:rPr>
              <a:t>Develop </a:t>
            </a:r>
            <a:r>
              <a:rPr lang="en-US" sz="3200" b="1" dirty="0" smtClean="0">
                <a:solidFill>
                  <a:schemeClr val="tx1"/>
                </a:solidFill>
                <a:latin typeface="Arial Black" panose="020B0A04020102020204" pitchFamily="34" charset="0"/>
              </a:rPr>
              <a:t>Standard </a:t>
            </a:r>
            <a:r>
              <a:rPr lang="en-US" sz="3200" b="1" dirty="0">
                <a:solidFill>
                  <a:schemeClr val="tx1"/>
                </a:solidFill>
                <a:latin typeface="Arial Black" panose="020B0A04020102020204" pitchFamily="34" charset="0"/>
              </a:rPr>
              <a:t>Operating Procedures (SOP) </a:t>
            </a:r>
          </a:p>
        </p:txBody>
      </p:sp>
      <p:sp>
        <p:nvSpPr>
          <p:cNvPr id="248" name="Shape 248"/>
          <p:cNvSpPr txBox="1">
            <a:spLocks noGrp="1"/>
          </p:cNvSpPr>
          <p:nvPr>
            <p:ph type="body" idx="4294967295"/>
          </p:nvPr>
        </p:nvSpPr>
        <p:spPr>
          <a:xfrm>
            <a:off x="533400" y="1295400"/>
            <a:ext cx="7848600" cy="1402556"/>
          </a:xfrm>
          <a:prstGeom prst="rect">
            <a:avLst/>
          </a:prstGeom>
        </p:spPr>
        <p:txBody>
          <a:bodyPr vert="horz" lIns="68569" tIns="68569" rIns="68569" bIns="68569" rtlCol="0" anchor="t" anchorCtr="0">
            <a:noAutofit/>
          </a:bodyPr>
          <a:lstStyle/>
          <a:p>
            <a:pPr>
              <a:spcBef>
                <a:spcPts val="0"/>
              </a:spcBef>
              <a:spcAft>
                <a:spcPts val="750"/>
              </a:spcAft>
            </a:pPr>
            <a:r>
              <a:rPr lang="en-US" sz="2400" b="0" dirty="0">
                <a:solidFill>
                  <a:schemeClr val="tx1"/>
                </a:solidFill>
              </a:rPr>
              <a:t>Workshop </a:t>
            </a:r>
            <a:r>
              <a:rPr lang="en-US" sz="2400" b="0" dirty="0" smtClean="0">
                <a:solidFill>
                  <a:schemeClr val="tx1"/>
                </a:solidFill>
              </a:rPr>
              <a:t>1: </a:t>
            </a:r>
            <a:r>
              <a:rPr lang="en-US" sz="2400" b="0" dirty="0">
                <a:solidFill>
                  <a:schemeClr val="tx1"/>
                </a:solidFill>
              </a:rPr>
              <a:t>Draft the Standard Operating </a:t>
            </a:r>
            <a:r>
              <a:rPr lang="en-US" sz="2400" b="0" dirty="0" smtClean="0">
                <a:solidFill>
                  <a:schemeClr val="tx1"/>
                </a:solidFill>
              </a:rPr>
              <a:t>Procedures</a:t>
            </a:r>
            <a:endParaRPr lang="en-US" sz="2400" b="0" dirty="0">
              <a:solidFill>
                <a:schemeClr val="tx1"/>
              </a:solidFill>
            </a:endParaRPr>
          </a:p>
        </p:txBody>
      </p:sp>
      <p:sp>
        <p:nvSpPr>
          <p:cNvPr id="7" name="Shape 248"/>
          <p:cNvSpPr txBox="1">
            <a:spLocks/>
          </p:cNvSpPr>
          <p:nvPr/>
        </p:nvSpPr>
        <p:spPr>
          <a:xfrm>
            <a:off x="457200" y="5410200"/>
            <a:ext cx="8153400" cy="813195"/>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spcBef>
                <a:spcPts val="0"/>
              </a:spcBef>
              <a:spcAft>
                <a:spcPts val="750"/>
              </a:spcAft>
            </a:pPr>
            <a:r>
              <a:rPr lang="en-US" sz="2400" dirty="0">
                <a:solidFill>
                  <a:schemeClr val="tx1"/>
                </a:solidFill>
                <a:latin typeface="Arial" panose="020B0604020202020204" pitchFamily="34" charset="0"/>
                <a:cs typeface="Arial" panose="020B0604020202020204" pitchFamily="34" charset="0"/>
              </a:rPr>
              <a:t>Workshop 2: Finalize Standard Operating Procedures </a:t>
            </a:r>
          </a:p>
        </p:txBody>
      </p:sp>
      <p:pic>
        <p:nvPicPr>
          <p:cNvPr id="8" name="Imagen 15"/>
          <p:cNvPicPr>
            <a:picLocks noChangeAspect="1" noChangeArrowheads="1"/>
          </p:cNvPicPr>
          <p:nvPr/>
        </p:nvPicPr>
        <p:blipFill>
          <a:blip r:embed="rId3" cstate="email">
            <a:extLst>
              <a:ext uri="{28A0092B-C50C-407E-A947-70E740481C1C}">
                <a14:useLocalDpi xmlns:a14="http://schemas.microsoft.com/office/drawing/2010/main"/>
              </a:ext>
            </a:extLst>
          </a:blip>
          <a:srcRect t="7095" b="10564"/>
          <a:stretch>
            <a:fillRect/>
          </a:stretch>
        </p:blipFill>
        <p:spPr bwMode="auto">
          <a:xfrm>
            <a:off x="2362200" y="1981200"/>
            <a:ext cx="4854904" cy="3080147"/>
          </a:xfrm>
          <a:prstGeom prst="rect">
            <a:avLst/>
          </a:prstGeom>
          <a:noFill/>
          <a:ln w="9525">
            <a:noFill/>
            <a:miter lim="800000"/>
            <a:headEnd/>
            <a:tailEnd/>
          </a:ln>
        </p:spPr>
      </p:pic>
    </p:spTree>
    <p:extLst>
      <p:ext uri="{BB962C8B-B14F-4D97-AF65-F5344CB8AC3E}">
        <p14:creationId xmlns:p14="http://schemas.microsoft.com/office/powerpoint/2010/main" val="1438737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4294967295"/>
          </p:nvPr>
        </p:nvSpPr>
        <p:spPr>
          <a:xfrm>
            <a:off x="457200" y="109740"/>
            <a:ext cx="8305800" cy="767856"/>
          </a:xfrm>
          <a:prstGeom prst="rect">
            <a:avLst/>
          </a:prstGeom>
        </p:spPr>
        <p:txBody>
          <a:bodyPr vert="horz" lIns="68569" tIns="68569" rIns="68569" bIns="68569" rtlCol="0" anchor="t" anchorCtr="0">
            <a:noAutofit/>
          </a:bodyPr>
          <a:lstStyle/>
          <a:p>
            <a:pPr indent="0">
              <a:spcBef>
                <a:spcPts val="0"/>
              </a:spcBef>
              <a:spcAft>
                <a:spcPts val="750"/>
              </a:spcAft>
              <a:buNone/>
            </a:pPr>
            <a:r>
              <a:rPr lang="en-US" sz="3200" b="0" dirty="0">
                <a:solidFill>
                  <a:schemeClr val="tx1"/>
                </a:solidFill>
                <a:latin typeface="Arial Black" panose="020B0A04020102020204" pitchFamily="34" charset="0"/>
              </a:rPr>
              <a:t>Phase Five: </a:t>
            </a:r>
            <a:r>
              <a:rPr lang="en-US" sz="3200" b="0" dirty="0" smtClean="0">
                <a:solidFill>
                  <a:schemeClr val="tx1"/>
                </a:solidFill>
                <a:latin typeface="Arial Black" panose="020B0A04020102020204" pitchFamily="34" charset="0"/>
              </a:rPr>
              <a:t>Impact-based Forecasting Demonstration</a:t>
            </a:r>
            <a:endParaRPr lang="en-US" sz="3200" b="0" dirty="0">
              <a:solidFill>
                <a:schemeClr val="tx1"/>
              </a:solidFill>
              <a:latin typeface="Arial Black" panose="020B0A04020102020204" pitchFamily="34" charset="0"/>
            </a:endParaRPr>
          </a:p>
        </p:txBody>
      </p:sp>
      <p:sp>
        <p:nvSpPr>
          <p:cNvPr id="265" name="Shape 265"/>
          <p:cNvSpPr txBox="1">
            <a:spLocks noGrp="1"/>
          </p:cNvSpPr>
          <p:nvPr>
            <p:ph type="body" idx="4294967295"/>
          </p:nvPr>
        </p:nvSpPr>
        <p:spPr>
          <a:xfrm>
            <a:off x="3697357" y="4253434"/>
            <a:ext cx="4914902" cy="903995"/>
          </a:xfrm>
          <a:prstGeom prst="rect">
            <a:avLst/>
          </a:prstGeom>
        </p:spPr>
        <p:txBody>
          <a:bodyPr vert="horz" lIns="68569" tIns="68569" rIns="68569" bIns="68569" rtlCol="0" anchor="t" anchorCtr="0">
            <a:noAutofit/>
          </a:bodyPr>
          <a:lstStyle/>
          <a:p>
            <a:pPr>
              <a:spcBef>
                <a:spcPts val="0"/>
              </a:spcBef>
              <a:spcAft>
                <a:spcPts val="750"/>
              </a:spcAft>
            </a:pPr>
            <a:r>
              <a:rPr lang="en-US" sz="2400" b="0" dirty="0">
                <a:solidFill>
                  <a:schemeClr val="tx1"/>
                </a:solidFill>
              </a:rPr>
              <a:t>Workshop </a:t>
            </a:r>
            <a:r>
              <a:rPr lang="en-US" sz="2400" b="0" dirty="0" smtClean="0">
                <a:solidFill>
                  <a:schemeClr val="tx1"/>
                </a:solidFill>
              </a:rPr>
              <a:t>3: </a:t>
            </a:r>
            <a:r>
              <a:rPr lang="en-US" sz="2400" b="0" dirty="0">
                <a:solidFill>
                  <a:schemeClr val="tx1"/>
                </a:solidFill>
              </a:rPr>
              <a:t>Simulation test in conjunction with </a:t>
            </a:r>
            <a:r>
              <a:rPr lang="en-US" sz="2400" b="0" dirty="0" smtClean="0">
                <a:solidFill>
                  <a:schemeClr val="tx1"/>
                </a:solidFill>
              </a:rPr>
              <a:t>civil </a:t>
            </a:r>
            <a:r>
              <a:rPr lang="en-US" sz="2400" b="0" dirty="0">
                <a:solidFill>
                  <a:schemeClr val="tx1"/>
                </a:solidFill>
              </a:rPr>
              <a:t>protection and NMHSs </a:t>
            </a:r>
          </a:p>
        </p:txBody>
      </p:sp>
      <p:sp>
        <p:nvSpPr>
          <p:cNvPr id="9" name="Shape 265"/>
          <p:cNvSpPr txBox="1">
            <a:spLocks/>
          </p:cNvSpPr>
          <p:nvPr/>
        </p:nvSpPr>
        <p:spPr>
          <a:xfrm>
            <a:off x="476250" y="1447800"/>
            <a:ext cx="3028950" cy="1474586"/>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spcBef>
                <a:spcPts val="0"/>
              </a:spcBef>
              <a:spcAft>
                <a:spcPts val="750"/>
              </a:spcAft>
            </a:pPr>
            <a:r>
              <a:rPr lang="en-US" sz="2400" dirty="0">
                <a:solidFill>
                  <a:schemeClr val="tx1"/>
                </a:solidFill>
                <a:latin typeface="Arial" panose="020B0604020202020204" pitchFamily="34" charset="0"/>
                <a:cs typeface="Arial" panose="020B0604020202020204" pitchFamily="34" charset="0"/>
              </a:rPr>
              <a:t>Workshop 1: Train Forecast and Civil Protection Staff  </a:t>
            </a:r>
          </a:p>
        </p:txBody>
      </p:sp>
      <p:pic>
        <p:nvPicPr>
          <p:cNvPr id="3" name="Picture 2"/>
          <p:cNvPicPr>
            <a:picLocks noChangeAspect="1"/>
          </p:cNvPicPr>
          <p:nvPr/>
        </p:nvPicPr>
        <p:blipFill>
          <a:blip r:embed="rId3"/>
          <a:stretch>
            <a:fillRect/>
          </a:stretch>
        </p:blipFill>
        <p:spPr>
          <a:xfrm>
            <a:off x="3810000" y="1295400"/>
            <a:ext cx="5246618" cy="2554604"/>
          </a:xfrm>
          <a:prstGeom prst="rect">
            <a:avLst/>
          </a:prstGeom>
        </p:spPr>
      </p:pic>
      <p:sp>
        <p:nvSpPr>
          <p:cNvPr id="10" name="Shape 265"/>
          <p:cNvSpPr txBox="1">
            <a:spLocks/>
          </p:cNvSpPr>
          <p:nvPr/>
        </p:nvSpPr>
        <p:spPr>
          <a:xfrm>
            <a:off x="510414" y="3083616"/>
            <a:ext cx="3079770" cy="1169818"/>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spcBef>
                <a:spcPts val="0"/>
              </a:spcBef>
              <a:spcAft>
                <a:spcPts val="750"/>
              </a:spcAft>
            </a:pPr>
            <a:r>
              <a:rPr lang="en-US" sz="2400" dirty="0">
                <a:solidFill>
                  <a:schemeClr val="tx1"/>
                </a:solidFill>
                <a:latin typeface="Arial" panose="020B0604020202020204" pitchFamily="34" charset="0"/>
                <a:cs typeface="Arial" panose="020B0604020202020204" pitchFamily="34" charset="0"/>
              </a:rPr>
              <a:t>Workshop 2: Train the media and other stakeholders</a:t>
            </a:r>
          </a:p>
          <a:p>
            <a:pPr indent="0">
              <a:spcBef>
                <a:spcPts val="0"/>
              </a:spcBef>
              <a:spcAft>
                <a:spcPts val="750"/>
              </a:spcAft>
              <a:buNone/>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21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4294967295"/>
          </p:nvPr>
        </p:nvSpPr>
        <p:spPr>
          <a:xfrm>
            <a:off x="533400" y="228600"/>
            <a:ext cx="8153400" cy="499499"/>
          </a:xfrm>
          <a:prstGeom prst="rect">
            <a:avLst/>
          </a:prstGeom>
        </p:spPr>
        <p:txBody>
          <a:bodyPr vert="horz" lIns="68569" tIns="68569" rIns="68569" bIns="68569" rtlCol="0" anchor="t" anchorCtr="0">
            <a:noAutofit/>
          </a:bodyPr>
          <a:lstStyle/>
          <a:p>
            <a:pPr indent="0">
              <a:spcBef>
                <a:spcPts val="0"/>
              </a:spcBef>
              <a:spcAft>
                <a:spcPts val="750"/>
              </a:spcAft>
              <a:buNone/>
            </a:pPr>
            <a:r>
              <a:rPr lang="en-US" sz="3200" b="1" dirty="0">
                <a:solidFill>
                  <a:schemeClr val="tx1"/>
                </a:solidFill>
                <a:latin typeface="Arial Black" panose="020B0A04020102020204" pitchFamily="34" charset="0"/>
              </a:rPr>
              <a:t>Phase Six: Public Awareness and Outreach </a:t>
            </a:r>
          </a:p>
        </p:txBody>
      </p:sp>
      <p:sp>
        <p:nvSpPr>
          <p:cNvPr id="9" name="Shape 265"/>
          <p:cNvSpPr txBox="1">
            <a:spLocks/>
          </p:cNvSpPr>
          <p:nvPr/>
        </p:nvSpPr>
        <p:spPr>
          <a:xfrm>
            <a:off x="510772" y="1447800"/>
            <a:ext cx="7424633" cy="1676400"/>
          </a:xfrm>
          <a:prstGeom prst="rect">
            <a:avLst/>
          </a:prstGeom>
        </p:spPr>
        <p:txBody>
          <a:bodyPr vert="horz"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spcBef>
                <a:spcPts val="0"/>
              </a:spcBef>
              <a:spcAft>
                <a:spcPts val="750"/>
              </a:spcAft>
            </a:pPr>
            <a:r>
              <a:rPr lang="en-US" dirty="0">
                <a:solidFill>
                  <a:schemeClr val="tx1"/>
                </a:solidFill>
                <a:latin typeface="Arial" panose="020B0604020202020204" pitchFamily="34" charset="0"/>
                <a:cs typeface="Arial" panose="020B0604020202020204" pitchFamily="34" charset="0"/>
              </a:rPr>
              <a:t>Workshop: Develop outreach material and raise public awareness to recruit volunteers to assist with communication and mitigation </a:t>
            </a:r>
            <a:r>
              <a:rPr lang="en-US" dirty="0" smtClean="0">
                <a:solidFill>
                  <a:schemeClr val="tx1"/>
                </a:solidFill>
                <a:latin typeface="Arial" panose="020B0604020202020204" pitchFamily="34" charset="0"/>
                <a:cs typeface="Arial" panose="020B0604020202020204" pitchFamily="34" charset="0"/>
              </a:rPr>
              <a:t>efforts</a:t>
            </a:r>
            <a:endParaRPr lang="en-US" dirty="0">
              <a:solidFill>
                <a:schemeClr val="tx1"/>
              </a:solidFill>
              <a:latin typeface="Arial" panose="020B0604020202020204" pitchFamily="34" charset="0"/>
              <a:cs typeface="Arial" panose="020B0604020202020204" pitchFamily="34" charset="0"/>
            </a:endParaRPr>
          </a:p>
          <a:p>
            <a:pPr indent="0">
              <a:spcBef>
                <a:spcPts val="0"/>
              </a:spcBef>
              <a:spcAft>
                <a:spcPts val="750"/>
              </a:spcAft>
              <a:buNone/>
            </a:pPr>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93832" y="3245488"/>
            <a:ext cx="3849568" cy="2621912"/>
          </a:xfrm>
          <a:prstGeom prst="rect">
            <a:avLst/>
          </a:prstGeom>
        </p:spPr>
      </p:pic>
      <p:pic>
        <p:nvPicPr>
          <p:cNvPr id="7" name="Picture 6"/>
          <p:cNvPicPr>
            <a:picLocks noChangeAspect="1"/>
          </p:cNvPicPr>
          <p:nvPr/>
        </p:nvPicPr>
        <p:blipFill>
          <a:blip r:embed="rId4"/>
          <a:stretch>
            <a:fillRect/>
          </a:stretch>
        </p:blipFill>
        <p:spPr>
          <a:xfrm>
            <a:off x="4526119" y="3245488"/>
            <a:ext cx="4073715" cy="2621912"/>
          </a:xfrm>
          <a:prstGeom prst="rect">
            <a:avLst/>
          </a:prstGeom>
        </p:spPr>
      </p:pic>
    </p:spTree>
    <p:extLst>
      <p:ext uri="{BB962C8B-B14F-4D97-AF65-F5344CB8AC3E}">
        <p14:creationId xmlns:p14="http://schemas.microsoft.com/office/powerpoint/2010/main" val="2949605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58246"/>
            <a:ext cx="8203989" cy="2610749"/>
          </a:xfrm>
        </p:spPr>
        <p:txBody>
          <a:bodyPr>
            <a:noAutofit/>
          </a:bodyPr>
          <a:lstStyle/>
          <a:p>
            <a:pPr lvl="1">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NMHS forecasters </a:t>
            </a:r>
            <a:r>
              <a:rPr lang="en-US" dirty="0" smtClean="0">
                <a:solidFill>
                  <a:schemeClr val="tx1"/>
                </a:solidFill>
                <a:latin typeface="Arial" panose="020B0604020202020204" pitchFamily="34" charset="0"/>
                <a:cs typeface="Arial" panose="020B0604020202020204" pitchFamily="34" charset="0"/>
              </a:rPr>
              <a:t>and </a:t>
            </a:r>
            <a:r>
              <a:rPr lang="en-US" dirty="0">
                <a:solidFill>
                  <a:schemeClr val="tx1"/>
                </a:solidFill>
                <a:latin typeface="Arial" panose="020B0604020202020204" pitchFamily="34" charset="0"/>
                <a:cs typeface="Arial" panose="020B0604020202020204" pitchFamily="34" charset="0"/>
              </a:rPr>
              <a:t>civil protection commit to paradigm shift to impact-based forecasts and </a:t>
            </a:r>
            <a:r>
              <a:rPr lang="en-US" dirty="0" smtClean="0">
                <a:solidFill>
                  <a:schemeClr val="tx1"/>
                </a:solidFill>
                <a:latin typeface="Arial" panose="020B0604020202020204" pitchFamily="34" charset="0"/>
                <a:cs typeface="Arial" panose="020B0604020202020204" pitchFamily="34" charset="0"/>
              </a:rPr>
              <a:t>warning</a:t>
            </a:r>
            <a:endParaRPr lang="en-US"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NMHS and civil protection needs to build staffing skills to create and use impact-based forecasts</a:t>
            </a:r>
          </a:p>
          <a:p>
            <a:pPr lvl="1">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NMHS </a:t>
            </a:r>
            <a:r>
              <a:rPr lang="en-US" dirty="0">
                <a:solidFill>
                  <a:schemeClr val="tx1"/>
                </a:solidFill>
                <a:latin typeface="Arial" panose="020B0604020202020204" pitchFamily="34" charset="0"/>
                <a:cs typeface="Arial" panose="020B0604020202020204" pitchFamily="34" charset="0"/>
              </a:rPr>
              <a:t>and civil protection needs to incorporate social science principles in operations</a:t>
            </a:r>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pic>
        <p:nvPicPr>
          <p:cNvPr id="5" name="Picture 4"/>
          <p:cNvPicPr>
            <a:picLocks noChangeAspect="1"/>
          </p:cNvPicPr>
          <p:nvPr/>
        </p:nvPicPr>
        <p:blipFill rotWithShape="1">
          <a:blip r:embed="rId2"/>
          <a:srcRect l="9651" t="40606"/>
          <a:stretch/>
        </p:blipFill>
        <p:spPr>
          <a:xfrm>
            <a:off x="4533900" y="3886200"/>
            <a:ext cx="4488710" cy="2383193"/>
          </a:xfrm>
          <a:prstGeom prst="rect">
            <a:avLst/>
          </a:prstGeom>
        </p:spPr>
      </p:pic>
      <p:sp>
        <p:nvSpPr>
          <p:cNvPr id="6" name="Content Placeholder 2"/>
          <p:cNvSpPr txBox="1">
            <a:spLocks/>
          </p:cNvSpPr>
          <p:nvPr/>
        </p:nvSpPr>
        <p:spPr>
          <a:xfrm>
            <a:off x="94667" y="4114800"/>
            <a:ext cx="4401133" cy="11514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tx1"/>
                </a:solidFill>
                <a:latin typeface="Arial" panose="020B0604020202020204" pitchFamily="34" charset="0"/>
                <a:cs typeface="Arial" panose="020B0604020202020204" pitchFamily="34" charset="0"/>
              </a:rPr>
              <a:t>NMHS and civil protection collect and </a:t>
            </a:r>
            <a:r>
              <a:rPr lang="en-US" dirty="0" smtClean="0">
                <a:solidFill>
                  <a:schemeClr val="tx1"/>
                </a:solidFill>
                <a:latin typeface="Arial" panose="020B0604020202020204" pitchFamily="34" charset="0"/>
                <a:cs typeface="Arial" panose="020B0604020202020204" pitchFamily="34" charset="0"/>
              </a:rPr>
              <a:t>analyze </a:t>
            </a:r>
            <a:r>
              <a:rPr lang="en-US" dirty="0">
                <a:solidFill>
                  <a:schemeClr val="tx1"/>
                </a:solidFill>
                <a:latin typeface="Arial" panose="020B0604020202020204" pitchFamily="34" charset="0"/>
                <a:cs typeface="Arial" panose="020B0604020202020204" pitchFamily="34" charset="0"/>
              </a:rPr>
              <a:t>data to develop the impacts, </a:t>
            </a:r>
            <a:r>
              <a:rPr lang="en-US" dirty="0" smtClean="0">
                <a:solidFill>
                  <a:schemeClr val="tx1"/>
                </a:solidFill>
                <a:latin typeface="Arial" panose="020B0604020202020204" pitchFamily="34" charset="0"/>
                <a:cs typeface="Arial" panose="020B0604020202020204" pitchFamily="34" charset="0"/>
              </a:rPr>
              <a:t>hazard, </a:t>
            </a:r>
            <a:r>
              <a:rPr lang="en-US" dirty="0">
                <a:solidFill>
                  <a:schemeClr val="tx1"/>
                </a:solidFill>
                <a:latin typeface="Arial" panose="020B0604020202020204" pitchFamily="34" charset="0"/>
                <a:cs typeface="Arial" panose="020B0604020202020204" pitchFamily="34" charset="0"/>
              </a:rPr>
              <a:t>and response </a:t>
            </a:r>
            <a:r>
              <a:rPr lang="en-US" dirty="0" smtClean="0">
                <a:solidFill>
                  <a:schemeClr val="tx1"/>
                </a:solidFill>
                <a:latin typeface="Arial" panose="020B0604020202020204" pitchFamily="34" charset="0"/>
                <a:cs typeface="Arial" panose="020B0604020202020204" pitchFamily="34" charset="0"/>
              </a:rPr>
              <a:t>matrices</a:t>
            </a:r>
            <a:endParaRPr lang="en-US" dirty="0">
              <a:solidFill>
                <a:schemeClr val="tx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990600" y="451841"/>
            <a:ext cx="3581400" cy="39233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tx1"/>
                </a:solidFill>
                <a:latin typeface="Arial Black" panose="020B0A04020102020204" pitchFamily="34" charset="0"/>
              </a:rPr>
              <a:t>Challenges</a:t>
            </a:r>
          </a:p>
        </p:txBody>
      </p:sp>
    </p:spTree>
    <p:extLst>
      <p:ext uri="{BB962C8B-B14F-4D97-AF65-F5344CB8AC3E}">
        <p14:creationId xmlns:p14="http://schemas.microsoft.com/office/powerpoint/2010/main" val="43862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84720" y="1351477"/>
            <a:ext cx="6838711" cy="4199980"/>
          </a:xfrm>
          <a:prstGeom prst="rect">
            <a:avLst/>
          </a:prstGeom>
          <a:ln w="12700" cmpd="sng">
            <a:solidFill>
              <a:schemeClr val="bg1">
                <a:lumMod val="50000"/>
                <a:lumOff val="50000"/>
              </a:schemeClr>
            </a:solidFill>
          </a:ln>
        </p:spPr>
      </p:pic>
      <p:sp>
        <p:nvSpPr>
          <p:cNvPr id="3" name="Rectangle 2"/>
          <p:cNvSpPr/>
          <p:nvPr/>
        </p:nvSpPr>
        <p:spPr>
          <a:xfrm>
            <a:off x="1822071" y="1351477"/>
            <a:ext cx="4813994" cy="830997"/>
          </a:xfrm>
          <a:prstGeom prst="rect">
            <a:avLst/>
          </a:prstGeom>
        </p:spPr>
        <p:txBody>
          <a:bodyPr wrap="square">
            <a:spAutoFit/>
          </a:bodyPr>
          <a:lstStyle/>
          <a:p>
            <a:endParaRPr lang="en-US" sz="600" dirty="0">
              <a:latin typeface="Arial" panose="020B0604020202020204" pitchFamily="34" charset="0"/>
            </a:endParaRPr>
          </a:p>
          <a:p>
            <a:r>
              <a:rPr lang="en-US" sz="2100" b="1" dirty="0">
                <a:solidFill>
                  <a:schemeClr val="bg1"/>
                </a:solidFill>
              </a:rPr>
              <a:t>Stakeholders make decisions based on weather impacts on their activities</a:t>
            </a:r>
          </a:p>
        </p:txBody>
      </p:sp>
      <p:sp>
        <p:nvSpPr>
          <p:cNvPr id="4" name="Rectangle 3"/>
          <p:cNvSpPr/>
          <p:nvPr/>
        </p:nvSpPr>
        <p:spPr>
          <a:xfrm>
            <a:off x="838200" y="304800"/>
            <a:ext cx="7513403" cy="584775"/>
          </a:xfrm>
          <a:prstGeom prst="rect">
            <a:avLst/>
          </a:prstGeom>
        </p:spPr>
        <p:txBody>
          <a:bodyPr wrap="none">
            <a:spAutoFit/>
          </a:bodyPr>
          <a:lstStyle/>
          <a:p>
            <a:r>
              <a:rPr lang="en-US" sz="3200" b="1" dirty="0">
                <a:latin typeface="Arial Black" panose="020B0A04020102020204" pitchFamily="34" charset="0"/>
              </a:rPr>
              <a:t>Why Impact-based Forecasting? </a:t>
            </a:r>
          </a:p>
        </p:txBody>
      </p:sp>
      <p:sp>
        <p:nvSpPr>
          <p:cNvPr id="6" name="Rectangle 5"/>
          <p:cNvSpPr/>
          <p:nvPr/>
        </p:nvSpPr>
        <p:spPr>
          <a:xfrm>
            <a:off x="465372" y="4657916"/>
            <a:ext cx="2671490" cy="600164"/>
          </a:xfrm>
          <a:prstGeom prst="rect">
            <a:avLst/>
          </a:prstGeom>
          <a:solidFill>
            <a:srgbClr val="707163"/>
          </a:solidFill>
          <a:ln w="3175" cmpd="sng">
            <a:solidFill>
              <a:schemeClr val="tx1"/>
            </a:solidFill>
          </a:ln>
        </p:spPr>
        <p:txBody>
          <a:bodyPr wrap="square">
            <a:spAutoFit/>
          </a:bodyPr>
          <a:lstStyle/>
          <a:p>
            <a:r>
              <a:rPr lang="en-US" sz="1650" dirty="0"/>
              <a:t>Decision makers use weather information </a:t>
            </a:r>
            <a:r>
              <a:rPr lang="en-US" sz="1650" dirty="0" smtClean="0"/>
              <a:t>as </a:t>
            </a:r>
            <a:r>
              <a:rPr lang="en-US" sz="1650" dirty="0"/>
              <a:t>one input</a:t>
            </a:r>
          </a:p>
        </p:txBody>
      </p:sp>
      <p:sp>
        <p:nvSpPr>
          <p:cNvPr id="9" name="Rectangle 8"/>
          <p:cNvSpPr/>
          <p:nvPr/>
        </p:nvSpPr>
        <p:spPr>
          <a:xfrm>
            <a:off x="6056770" y="4424207"/>
            <a:ext cx="2836178" cy="600164"/>
          </a:xfrm>
          <a:prstGeom prst="rect">
            <a:avLst/>
          </a:prstGeom>
          <a:solidFill>
            <a:srgbClr val="707163"/>
          </a:solidFill>
          <a:ln w="3175" cmpd="sng">
            <a:solidFill>
              <a:schemeClr val="tx1"/>
            </a:solidFill>
          </a:ln>
        </p:spPr>
        <p:txBody>
          <a:bodyPr wrap="square">
            <a:spAutoFit/>
          </a:bodyPr>
          <a:lstStyle/>
          <a:p>
            <a:r>
              <a:rPr lang="en-US" sz="1650" dirty="0"/>
              <a:t>Forecasters focus on the needs and concerns of stakeholders</a:t>
            </a:r>
            <a:endParaRPr lang="en-US" sz="1650" i="1" dirty="0"/>
          </a:p>
        </p:txBody>
      </p:sp>
    </p:spTree>
    <p:extLst>
      <p:ext uri="{BB962C8B-B14F-4D97-AF65-F5344CB8AC3E}">
        <p14:creationId xmlns:p14="http://schemas.microsoft.com/office/powerpoint/2010/main" val="2399380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BFC0D07-8142-4DAD-B86C-EC2A6026F896}" type="slidenum">
              <a:rPr lang="en-US" smtClean="0"/>
              <a:pPr>
                <a:defRPr/>
              </a:pPr>
              <a:t>30</a:t>
            </a:fld>
            <a:endParaRPr lang="en-US" dirty="0"/>
          </a:p>
        </p:txBody>
      </p:sp>
      <p:sp>
        <p:nvSpPr>
          <p:cNvPr id="4" name="Rectangle 3"/>
          <p:cNvSpPr/>
          <p:nvPr/>
        </p:nvSpPr>
        <p:spPr>
          <a:xfrm>
            <a:off x="838200" y="228600"/>
            <a:ext cx="7848600" cy="584775"/>
          </a:xfrm>
          <a:prstGeom prst="rect">
            <a:avLst/>
          </a:prstGeom>
        </p:spPr>
        <p:txBody>
          <a:bodyPr wrap="square">
            <a:spAutoFit/>
          </a:bodyPr>
          <a:lstStyle/>
          <a:p>
            <a:r>
              <a:rPr lang="en-US" sz="3200" dirty="0">
                <a:latin typeface="Arial Black" panose="020B0A04020102020204" pitchFamily="34" charset="0"/>
              </a:rPr>
              <a:t>Thank </a:t>
            </a:r>
            <a:r>
              <a:rPr lang="en-US" sz="3200" dirty="0" smtClean="0">
                <a:latin typeface="Arial Black" panose="020B0A04020102020204" pitchFamily="34" charset="0"/>
              </a:rPr>
              <a:t>you – Questions</a:t>
            </a:r>
            <a:r>
              <a:rPr lang="en-US" sz="3200" dirty="0">
                <a:latin typeface="Arial Black" panose="020B0A04020102020204" pitchFamily="34" charset="0"/>
              </a:rPr>
              <a:t>?</a:t>
            </a:r>
          </a:p>
        </p:txBody>
      </p:sp>
      <p:pic>
        <p:nvPicPr>
          <p:cNvPr id="8206" name="Picture 14" descr="http://floodlist.com/wp-content/uploads/2014/09/jammu-kashmir-floods-600x3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53989"/>
            <a:ext cx="4286250" cy="2407445"/>
          </a:xfrm>
          <a:prstGeom prst="rect">
            <a:avLst/>
          </a:prstGeom>
          <a:noFill/>
          <a:extLst>
            <a:ext uri="{909E8E84-426E-40dd-AFC4-6F175D3DCCD1}">
              <a14:hiddenFill xmlns:a14="http://schemas.microsoft.com/office/drawing/2010/main" xmlns="">
                <a:solidFill>
                  <a:srgbClr val="FFFFFF"/>
                </a:solidFill>
              </a14:hiddenFill>
            </a:ext>
          </a:extLst>
        </p:spPr>
      </p:pic>
      <p:pic>
        <p:nvPicPr>
          <p:cNvPr id="8204" name="Picture 12" descr="http://www.gastongazette.com/polopoly_fs/1.203487.1379355276%21/fileImage/httpImage/image.jpg_gen/derivatives/landscape_445/color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382" y="1356691"/>
            <a:ext cx="4072622" cy="2489333"/>
          </a:xfrm>
          <a:prstGeom prst="rect">
            <a:avLst/>
          </a:prstGeom>
          <a:noFill/>
          <a:extLst>
            <a:ext uri="{909E8E84-426E-40dd-AFC4-6F175D3DCCD1}">
              <a14:hiddenFill xmlns:a14="http://schemas.microsoft.com/office/drawing/2010/main" xmlns="">
                <a:solidFill>
                  <a:srgbClr val="FFFFFF"/>
                </a:solidFill>
              </a14:hiddenFill>
            </a:ext>
          </a:extLst>
        </p:spPr>
      </p:pic>
      <p:pic>
        <p:nvPicPr>
          <p:cNvPr id="8208" name="Picture 16" descr="http://www.todayonline.com/sites/default/files/styles/photo_gallery_image_lightbox/public/16286675.JPG?itok=4J3_i-V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7850" y="3634978"/>
            <a:ext cx="3189684" cy="2126456"/>
          </a:xfrm>
          <a:prstGeom prst="rect">
            <a:avLst/>
          </a:prstGeom>
          <a:noFill/>
          <a:extLst>
            <a:ext uri="{909E8E84-426E-40dd-AFC4-6F175D3DCCD1}">
              <a14:hiddenFill xmlns:a14="http://schemas.microsoft.com/office/drawing/2010/main" xmlns="">
                <a:solidFill>
                  <a:srgbClr val="FFFFFF"/>
                </a:solidFill>
              </a14:hiddenFill>
            </a:ext>
          </a:extLst>
        </p:spPr>
      </p:pic>
      <p:pic>
        <p:nvPicPr>
          <p:cNvPr id="8210" name="Picture 18" descr="http://hydrology.kaust.edu.sa/PublishingImages/Research/saudi-arabia-floods-513x23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87" y="1577891"/>
            <a:ext cx="3812295" cy="17760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7097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49740"/>
            <a:ext cx="3730519" cy="1785938"/>
          </a:xfrm>
        </p:spPr>
        <p:txBody>
          <a:bodyPr>
            <a:noAutofit/>
          </a:bodyPr>
          <a:lstStyle/>
          <a:p>
            <a:pPr marL="342900" lvl="1" indent="0">
              <a:buNone/>
            </a:pPr>
            <a:r>
              <a:rPr lang="en-US" sz="2800" dirty="0">
                <a:solidFill>
                  <a:schemeClr val="tx1"/>
                </a:solidFill>
                <a:latin typeface="Arial" panose="020B0604020202020204" pitchFamily="34" charset="0"/>
                <a:cs typeface="Arial" panose="020B0604020202020204" pitchFamily="34" charset="0"/>
              </a:rPr>
              <a:t>Improve </a:t>
            </a:r>
            <a:r>
              <a:rPr lang="en-US" sz="2800" dirty="0" smtClean="0">
                <a:solidFill>
                  <a:schemeClr val="tx1"/>
                </a:solidFill>
                <a:latin typeface="Arial" panose="020B0604020202020204" pitchFamily="34" charset="0"/>
                <a:cs typeface="Arial" panose="020B0604020202020204" pitchFamily="34" charset="0"/>
              </a:rPr>
              <a:t>products </a:t>
            </a:r>
            <a:r>
              <a:rPr lang="en-US" sz="2800" dirty="0">
                <a:solidFill>
                  <a:schemeClr val="tx1"/>
                </a:solidFill>
                <a:latin typeface="Arial" panose="020B0604020202020204" pitchFamily="34" charset="0"/>
                <a:cs typeface="Arial" panose="020B0604020202020204" pitchFamily="34" charset="0"/>
              </a:rPr>
              <a:t>and services for decision-</a:t>
            </a:r>
            <a:r>
              <a:rPr lang="en-US" sz="2800" dirty="0" smtClean="0">
                <a:solidFill>
                  <a:schemeClr val="tx1"/>
                </a:solidFill>
                <a:latin typeface="Arial" panose="020B0604020202020204" pitchFamily="34" charset="0"/>
                <a:cs typeface="Arial" panose="020B0604020202020204" pitchFamily="34" charset="0"/>
              </a:rPr>
              <a:t>making</a:t>
            </a:r>
          </a:p>
          <a:p>
            <a:pPr marL="342900" lvl="1" indent="0">
              <a:buNone/>
            </a:pPr>
            <a:endParaRPr lang="en-US" sz="2800" dirty="0">
              <a:solidFill>
                <a:schemeClr val="tx1"/>
              </a:solidFill>
              <a:latin typeface="Arial" panose="020B0604020202020204" pitchFamily="34" charset="0"/>
              <a:cs typeface="Arial" panose="020B0604020202020204" pitchFamily="34" charset="0"/>
            </a:endParaRPr>
          </a:p>
          <a:p>
            <a:pPr marL="342900" lvl="1" indent="0">
              <a:buNone/>
            </a:pPr>
            <a:r>
              <a:rPr lang="en-US" sz="2800" dirty="0" smtClean="0">
                <a:solidFill>
                  <a:schemeClr val="tx1"/>
                </a:solidFill>
                <a:latin typeface="Arial" panose="020B0604020202020204" pitchFamily="34" charset="0"/>
                <a:cs typeface="Arial" panose="020B0604020202020204" pitchFamily="34" charset="0"/>
              </a:rPr>
              <a:t>Deliver potential </a:t>
            </a:r>
            <a:r>
              <a:rPr lang="en-US" sz="2800" dirty="0">
                <a:solidFill>
                  <a:schemeClr val="tx1"/>
                </a:solidFill>
                <a:latin typeface="Arial" panose="020B0604020202020204" pitchFamily="34" charset="0"/>
                <a:cs typeface="Arial" panose="020B0604020202020204" pitchFamily="34" charset="0"/>
              </a:rPr>
              <a:t>impact </a:t>
            </a:r>
            <a:r>
              <a:rPr lang="en-US" sz="2800" dirty="0" smtClean="0">
                <a:solidFill>
                  <a:schemeClr val="tx1"/>
                </a:solidFill>
                <a:latin typeface="Arial" panose="020B0604020202020204" pitchFamily="34" charset="0"/>
                <a:cs typeface="Arial" panose="020B0604020202020204" pitchFamily="34" charset="0"/>
              </a:rPr>
              <a:t>of forecast weather</a:t>
            </a:r>
            <a:endParaRPr lang="en-US" sz="2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Picture 5"/>
          <p:cNvPicPr>
            <a:picLocks noChangeAspect="1"/>
          </p:cNvPicPr>
          <p:nvPr/>
        </p:nvPicPr>
        <p:blipFill>
          <a:blip r:embed="rId2"/>
          <a:stretch>
            <a:fillRect/>
          </a:stretch>
        </p:blipFill>
        <p:spPr>
          <a:xfrm>
            <a:off x="4033699" y="1549740"/>
            <a:ext cx="5039002" cy="2496457"/>
          </a:xfrm>
          <a:prstGeom prst="rect">
            <a:avLst/>
          </a:prstGeom>
        </p:spPr>
      </p:pic>
      <p:sp>
        <p:nvSpPr>
          <p:cNvPr id="8" name="Content Placeholder 2"/>
          <p:cNvSpPr txBox="1">
            <a:spLocks/>
          </p:cNvSpPr>
          <p:nvPr/>
        </p:nvSpPr>
        <p:spPr>
          <a:xfrm>
            <a:off x="838200" y="386090"/>
            <a:ext cx="7675350" cy="969068"/>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03035D"/>
                </a:solidFill>
                <a:latin typeface="Arial Black" panose="020B0A04020102020204" pitchFamily="34" charset="0"/>
              </a:rPr>
              <a:t>Weather Ready Nations addresses impact-based forecasts and warnings</a:t>
            </a:r>
          </a:p>
        </p:txBody>
      </p:sp>
      <p:sp>
        <p:nvSpPr>
          <p:cNvPr id="9" name="Content Placeholder 2"/>
          <p:cNvSpPr txBox="1">
            <a:spLocks/>
          </p:cNvSpPr>
          <p:nvPr/>
        </p:nvSpPr>
        <p:spPr>
          <a:xfrm>
            <a:off x="4063313" y="4321969"/>
            <a:ext cx="4787794" cy="148283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None/>
            </a:pPr>
            <a:r>
              <a:rPr lang="en-US" sz="1800" dirty="0">
                <a:solidFill>
                  <a:schemeClr val="tx1"/>
                </a:solidFill>
                <a:latin typeface="Arial" panose="020B0604020202020204" pitchFamily="34" charset="0"/>
                <a:cs typeface="Arial" panose="020B0604020202020204" pitchFamily="34" charset="0"/>
              </a:rPr>
              <a:t>Warnings based on impact severity levels </a:t>
            </a:r>
          </a:p>
          <a:p>
            <a:pPr marL="342900" lvl="1" indent="0">
              <a:buNone/>
            </a:pPr>
            <a:endParaRPr lang="en-US" sz="1800" b="1" dirty="0">
              <a:solidFill>
                <a:schemeClr val="tx1"/>
              </a:solidFill>
              <a:latin typeface="Arial" panose="020B0604020202020204" pitchFamily="34" charset="0"/>
              <a:cs typeface="Arial" panose="020B0604020202020204" pitchFamily="34" charset="0"/>
            </a:endParaRPr>
          </a:p>
          <a:p>
            <a:pPr marL="342900" lvl="1" indent="0">
              <a:buNone/>
            </a:pPr>
            <a:r>
              <a:rPr lang="en-US" sz="1800" b="1" dirty="0" smtClean="0">
                <a:solidFill>
                  <a:schemeClr val="tx1"/>
                </a:solidFill>
                <a:latin typeface="Arial" panose="020B0604020202020204" pitchFamily="34" charset="0"/>
                <a:cs typeface="Arial" panose="020B0604020202020204" pitchFamily="34" charset="0"/>
              </a:rPr>
              <a:t>Work together with </a:t>
            </a:r>
            <a:r>
              <a:rPr lang="en-US" sz="1800" b="1" dirty="0">
                <a:solidFill>
                  <a:schemeClr val="tx1"/>
                </a:solidFill>
                <a:latin typeface="Arial" panose="020B0604020202020204" pitchFamily="34" charset="0"/>
                <a:cs typeface="Arial" panose="020B0604020202020204" pitchFamily="34" charset="0"/>
              </a:rPr>
              <a:t>disaster management agencies and other stakeholders</a:t>
            </a:r>
          </a:p>
        </p:txBody>
      </p:sp>
    </p:spTree>
    <p:extLst>
      <p:ext uri="{BB962C8B-B14F-4D97-AF65-F5344CB8AC3E}">
        <p14:creationId xmlns:p14="http://schemas.microsoft.com/office/powerpoint/2010/main" val="3072045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534400" cy="4970591"/>
          </a:xfrm>
          <a:prstGeom prst="rect">
            <a:avLst/>
          </a:prstGeom>
        </p:spPr>
        <p:txBody>
          <a:bodyPr wrap="square">
            <a:spAutoFit/>
          </a:bodyPr>
          <a:lstStyle/>
          <a:p>
            <a:endParaRPr lang="en-US" sz="9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800" dirty="0" smtClean="0">
                <a:latin typeface="Arial" panose="020B0604020202020204" pitchFamily="34" charset="0"/>
                <a:cs typeface="Arial" panose="020B0604020202020204" pitchFamily="34" charset="0"/>
              </a:rPr>
              <a:t>National Meteorological and </a:t>
            </a:r>
            <a:r>
              <a:rPr lang="en-US" sz="2800" dirty="0" err="1" smtClean="0">
                <a:latin typeface="Arial" panose="020B0604020202020204" pitchFamily="34" charset="0"/>
                <a:cs typeface="Arial" panose="020B0604020202020204" pitchFamily="34" charset="0"/>
              </a:rPr>
              <a:t>Hydromet</a:t>
            </a:r>
            <a:r>
              <a:rPr lang="en-US" sz="2800" dirty="0" smtClean="0">
                <a:latin typeface="Arial" panose="020B0604020202020204" pitchFamily="34" charset="0"/>
                <a:cs typeface="Arial" panose="020B0604020202020204" pitchFamily="34" charset="0"/>
              </a:rPr>
              <a:t> Services (NMHS) are </a:t>
            </a:r>
            <a:r>
              <a:rPr lang="en-US" sz="2800" dirty="0">
                <a:latin typeface="Arial" panose="020B0604020202020204" pitchFamily="34" charset="0"/>
                <a:cs typeface="Arial" panose="020B0604020202020204" pitchFamily="34" charset="0"/>
              </a:rPr>
              <a:t>responsible for timely and accurate forecasts and warnings</a:t>
            </a:r>
          </a:p>
          <a:p>
            <a:pPr marL="257175" indent="-257175">
              <a:buFont typeface="Arial" panose="020B0604020202020204" pitchFamily="34" charset="0"/>
              <a:buChar char="•"/>
            </a:pPr>
            <a:r>
              <a:rPr lang="en-US" sz="2800" dirty="0" smtClean="0">
                <a:latin typeface="Arial" panose="020B0604020202020204" pitchFamily="34" charset="0"/>
                <a:cs typeface="Arial" panose="020B0604020202020204" pitchFamily="34" charset="0"/>
              </a:rPr>
              <a:t>Stakeholders </a:t>
            </a:r>
            <a:r>
              <a:rPr lang="en-US" sz="2800" dirty="0">
                <a:latin typeface="Arial" panose="020B0604020202020204" pitchFamily="34" charset="0"/>
                <a:cs typeface="Arial" panose="020B0604020202020204" pitchFamily="34" charset="0"/>
              </a:rPr>
              <a:t>make decisions based on impact on lives, livelihood, </a:t>
            </a:r>
            <a:r>
              <a:rPr lang="en-US" sz="2800" dirty="0" smtClean="0">
                <a:latin typeface="Arial" panose="020B0604020202020204" pitchFamily="34" charset="0"/>
                <a:cs typeface="Arial" panose="020B0604020202020204" pitchFamily="34" charset="0"/>
              </a:rPr>
              <a:t>property,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the economy</a:t>
            </a:r>
            <a:endParaRPr lang="en-US" sz="2800" dirty="0">
              <a:latin typeface="Arial" panose="020B0604020202020204" pitchFamily="34" charset="0"/>
              <a:cs typeface="Arial" panose="020B0604020202020204" pitchFamily="34" charset="0"/>
            </a:endParaRPr>
          </a:p>
          <a:p>
            <a:pPr marL="600075" lvl="1" indent="-257175">
              <a:buFont typeface="Wingdings" charset="2"/>
              <a:buChar char="§"/>
            </a:pPr>
            <a:r>
              <a:rPr lang="en-US" sz="2800" dirty="0" smtClean="0">
                <a:latin typeface="Arial" panose="020B0604020202020204" pitchFamily="34" charset="0"/>
                <a:cs typeface="Arial" panose="020B0604020202020204" pitchFamily="34" charset="0"/>
              </a:rPr>
              <a:t>Need </a:t>
            </a:r>
            <a:r>
              <a:rPr lang="en-US" sz="2800" dirty="0">
                <a:latin typeface="Arial" panose="020B0604020202020204" pitchFamily="34" charset="0"/>
                <a:cs typeface="Arial" panose="020B0604020202020204" pitchFamily="34" charset="0"/>
              </a:rPr>
              <a:t>more than statements about </a:t>
            </a:r>
            <a:r>
              <a:rPr lang="en-US" sz="2800" dirty="0" smtClean="0">
                <a:latin typeface="Arial" panose="020B0604020202020204" pitchFamily="34" charset="0"/>
                <a:cs typeface="Arial" panose="020B0604020202020204" pitchFamily="34" charset="0"/>
              </a:rPr>
              <a:t>hydrometeorological </a:t>
            </a:r>
            <a:r>
              <a:rPr lang="en-US" sz="2800" dirty="0">
                <a:latin typeface="Arial" panose="020B0604020202020204" pitchFamily="34" charset="0"/>
                <a:cs typeface="Arial" panose="020B0604020202020204" pitchFamily="34" charset="0"/>
              </a:rPr>
              <a:t>events</a:t>
            </a:r>
          </a:p>
          <a:p>
            <a:pPr marL="600075" lvl="1" indent="-257175">
              <a:buFont typeface="Wingdings" charset="2"/>
              <a:buChar char="§"/>
            </a:pPr>
            <a:r>
              <a:rPr lang="en-US" sz="2800" dirty="0" smtClean="0">
                <a:latin typeface="Arial" panose="020B0604020202020204" pitchFamily="34" charset="0"/>
                <a:cs typeface="Arial" panose="020B0604020202020204" pitchFamily="34" charset="0"/>
              </a:rPr>
              <a:t>Need information </a:t>
            </a:r>
            <a:r>
              <a:rPr lang="en-US" sz="2800" dirty="0">
                <a:latin typeface="Arial" panose="020B0604020202020204" pitchFamily="34" charset="0"/>
                <a:cs typeface="Arial" panose="020B0604020202020204" pitchFamily="34" charset="0"/>
              </a:rPr>
              <a:t>on disaster risk and forecasting impact </a:t>
            </a:r>
            <a:r>
              <a:rPr lang="en-US" sz="2800" dirty="0" smtClean="0">
                <a:latin typeface="Arial" panose="020B0604020202020204" pitchFamily="34" charset="0"/>
                <a:cs typeface="Arial" panose="020B0604020202020204" pitchFamily="34" charset="0"/>
              </a:rPr>
              <a:t>beyond the traditional forecast</a:t>
            </a:r>
            <a:endParaRPr lang="en-US" sz="28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Forecasting high-impact hydrometeorological is a global challenge</a:t>
            </a: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1066800" y="304800"/>
            <a:ext cx="7543800" cy="1077218"/>
          </a:xfrm>
          <a:prstGeom prst="rect">
            <a:avLst/>
          </a:prstGeom>
        </p:spPr>
        <p:txBody>
          <a:bodyPr wrap="square">
            <a:spAutoFit/>
          </a:bodyPr>
          <a:lstStyle/>
          <a:p>
            <a:r>
              <a:rPr lang="en-US" sz="3200" b="1" dirty="0" smtClean="0">
                <a:latin typeface="Arial Black" panose="020B0A04020102020204" pitchFamily="34" charset="0"/>
              </a:rPr>
              <a:t>Transition </a:t>
            </a:r>
            <a:r>
              <a:rPr lang="en-US" sz="3200" b="1" dirty="0">
                <a:latin typeface="Arial Black" panose="020B0A04020102020204" pitchFamily="34" charset="0"/>
              </a:rPr>
              <a:t>Towards Impact-based Forecasting </a:t>
            </a:r>
            <a:endParaRPr lang="en-US" sz="3200" dirty="0">
              <a:latin typeface="Arial Black" panose="020B0A04020102020204" pitchFamily="34" charset="0"/>
            </a:endParaRPr>
          </a:p>
        </p:txBody>
      </p:sp>
    </p:spTree>
    <p:extLst>
      <p:ext uri="{BB962C8B-B14F-4D97-AF65-F5344CB8AC3E}">
        <p14:creationId xmlns:p14="http://schemas.microsoft.com/office/powerpoint/2010/main" val="167813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chemeClr val="tx1"/>
                </a:solidFill>
              </a:rPr>
              <a:t>Disaster Management Survey</a:t>
            </a:r>
          </a:p>
        </p:txBody>
      </p:sp>
      <p:sp>
        <p:nvSpPr>
          <p:cNvPr id="3" name="Content Placeholder 2"/>
          <p:cNvSpPr>
            <a:spLocks noGrp="1"/>
          </p:cNvSpPr>
          <p:nvPr>
            <p:ph idx="1"/>
          </p:nvPr>
        </p:nvSpPr>
        <p:spPr>
          <a:xfrm>
            <a:off x="838200" y="1828800"/>
            <a:ext cx="7924800" cy="3162869"/>
          </a:xfrm>
        </p:spPr>
        <p:txBody>
          <a:bodyPr>
            <a:noAutofit/>
          </a:bodyPr>
          <a:lstStyle/>
          <a:p>
            <a:pPr marL="0" indent="0">
              <a:buNone/>
            </a:pPr>
            <a:r>
              <a:rPr lang="en-ZA" altLang="en-US" b="0" dirty="0" smtClean="0">
                <a:solidFill>
                  <a:schemeClr val="tx1"/>
                </a:solidFill>
              </a:rPr>
              <a:t>Needs:</a:t>
            </a:r>
            <a:endParaRPr lang="en-ZA" altLang="en-US" b="0" dirty="0">
              <a:solidFill>
                <a:schemeClr val="tx1"/>
              </a:solidFill>
            </a:endParaRPr>
          </a:p>
          <a:p>
            <a:r>
              <a:rPr lang="en-ZA" altLang="en-US" b="0" dirty="0" smtClean="0">
                <a:solidFill>
                  <a:schemeClr val="tx1"/>
                </a:solidFill>
              </a:rPr>
              <a:t>Clear and concise information on the weather impacts</a:t>
            </a:r>
            <a:endParaRPr lang="en-ZA" altLang="en-US" b="0" dirty="0">
              <a:solidFill>
                <a:schemeClr val="tx1"/>
              </a:solidFill>
            </a:endParaRPr>
          </a:p>
          <a:p>
            <a:r>
              <a:rPr lang="en-ZA" altLang="en-US" b="0" dirty="0" smtClean="0">
                <a:solidFill>
                  <a:schemeClr val="tx1"/>
                </a:solidFill>
              </a:rPr>
              <a:t>Communication that </a:t>
            </a:r>
            <a:r>
              <a:rPr lang="en-ZA" altLang="en-US" b="0" i="1" dirty="0" smtClean="0">
                <a:solidFill>
                  <a:schemeClr val="tx1"/>
                </a:solidFill>
              </a:rPr>
              <a:t>enables effective </a:t>
            </a:r>
            <a:r>
              <a:rPr lang="en-ZA" altLang="en-US" b="0" i="1" dirty="0">
                <a:solidFill>
                  <a:schemeClr val="tx1"/>
                </a:solidFill>
              </a:rPr>
              <a:t>decision making</a:t>
            </a:r>
          </a:p>
          <a:p>
            <a:r>
              <a:rPr lang="en-ZA" altLang="en-US" b="0" dirty="0" smtClean="0">
                <a:solidFill>
                  <a:schemeClr val="tx1"/>
                </a:solidFill>
              </a:rPr>
              <a:t>“Tell the decision makers </a:t>
            </a:r>
            <a:r>
              <a:rPr lang="en-ZA" altLang="en-US" b="0" dirty="0">
                <a:solidFill>
                  <a:schemeClr val="tx1"/>
                </a:solidFill>
              </a:rPr>
              <a:t>what is going to happen, when</a:t>
            </a:r>
            <a:r>
              <a:rPr lang="en-ZA" altLang="en-US" b="0">
                <a:solidFill>
                  <a:schemeClr val="tx1"/>
                </a:solidFill>
              </a:rPr>
              <a:t>, </a:t>
            </a:r>
            <a:r>
              <a:rPr lang="en-ZA" altLang="en-US" b="0" smtClean="0">
                <a:solidFill>
                  <a:schemeClr val="tx1"/>
                </a:solidFill>
              </a:rPr>
              <a:t>where, </a:t>
            </a:r>
            <a:r>
              <a:rPr lang="en-ZA" altLang="en-US" b="0" dirty="0">
                <a:solidFill>
                  <a:schemeClr val="tx1"/>
                </a:solidFill>
              </a:rPr>
              <a:t>and how serious it </a:t>
            </a:r>
            <a:r>
              <a:rPr lang="en-ZA" altLang="en-US" b="0" dirty="0" smtClean="0">
                <a:solidFill>
                  <a:schemeClr val="tx1"/>
                </a:solidFill>
              </a:rPr>
              <a:t>will be” </a:t>
            </a:r>
            <a:endParaRPr lang="en-ZA" altLang="en-US" b="0" dirty="0">
              <a:solidFill>
                <a:schemeClr val="tx1"/>
              </a:solidFill>
            </a:endParaRPr>
          </a:p>
          <a:p>
            <a:pPr lvl="1"/>
            <a:endParaRPr lang="en-ZA" alt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566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94791" y="1375101"/>
            <a:ext cx="1877687" cy="413144"/>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100" dirty="0" smtClean="0">
                <a:latin typeface="Arial" panose="020B0604020202020204" pitchFamily="34" charset="0"/>
                <a:cs typeface="Arial" panose="020B0604020202020204" pitchFamily="34" charset="0"/>
              </a:rPr>
              <a:t>Move from</a:t>
            </a:r>
            <a:endParaRPr lang="en-ZA" sz="2100" dirty="0">
              <a:latin typeface="Arial" panose="020B0604020202020204" pitchFamily="34" charset="0"/>
              <a:cs typeface="Arial" panose="020B0604020202020204" pitchFamily="34" charset="0"/>
            </a:endParaRPr>
          </a:p>
        </p:txBody>
      </p:sp>
      <p:sp>
        <p:nvSpPr>
          <p:cNvPr id="3" name="Rounded Rectangle 2"/>
          <p:cNvSpPr/>
          <p:nvPr/>
        </p:nvSpPr>
        <p:spPr>
          <a:xfrm>
            <a:off x="810024" y="1803221"/>
            <a:ext cx="3247222" cy="10595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75" dirty="0">
                <a:solidFill>
                  <a:schemeClr val="bg1"/>
                </a:solidFill>
                <a:latin typeface="Arial" panose="020B0604020202020204" pitchFamily="34" charset="0"/>
                <a:cs typeface="Arial" panose="020B0604020202020204" pitchFamily="34" charset="0"/>
              </a:rPr>
              <a:t>What the weather will </a:t>
            </a:r>
            <a:r>
              <a:rPr lang="en-ZA" sz="1575" b="1" i="1" dirty="0">
                <a:solidFill>
                  <a:schemeClr val="bg1"/>
                </a:solidFill>
                <a:latin typeface="Arial" panose="020B0604020202020204" pitchFamily="34" charset="0"/>
                <a:cs typeface="Arial" panose="020B0604020202020204" pitchFamily="34" charset="0"/>
              </a:rPr>
              <a:t>be</a:t>
            </a:r>
            <a:r>
              <a:rPr lang="en-ZA" sz="1575" dirty="0">
                <a:solidFill>
                  <a:schemeClr val="bg1"/>
                </a:solidFill>
                <a:latin typeface="Arial" panose="020B0604020202020204" pitchFamily="34" charset="0"/>
                <a:cs typeface="Arial" panose="020B0604020202020204" pitchFamily="34" charset="0"/>
              </a:rPr>
              <a:t>: </a:t>
            </a:r>
          </a:p>
          <a:p>
            <a:pPr algn="ctr"/>
            <a:r>
              <a:rPr lang="en-ZA" sz="1575" dirty="0">
                <a:solidFill>
                  <a:schemeClr val="bg1"/>
                </a:solidFill>
                <a:latin typeface="Arial" panose="020B0604020202020204" pitchFamily="34" charset="0"/>
                <a:cs typeface="Arial" panose="020B0604020202020204" pitchFamily="34" charset="0"/>
              </a:rPr>
              <a:t>- 50mm in 24 hours</a:t>
            </a:r>
          </a:p>
          <a:p>
            <a:pPr algn="ctr"/>
            <a:r>
              <a:rPr lang="en-ZA" sz="1575" dirty="0">
                <a:solidFill>
                  <a:schemeClr val="bg1"/>
                </a:solidFill>
                <a:latin typeface="Arial" panose="020B0604020202020204" pitchFamily="34" charset="0"/>
                <a:cs typeface="Arial" panose="020B0604020202020204" pitchFamily="34" charset="0"/>
              </a:rPr>
              <a:t>- 35 knot winds</a:t>
            </a:r>
          </a:p>
        </p:txBody>
      </p:sp>
      <p:sp>
        <p:nvSpPr>
          <p:cNvPr id="4" name="Title 6"/>
          <p:cNvSpPr txBox="1">
            <a:spLocks/>
          </p:cNvSpPr>
          <p:nvPr/>
        </p:nvSpPr>
        <p:spPr>
          <a:xfrm>
            <a:off x="4648430" y="1803221"/>
            <a:ext cx="3387687" cy="1059545"/>
          </a:xfrm>
          <a:prstGeom prst="roundRect">
            <a:avLst/>
          </a:prstGeom>
          <a:solidFill>
            <a:srgbClr val="31828E"/>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rtl="0" fontAlgn="base">
              <a:spcBef>
                <a:spcPct val="0"/>
              </a:spcBef>
              <a:spcAft>
                <a:spcPct val="0"/>
              </a:spcAft>
              <a:defRPr sz="3200" b="0">
                <a:solidFill>
                  <a:schemeClr val="lt1"/>
                </a:solidFill>
                <a:latin typeface="+mn-lt"/>
                <a:ea typeface="+mn-ea"/>
                <a:cs typeface="+mn-cs"/>
              </a:defRPr>
            </a:lvl1pPr>
            <a:lvl2pPr algn="l" rtl="0" fontAlgn="base">
              <a:spcBef>
                <a:spcPct val="0"/>
              </a:spcBef>
              <a:spcAft>
                <a:spcPct val="0"/>
              </a:spcAft>
              <a:defRPr sz="2800" b="1">
                <a:solidFill>
                  <a:schemeClr val="lt1"/>
                </a:solidFill>
                <a:latin typeface="+mn-lt"/>
                <a:ea typeface="+mn-ea"/>
                <a:cs typeface="+mn-cs"/>
              </a:defRPr>
            </a:lvl2pPr>
            <a:lvl3pPr algn="l" rtl="0" fontAlgn="base">
              <a:spcBef>
                <a:spcPct val="0"/>
              </a:spcBef>
              <a:spcAft>
                <a:spcPct val="0"/>
              </a:spcAft>
              <a:defRPr sz="2800" b="1">
                <a:solidFill>
                  <a:schemeClr val="lt1"/>
                </a:solidFill>
                <a:latin typeface="+mn-lt"/>
                <a:ea typeface="+mn-ea"/>
                <a:cs typeface="+mn-cs"/>
              </a:defRPr>
            </a:lvl3pPr>
            <a:lvl4pPr algn="l" rtl="0" fontAlgn="base">
              <a:spcBef>
                <a:spcPct val="0"/>
              </a:spcBef>
              <a:spcAft>
                <a:spcPct val="0"/>
              </a:spcAft>
              <a:defRPr sz="2800" b="1">
                <a:solidFill>
                  <a:schemeClr val="lt1"/>
                </a:solidFill>
                <a:latin typeface="+mn-lt"/>
                <a:ea typeface="+mn-ea"/>
                <a:cs typeface="+mn-cs"/>
              </a:defRPr>
            </a:lvl4pPr>
            <a:lvl5pPr algn="l" rtl="0" fontAlgn="base">
              <a:spcBef>
                <a:spcPct val="0"/>
              </a:spcBef>
              <a:spcAft>
                <a:spcPct val="0"/>
              </a:spcAft>
              <a:defRPr sz="2800" b="1">
                <a:solidFill>
                  <a:schemeClr val="lt1"/>
                </a:solidFill>
                <a:latin typeface="+mn-lt"/>
                <a:ea typeface="+mn-ea"/>
                <a:cs typeface="+mn-cs"/>
              </a:defRPr>
            </a:lvl5pPr>
            <a:lvl6pPr marL="457200" algn="l" rtl="0" fontAlgn="base">
              <a:spcBef>
                <a:spcPct val="0"/>
              </a:spcBef>
              <a:spcAft>
                <a:spcPct val="0"/>
              </a:spcAft>
              <a:defRPr sz="2800" b="1">
                <a:solidFill>
                  <a:schemeClr val="lt1"/>
                </a:solidFill>
                <a:latin typeface="+mn-lt"/>
                <a:ea typeface="+mn-ea"/>
                <a:cs typeface="+mn-cs"/>
              </a:defRPr>
            </a:lvl6pPr>
            <a:lvl7pPr marL="914400" algn="l" rtl="0" fontAlgn="base">
              <a:spcBef>
                <a:spcPct val="0"/>
              </a:spcBef>
              <a:spcAft>
                <a:spcPct val="0"/>
              </a:spcAft>
              <a:defRPr sz="2800" b="1">
                <a:solidFill>
                  <a:schemeClr val="lt1"/>
                </a:solidFill>
                <a:latin typeface="+mn-lt"/>
                <a:ea typeface="+mn-ea"/>
                <a:cs typeface="+mn-cs"/>
              </a:defRPr>
            </a:lvl7pPr>
            <a:lvl8pPr marL="1371600" algn="l" rtl="0" fontAlgn="base">
              <a:spcBef>
                <a:spcPct val="0"/>
              </a:spcBef>
              <a:spcAft>
                <a:spcPct val="0"/>
              </a:spcAft>
              <a:defRPr sz="2800" b="1">
                <a:solidFill>
                  <a:schemeClr val="lt1"/>
                </a:solidFill>
                <a:latin typeface="+mn-lt"/>
                <a:ea typeface="+mn-ea"/>
                <a:cs typeface="+mn-cs"/>
              </a:defRPr>
            </a:lvl8pPr>
            <a:lvl9pPr marL="1828800" algn="l" rtl="0" fontAlgn="base">
              <a:spcBef>
                <a:spcPct val="0"/>
              </a:spcBef>
              <a:spcAft>
                <a:spcPct val="0"/>
              </a:spcAft>
              <a:defRPr sz="2800" b="1">
                <a:solidFill>
                  <a:schemeClr val="lt1"/>
                </a:solidFill>
                <a:latin typeface="+mn-lt"/>
                <a:ea typeface="+mn-ea"/>
                <a:cs typeface="+mn-cs"/>
              </a:defRPr>
            </a:lvl9pPr>
          </a:lstStyle>
          <a:p>
            <a:pPr algn="ctr"/>
            <a:r>
              <a:rPr lang="en-ZA" sz="1575" kern="0" smtClean="0">
                <a:solidFill>
                  <a:schemeClr val="bg1"/>
                </a:solidFill>
                <a:latin typeface="Arial" panose="020B0604020202020204" pitchFamily="34" charset="0"/>
                <a:cs typeface="Arial" panose="020B0604020202020204" pitchFamily="34" charset="0"/>
              </a:rPr>
              <a:t>What the weather will </a:t>
            </a:r>
            <a:r>
              <a:rPr lang="en-ZA" sz="1575" b="1" i="1" kern="0" smtClean="0">
                <a:solidFill>
                  <a:schemeClr val="bg1"/>
                </a:solidFill>
                <a:latin typeface="Arial" panose="020B0604020202020204" pitchFamily="34" charset="0"/>
                <a:cs typeface="Arial" panose="020B0604020202020204" pitchFamily="34" charset="0"/>
              </a:rPr>
              <a:t>do</a:t>
            </a:r>
            <a:r>
              <a:rPr lang="en-ZA" sz="1575" kern="0" smtClean="0">
                <a:solidFill>
                  <a:schemeClr val="bg1"/>
                </a:solidFill>
                <a:latin typeface="Arial" panose="020B0604020202020204" pitchFamily="34" charset="0"/>
                <a:cs typeface="Arial" panose="020B0604020202020204" pitchFamily="34" charset="0"/>
              </a:rPr>
              <a:t>: </a:t>
            </a:r>
            <a:br>
              <a:rPr lang="en-ZA" sz="1575" kern="0" smtClean="0">
                <a:solidFill>
                  <a:schemeClr val="bg1"/>
                </a:solidFill>
                <a:latin typeface="Arial" panose="020B0604020202020204" pitchFamily="34" charset="0"/>
                <a:cs typeface="Arial" panose="020B0604020202020204" pitchFamily="34" charset="0"/>
              </a:rPr>
            </a:br>
            <a:r>
              <a:rPr lang="en-ZA" sz="1575" kern="0" smtClean="0">
                <a:solidFill>
                  <a:schemeClr val="bg1"/>
                </a:solidFill>
                <a:latin typeface="Arial" panose="020B0604020202020204" pitchFamily="34" charset="0"/>
                <a:cs typeface="Arial" panose="020B0604020202020204" pitchFamily="34" charset="0"/>
              </a:rPr>
              <a:t>- Roads flooded</a:t>
            </a:r>
            <a:br>
              <a:rPr lang="en-ZA" sz="1575" kern="0" smtClean="0">
                <a:solidFill>
                  <a:schemeClr val="bg1"/>
                </a:solidFill>
                <a:latin typeface="Arial" panose="020B0604020202020204" pitchFamily="34" charset="0"/>
                <a:cs typeface="Arial" panose="020B0604020202020204" pitchFamily="34" charset="0"/>
              </a:rPr>
            </a:br>
            <a:r>
              <a:rPr lang="en-ZA" sz="1575" kern="0" smtClean="0">
                <a:solidFill>
                  <a:schemeClr val="bg1"/>
                </a:solidFill>
                <a:latin typeface="Arial" panose="020B0604020202020204" pitchFamily="34" charset="0"/>
                <a:cs typeface="Arial" panose="020B0604020202020204" pitchFamily="34" charset="0"/>
              </a:rPr>
              <a:t>- Communities cut off</a:t>
            </a:r>
            <a:endParaRPr lang="en-ZA" sz="1575" kern="0" dirty="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5685391" y="1379607"/>
            <a:ext cx="1313762" cy="376124"/>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2100" dirty="0" smtClean="0">
                <a:latin typeface="Arial" panose="020B0604020202020204" pitchFamily="34" charset="0"/>
                <a:cs typeface="Arial" panose="020B0604020202020204" pitchFamily="34" charset="0"/>
              </a:rPr>
              <a:t>Towards</a:t>
            </a:r>
            <a:endParaRPr lang="en-ZA" sz="2100" dirty="0">
              <a:latin typeface="Arial" panose="020B0604020202020204" pitchFamily="34" charset="0"/>
              <a:cs typeface="Arial" panose="020B0604020202020204" pitchFamily="34" charset="0"/>
            </a:endParaRPr>
          </a:p>
        </p:txBody>
      </p:sp>
      <p:sp>
        <p:nvSpPr>
          <p:cNvPr id="6" name="Curved Down Arrow 5"/>
          <p:cNvSpPr/>
          <p:nvPr/>
        </p:nvSpPr>
        <p:spPr>
          <a:xfrm>
            <a:off x="3682839" y="1437921"/>
            <a:ext cx="1970642" cy="324892"/>
          </a:xfrm>
          <a:prstGeom prst="curvedDownArrow">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ZA" sz="788"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82" y="4651734"/>
            <a:ext cx="1771718" cy="1328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920" y="4684092"/>
            <a:ext cx="2239127" cy="1259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4651161"/>
            <a:ext cx="858959" cy="1444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9482" y="4684092"/>
            <a:ext cx="1997826" cy="1123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p:cNvSpPr txBox="1">
            <a:spLocks/>
          </p:cNvSpPr>
          <p:nvPr/>
        </p:nvSpPr>
        <p:spPr>
          <a:xfrm>
            <a:off x="684081" y="228600"/>
            <a:ext cx="7350317" cy="1094618"/>
          </a:xfrm>
          <a:prstGeom prst="rect">
            <a:avLst/>
          </a:prstGeom>
        </p:spPr>
        <p:txBody>
          <a:bodyPr vert="horz" lIns="51435" tIns="25718" rIns="51435" bIns="2571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eaLnBrk="0" hangingPunct="0">
              <a:lnSpc>
                <a:spcPct val="100000"/>
              </a:lnSpc>
            </a:pPr>
            <a:r>
              <a:rPr lang="en-ZA" sz="3200" dirty="0">
                <a:latin typeface="Arial Black" panose="020B0A04020102020204" pitchFamily="34" charset="0"/>
              </a:rPr>
              <a:t>Impact-Based </a:t>
            </a:r>
            <a:r>
              <a:rPr lang="en-ZA" sz="3200" dirty="0" smtClean="0">
                <a:latin typeface="Arial Black" panose="020B0A04020102020204" pitchFamily="34" charset="0"/>
              </a:rPr>
              <a:t>Forecasting </a:t>
            </a:r>
            <a:endParaRPr lang="en-ZA" sz="3200" dirty="0">
              <a:latin typeface="Arial Black" panose="020B0A04020102020204" pitchFamily="34" charset="0"/>
            </a:endParaRPr>
          </a:p>
        </p:txBody>
      </p:sp>
      <p:sp>
        <p:nvSpPr>
          <p:cNvPr id="12" name="TextBox 11"/>
          <p:cNvSpPr txBox="1"/>
          <p:nvPr/>
        </p:nvSpPr>
        <p:spPr>
          <a:xfrm>
            <a:off x="1724819" y="4255557"/>
            <a:ext cx="154401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Observations</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5880447" y="4286185"/>
            <a:ext cx="9925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Impacts</a:t>
            </a:r>
            <a:endParaRPr lang="en-US" dirty="0">
              <a:latin typeface="Arial" panose="020B0604020202020204" pitchFamily="34" charset="0"/>
              <a:cs typeface="Arial" panose="020B0604020202020204" pitchFamily="34" charset="0"/>
            </a:endParaRPr>
          </a:p>
        </p:txBody>
      </p:sp>
      <p:sp>
        <p:nvSpPr>
          <p:cNvPr id="14" name="Down Arrow 13"/>
          <p:cNvSpPr/>
          <p:nvPr/>
        </p:nvSpPr>
        <p:spPr>
          <a:xfrm>
            <a:off x="2191319" y="2846322"/>
            <a:ext cx="484632" cy="138238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099956" y="2874307"/>
            <a:ext cx="484632" cy="1354403"/>
          </a:xfrm>
          <a:prstGeom prst="down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7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animBg="1"/>
      <p:bldP spid="12" grpId="0"/>
      <p:bldP spid="1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303" r="32137"/>
          <a:stretch/>
        </p:blipFill>
        <p:spPr>
          <a:xfrm>
            <a:off x="4114800" y="1600200"/>
            <a:ext cx="4876046" cy="3646847"/>
          </a:xfrm>
          <a:prstGeom prst="rect">
            <a:avLst/>
          </a:prstGeom>
        </p:spPr>
      </p:pic>
      <p:sp>
        <p:nvSpPr>
          <p:cNvPr id="4" name="Rectangle 3"/>
          <p:cNvSpPr/>
          <p:nvPr/>
        </p:nvSpPr>
        <p:spPr>
          <a:xfrm>
            <a:off x="457200" y="1828800"/>
            <a:ext cx="3733800" cy="3108543"/>
          </a:xfrm>
          <a:prstGeom prst="rect">
            <a:avLst/>
          </a:prstGeom>
        </p:spPr>
        <p:txBody>
          <a:bodyPr wrap="square">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What </a:t>
            </a:r>
            <a:r>
              <a:rPr lang="en-US" sz="2800" dirty="0">
                <a:latin typeface="Arial" panose="020B0604020202020204" pitchFamily="34" charset="0"/>
                <a:cs typeface="Arial" panose="020B0604020202020204" pitchFamily="34" charset="0"/>
              </a:rPr>
              <a:t>causes hazards to become human disasters</a:t>
            </a:r>
            <a:r>
              <a:rPr lang="en-US" sz="28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How </a:t>
            </a:r>
            <a:r>
              <a:rPr lang="en-US" sz="2800" dirty="0">
                <a:latin typeface="Arial" panose="020B0604020202020204" pitchFamily="34" charset="0"/>
                <a:cs typeface="Arial" panose="020B0604020202020204" pitchFamily="34" charset="0"/>
              </a:rPr>
              <a:t>does a good forecast, become a bad outcome?</a:t>
            </a:r>
          </a:p>
          <a:p>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990600" y="375482"/>
            <a:ext cx="7772400" cy="1077218"/>
          </a:xfrm>
          <a:prstGeom prst="rect">
            <a:avLst/>
          </a:prstGeom>
        </p:spPr>
        <p:txBody>
          <a:bodyPr wrap="square" anchor="ctr">
            <a:spAutoFit/>
          </a:bodyPr>
          <a:lstStyle/>
          <a:p>
            <a:r>
              <a:rPr lang="en-US" sz="3200" b="1" dirty="0" smtClean="0">
                <a:latin typeface="Arial Black" panose="020B0A04020102020204" pitchFamily="34" charset="0"/>
              </a:rPr>
              <a:t>Moving </a:t>
            </a:r>
            <a:r>
              <a:rPr lang="en-US" sz="3200" b="1" dirty="0">
                <a:latin typeface="Arial Black" panose="020B0A04020102020204" pitchFamily="34" charset="0"/>
              </a:rPr>
              <a:t>Towards Impact based Forecasting </a:t>
            </a:r>
            <a:endParaRPr lang="en-US" sz="3200" dirty="0">
              <a:latin typeface="Arial Black" panose="020B0A04020102020204" pitchFamily="34" charset="0"/>
            </a:endParaRPr>
          </a:p>
        </p:txBody>
      </p:sp>
    </p:spTree>
    <p:extLst>
      <p:ext uri="{BB962C8B-B14F-4D97-AF65-F5344CB8AC3E}">
        <p14:creationId xmlns:p14="http://schemas.microsoft.com/office/powerpoint/2010/main" val="549163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9</a:t>
            </a:fld>
            <a:endParaRPr lang="en-US" dirty="0"/>
          </a:p>
        </p:txBody>
      </p:sp>
      <p:grpSp>
        <p:nvGrpSpPr>
          <p:cNvPr id="5" name="Group 4"/>
          <p:cNvGrpSpPr/>
          <p:nvPr/>
        </p:nvGrpSpPr>
        <p:grpSpPr>
          <a:xfrm>
            <a:off x="149581" y="1524000"/>
            <a:ext cx="8906955" cy="4944200"/>
            <a:chOff x="149581" y="954157"/>
            <a:chExt cx="8906955" cy="4944200"/>
          </a:xfrm>
          <a:solidFill>
            <a:schemeClr val="tx2">
              <a:lumMod val="60000"/>
              <a:lumOff val="40000"/>
            </a:schemeClr>
          </a:solidFill>
        </p:grpSpPr>
        <p:sp>
          <p:nvSpPr>
            <p:cNvPr id="6" name="Right Arrow 5"/>
            <p:cNvSpPr/>
            <p:nvPr/>
          </p:nvSpPr>
          <p:spPr>
            <a:xfrm>
              <a:off x="817182" y="954157"/>
              <a:ext cx="7571753" cy="4944200"/>
            </a:xfrm>
            <a:prstGeom prst="rightArrow">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49581" y="2437417"/>
              <a:ext cx="2065260" cy="2286982"/>
            </a:xfrm>
            <a:custGeom>
              <a:avLst/>
              <a:gdLst>
                <a:gd name="connsiteX0" fmla="*/ 0 w 2065260"/>
                <a:gd name="connsiteY0" fmla="*/ 329620 h 1977680"/>
                <a:gd name="connsiteX1" fmla="*/ 329620 w 2065260"/>
                <a:gd name="connsiteY1" fmla="*/ 0 h 1977680"/>
                <a:gd name="connsiteX2" fmla="*/ 1735640 w 2065260"/>
                <a:gd name="connsiteY2" fmla="*/ 0 h 1977680"/>
                <a:gd name="connsiteX3" fmla="*/ 2065260 w 2065260"/>
                <a:gd name="connsiteY3" fmla="*/ 329620 h 1977680"/>
                <a:gd name="connsiteX4" fmla="*/ 2065260 w 2065260"/>
                <a:gd name="connsiteY4" fmla="*/ 1648060 h 1977680"/>
                <a:gd name="connsiteX5" fmla="*/ 1735640 w 2065260"/>
                <a:gd name="connsiteY5" fmla="*/ 1977680 h 1977680"/>
                <a:gd name="connsiteX6" fmla="*/ 329620 w 2065260"/>
                <a:gd name="connsiteY6" fmla="*/ 1977680 h 1977680"/>
                <a:gd name="connsiteX7" fmla="*/ 0 w 2065260"/>
                <a:gd name="connsiteY7" fmla="*/ 1648060 h 1977680"/>
                <a:gd name="connsiteX8" fmla="*/ 0 w 2065260"/>
                <a:gd name="connsiteY8" fmla="*/ 329620 h 197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260" h="1977680">
                  <a:moveTo>
                    <a:pt x="0" y="329620"/>
                  </a:moveTo>
                  <a:cubicBezTo>
                    <a:pt x="0" y="147576"/>
                    <a:pt x="147576" y="0"/>
                    <a:pt x="329620" y="0"/>
                  </a:cubicBezTo>
                  <a:lnTo>
                    <a:pt x="1735640" y="0"/>
                  </a:lnTo>
                  <a:cubicBezTo>
                    <a:pt x="1917684" y="0"/>
                    <a:pt x="2065260" y="147576"/>
                    <a:pt x="2065260" y="329620"/>
                  </a:cubicBezTo>
                  <a:lnTo>
                    <a:pt x="2065260" y="1648060"/>
                  </a:lnTo>
                  <a:cubicBezTo>
                    <a:pt x="2065260" y="1830104"/>
                    <a:pt x="1917684" y="1977680"/>
                    <a:pt x="1735640" y="1977680"/>
                  </a:cubicBezTo>
                  <a:lnTo>
                    <a:pt x="329620" y="1977680"/>
                  </a:lnTo>
                  <a:cubicBezTo>
                    <a:pt x="147576" y="1977680"/>
                    <a:pt x="0" y="1830104"/>
                    <a:pt x="0" y="1648060"/>
                  </a:cubicBezTo>
                  <a:lnTo>
                    <a:pt x="0" y="32962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882" tIns="149882" rIns="149882" bIns="149882" numCol="1" spcCol="1270" anchor="ctr" anchorCtr="0">
              <a:noAutofit/>
            </a:bodyPr>
            <a:lstStyle/>
            <a:p>
              <a:pPr lvl="0" algn="ctr" defTabSz="622300">
                <a:lnSpc>
                  <a:spcPct val="100000"/>
                </a:lnSpc>
                <a:spcBef>
                  <a:spcPct val="0"/>
                </a:spcBef>
                <a:spcAft>
                  <a:spcPts val="0"/>
                </a:spcAft>
              </a:pPr>
              <a:r>
                <a:rPr lang="en-US" sz="1200" b="1" kern="1200" dirty="0" smtClean="0">
                  <a:solidFill>
                    <a:schemeClr val="tx1"/>
                  </a:solidFill>
                  <a:latin typeface="Arial" panose="020B0604020202020204" pitchFamily="34" charset="0"/>
                  <a:cs typeface="Arial" panose="020B0604020202020204" pitchFamily="34" charset="0"/>
                </a:rPr>
                <a:t>Assessing Risks</a:t>
              </a:r>
              <a:endParaRPr lang="en-US" sz="1200" b="1" kern="1200" dirty="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endParaRPr lang="en-US" sz="1200" kern="1200" dirty="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en-US" sz="1200" kern="1200" dirty="0">
                  <a:solidFill>
                    <a:schemeClr val="tx1"/>
                  </a:solidFill>
                  <a:latin typeface="Arial" panose="020B0604020202020204" pitchFamily="34" charset="0"/>
                  <a:cs typeface="Arial" panose="020B0604020202020204" pitchFamily="34" charset="0"/>
                </a:rPr>
                <a:t>Are the hazards and the vulnerabilities well known?</a:t>
              </a:r>
            </a:p>
            <a:p>
              <a:pPr lvl="0" algn="ctr" defTabSz="622300">
                <a:lnSpc>
                  <a:spcPct val="100000"/>
                </a:lnSpc>
                <a:spcBef>
                  <a:spcPct val="0"/>
                </a:spcBef>
                <a:spcAft>
                  <a:spcPts val="0"/>
                </a:spcAft>
              </a:pPr>
              <a:endParaRPr lang="en-US" sz="1200" kern="1200" dirty="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en-US" sz="1200" kern="1200" dirty="0">
                  <a:solidFill>
                    <a:schemeClr val="tx1"/>
                  </a:solidFill>
                  <a:latin typeface="Arial" panose="020B0604020202020204" pitchFamily="34" charset="0"/>
                  <a:cs typeface="Arial" panose="020B0604020202020204" pitchFamily="34" charset="0"/>
                </a:rPr>
                <a:t>Are risk maps and data widely available?</a:t>
              </a:r>
            </a:p>
          </p:txBody>
        </p:sp>
        <p:sp>
          <p:nvSpPr>
            <p:cNvPr id="8" name="Freeform 7"/>
            <p:cNvSpPr/>
            <p:nvPr/>
          </p:nvSpPr>
          <p:spPr>
            <a:xfrm>
              <a:off x="2430146" y="2437417"/>
              <a:ext cx="2065260" cy="2286982"/>
            </a:xfrm>
            <a:custGeom>
              <a:avLst/>
              <a:gdLst>
                <a:gd name="connsiteX0" fmla="*/ 0 w 2065260"/>
                <a:gd name="connsiteY0" fmla="*/ 329620 h 1977680"/>
                <a:gd name="connsiteX1" fmla="*/ 329620 w 2065260"/>
                <a:gd name="connsiteY1" fmla="*/ 0 h 1977680"/>
                <a:gd name="connsiteX2" fmla="*/ 1735640 w 2065260"/>
                <a:gd name="connsiteY2" fmla="*/ 0 h 1977680"/>
                <a:gd name="connsiteX3" fmla="*/ 2065260 w 2065260"/>
                <a:gd name="connsiteY3" fmla="*/ 329620 h 1977680"/>
                <a:gd name="connsiteX4" fmla="*/ 2065260 w 2065260"/>
                <a:gd name="connsiteY4" fmla="*/ 1648060 h 1977680"/>
                <a:gd name="connsiteX5" fmla="*/ 1735640 w 2065260"/>
                <a:gd name="connsiteY5" fmla="*/ 1977680 h 1977680"/>
                <a:gd name="connsiteX6" fmla="*/ 329620 w 2065260"/>
                <a:gd name="connsiteY6" fmla="*/ 1977680 h 1977680"/>
                <a:gd name="connsiteX7" fmla="*/ 0 w 2065260"/>
                <a:gd name="connsiteY7" fmla="*/ 1648060 h 1977680"/>
                <a:gd name="connsiteX8" fmla="*/ 0 w 2065260"/>
                <a:gd name="connsiteY8" fmla="*/ 329620 h 197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260" h="1977680">
                  <a:moveTo>
                    <a:pt x="0" y="329620"/>
                  </a:moveTo>
                  <a:cubicBezTo>
                    <a:pt x="0" y="147576"/>
                    <a:pt x="147576" y="0"/>
                    <a:pt x="329620" y="0"/>
                  </a:cubicBezTo>
                  <a:lnTo>
                    <a:pt x="1735640" y="0"/>
                  </a:lnTo>
                  <a:cubicBezTo>
                    <a:pt x="1917684" y="0"/>
                    <a:pt x="2065260" y="147576"/>
                    <a:pt x="2065260" y="329620"/>
                  </a:cubicBezTo>
                  <a:lnTo>
                    <a:pt x="2065260" y="1648060"/>
                  </a:lnTo>
                  <a:cubicBezTo>
                    <a:pt x="2065260" y="1830104"/>
                    <a:pt x="1917684" y="1977680"/>
                    <a:pt x="1735640" y="1977680"/>
                  </a:cubicBezTo>
                  <a:lnTo>
                    <a:pt x="329620" y="1977680"/>
                  </a:lnTo>
                  <a:cubicBezTo>
                    <a:pt x="147576" y="1977680"/>
                    <a:pt x="0" y="1830104"/>
                    <a:pt x="0" y="1648060"/>
                  </a:cubicBezTo>
                  <a:lnTo>
                    <a:pt x="0" y="32962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882" tIns="149882" rIns="149882" bIns="149882" numCol="1" spcCol="1270" anchor="ctr" anchorCtr="0">
              <a:noAutofit/>
            </a:bodyPr>
            <a:lstStyle/>
            <a:p>
              <a:pPr lvl="0" algn="ctr" defTabSz="622300">
                <a:lnSpc>
                  <a:spcPct val="100000"/>
                </a:lnSpc>
                <a:spcBef>
                  <a:spcPct val="0"/>
                </a:spcBef>
                <a:spcAft>
                  <a:spcPts val="0"/>
                </a:spcAft>
              </a:pPr>
              <a:r>
                <a:rPr lang="en-US" sz="1200" b="1" kern="1200" dirty="0">
                  <a:solidFill>
                    <a:schemeClr val="tx1"/>
                  </a:solidFill>
                  <a:latin typeface="Arial" panose="020B0604020202020204" pitchFamily="34" charset="0"/>
                  <a:cs typeface="Arial" panose="020B0604020202020204" pitchFamily="34" charset="0"/>
                </a:rPr>
                <a:t>Monitoring </a:t>
              </a:r>
              <a:r>
                <a:rPr lang="en-US" sz="1200" b="1" kern="1200" dirty="0" smtClean="0">
                  <a:solidFill>
                    <a:schemeClr val="tx1"/>
                  </a:solidFill>
                  <a:latin typeface="Arial" panose="020B0604020202020204" pitchFamily="34" charset="0"/>
                  <a:cs typeface="Arial" panose="020B0604020202020204" pitchFamily="34" charset="0"/>
                </a:rPr>
                <a:t>and Early  </a:t>
              </a:r>
              <a:r>
                <a:rPr lang="en-US" sz="1200" b="1" kern="1200" dirty="0">
                  <a:solidFill>
                    <a:schemeClr val="tx1"/>
                  </a:solidFill>
                  <a:latin typeface="Arial" panose="020B0604020202020204" pitchFamily="34" charset="0"/>
                  <a:cs typeface="Arial" panose="020B0604020202020204" pitchFamily="34" charset="0"/>
                </a:rPr>
                <a:t>Warning </a:t>
              </a:r>
              <a:endParaRPr lang="en-US" sz="1200" b="1" kern="1200" dirty="0" smtClean="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en-US" sz="1200" kern="1200" dirty="0" smtClean="0">
                  <a:solidFill>
                    <a:schemeClr val="tx1"/>
                  </a:solidFill>
                  <a:latin typeface="Arial" panose="020B0604020202020204" pitchFamily="34" charset="0"/>
                  <a:cs typeface="Arial" panose="020B0604020202020204" pitchFamily="34" charset="0"/>
                </a:rPr>
                <a:t>Develop </a:t>
              </a:r>
              <a:r>
                <a:rPr lang="en-US" sz="1200" kern="1200" dirty="0">
                  <a:solidFill>
                    <a:schemeClr val="tx1"/>
                  </a:solidFill>
                  <a:latin typeface="Arial" panose="020B0604020202020204" pitchFamily="34" charset="0"/>
                  <a:cs typeface="Arial" panose="020B0604020202020204" pitchFamily="34" charset="0"/>
                </a:rPr>
                <a:t>hazard monitoring and early warning services</a:t>
              </a:r>
            </a:p>
            <a:p>
              <a:pPr lvl="0" algn="ctr" defTabSz="622300">
                <a:lnSpc>
                  <a:spcPct val="100000"/>
                </a:lnSpc>
                <a:spcBef>
                  <a:spcPct val="0"/>
                </a:spcBef>
                <a:spcAft>
                  <a:spcPts val="0"/>
                </a:spcAft>
              </a:pPr>
              <a:endParaRPr lang="en-US" sz="1200" kern="1200" dirty="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en-US" sz="1200" kern="1200" dirty="0">
                  <a:solidFill>
                    <a:schemeClr val="tx1"/>
                  </a:solidFill>
                  <a:latin typeface="Arial" panose="020B0604020202020204" pitchFamily="34" charset="0"/>
                  <a:cs typeface="Arial" panose="020B0604020202020204" pitchFamily="34" charset="0"/>
                </a:rPr>
                <a:t>Are the right parameters being monitored?</a:t>
              </a:r>
            </a:p>
            <a:p>
              <a:pPr lvl="0" algn="ctr" defTabSz="622300">
                <a:lnSpc>
                  <a:spcPct val="100000"/>
                </a:lnSpc>
                <a:spcBef>
                  <a:spcPct val="0"/>
                </a:spcBef>
                <a:spcAft>
                  <a:spcPts val="0"/>
                </a:spcAft>
              </a:pPr>
              <a:endParaRPr lang="en-US" sz="1200" kern="1200" dirty="0" smtClean="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en-US" sz="1200" kern="1200" dirty="0" smtClean="0">
                  <a:solidFill>
                    <a:schemeClr val="tx1"/>
                  </a:solidFill>
                  <a:latin typeface="Arial" panose="020B0604020202020204" pitchFamily="34" charset="0"/>
                  <a:cs typeface="Arial" panose="020B0604020202020204" pitchFamily="34" charset="0"/>
                </a:rPr>
                <a:t>Can </a:t>
              </a:r>
              <a:r>
                <a:rPr lang="en-US" sz="1200" kern="1200" dirty="0">
                  <a:solidFill>
                    <a:schemeClr val="tx1"/>
                  </a:solidFill>
                  <a:latin typeface="Arial" panose="020B0604020202020204" pitchFamily="34" charset="0"/>
                  <a:cs typeface="Arial" panose="020B0604020202020204" pitchFamily="34" charset="0"/>
                </a:rPr>
                <a:t>accurate and timely warnings be generated?</a:t>
              </a:r>
            </a:p>
          </p:txBody>
        </p:sp>
        <p:sp>
          <p:nvSpPr>
            <p:cNvPr id="9" name="Freeform 8"/>
            <p:cNvSpPr/>
            <p:nvPr/>
          </p:nvSpPr>
          <p:spPr>
            <a:xfrm>
              <a:off x="4710711" y="2437417"/>
              <a:ext cx="2065260" cy="2286982"/>
            </a:xfrm>
            <a:custGeom>
              <a:avLst/>
              <a:gdLst>
                <a:gd name="connsiteX0" fmla="*/ 0 w 2065260"/>
                <a:gd name="connsiteY0" fmla="*/ 329620 h 1977680"/>
                <a:gd name="connsiteX1" fmla="*/ 329620 w 2065260"/>
                <a:gd name="connsiteY1" fmla="*/ 0 h 1977680"/>
                <a:gd name="connsiteX2" fmla="*/ 1735640 w 2065260"/>
                <a:gd name="connsiteY2" fmla="*/ 0 h 1977680"/>
                <a:gd name="connsiteX3" fmla="*/ 2065260 w 2065260"/>
                <a:gd name="connsiteY3" fmla="*/ 329620 h 1977680"/>
                <a:gd name="connsiteX4" fmla="*/ 2065260 w 2065260"/>
                <a:gd name="connsiteY4" fmla="*/ 1648060 h 1977680"/>
                <a:gd name="connsiteX5" fmla="*/ 1735640 w 2065260"/>
                <a:gd name="connsiteY5" fmla="*/ 1977680 h 1977680"/>
                <a:gd name="connsiteX6" fmla="*/ 329620 w 2065260"/>
                <a:gd name="connsiteY6" fmla="*/ 1977680 h 1977680"/>
                <a:gd name="connsiteX7" fmla="*/ 0 w 2065260"/>
                <a:gd name="connsiteY7" fmla="*/ 1648060 h 1977680"/>
                <a:gd name="connsiteX8" fmla="*/ 0 w 2065260"/>
                <a:gd name="connsiteY8" fmla="*/ 329620 h 197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260" h="1977680">
                  <a:moveTo>
                    <a:pt x="0" y="329620"/>
                  </a:moveTo>
                  <a:cubicBezTo>
                    <a:pt x="0" y="147576"/>
                    <a:pt x="147576" y="0"/>
                    <a:pt x="329620" y="0"/>
                  </a:cubicBezTo>
                  <a:lnTo>
                    <a:pt x="1735640" y="0"/>
                  </a:lnTo>
                  <a:cubicBezTo>
                    <a:pt x="1917684" y="0"/>
                    <a:pt x="2065260" y="147576"/>
                    <a:pt x="2065260" y="329620"/>
                  </a:cubicBezTo>
                  <a:lnTo>
                    <a:pt x="2065260" y="1648060"/>
                  </a:lnTo>
                  <a:cubicBezTo>
                    <a:pt x="2065260" y="1830104"/>
                    <a:pt x="1917684" y="1977680"/>
                    <a:pt x="1735640" y="1977680"/>
                  </a:cubicBezTo>
                  <a:lnTo>
                    <a:pt x="329620" y="1977680"/>
                  </a:lnTo>
                  <a:cubicBezTo>
                    <a:pt x="147576" y="1977680"/>
                    <a:pt x="0" y="1830104"/>
                    <a:pt x="0" y="1648060"/>
                  </a:cubicBezTo>
                  <a:lnTo>
                    <a:pt x="0" y="32962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882" tIns="149882" rIns="149882" bIns="149882" numCol="1" spcCol="1270" anchor="ctr" anchorCtr="0">
              <a:noAutofit/>
            </a:bodyPr>
            <a:lstStyle/>
            <a:p>
              <a:pPr lvl="0" algn="ctr" defTabSz="622300">
                <a:lnSpc>
                  <a:spcPct val="100000"/>
                </a:lnSpc>
                <a:spcBef>
                  <a:spcPct val="0"/>
                </a:spcBef>
                <a:spcAft>
                  <a:spcPts val="0"/>
                </a:spcAft>
              </a:pPr>
              <a:r>
                <a:rPr lang="en-US" sz="1200" b="1" kern="1200" dirty="0">
                  <a:solidFill>
                    <a:schemeClr val="tx1"/>
                  </a:solidFill>
                  <a:latin typeface="Arial" panose="020B0604020202020204" pitchFamily="34" charset="0"/>
                  <a:cs typeface="Arial" panose="020B0604020202020204" pitchFamily="34" charset="0"/>
                </a:rPr>
                <a:t>Dissemination and Communication</a:t>
              </a:r>
            </a:p>
            <a:p>
              <a:pPr lvl="0" algn="ctr" defTabSz="622300">
                <a:lnSpc>
                  <a:spcPct val="100000"/>
                </a:lnSpc>
                <a:spcBef>
                  <a:spcPct val="0"/>
                </a:spcBef>
                <a:spcAft>
                  <a:spcPts val="0"/>
                </a:spcAft>
              </a:pPr>
              <a:r>
                <a:rPr lang="en-US" sz="1200" kern="1200" dirty="0" smtClean="0">
                  <a:solidFill>
                    <a:schemeClr val="tx1"/>
                  </a:solidFill>
                  <a:latin typeface="Arial" panose="020B0604020202020204" pitchFamily="34" charset="0"/>
                  <a:cs typeface="Arial" panose="020B0604020202020204" pitchFamily="34" charset="0"/>
                </a:rPr>
                <a:t>Communicating risks and </a:t>
              </a:r>
              <a:r>
                <a:rPr lang="en-US" sz="1200" kern="1200" dirty="0">
                  <a:solidFill>
                    <a:schemeClr val="tx1"/>
                  </a:solidFill>
                  <a:latin typeface="Arial" panose="020B0604020202020204" pitchFamily="34" charset="0"/>
                  <a:cs typeface="Arial" panose="020B0604020202020204" pitchFamily="34" charset="0"/>
                </a:rPr>
                <a:t>early warnings</a:t>
              </a:r>
            </a:p>
            <a:p>
              <a:pPr lvl="0" algn="ctr" defTabSz="622300">
                <a:lnSpc>
                  <a:spcPct val="100000"/>
                </a:lnSpc>
                <a:spcBef>
                  <a:spcPct val="0"/>
                </a:spcBef>
                <a:spcAft>
                  <a:spcPts val="0"/>
                </a:spcAft>
              </a:pPr>
              <a:endParaRPr lang="en-US" sz="1200" kern="1200" dirty="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en-US" sz="1200" kern="1200" dirty="0">
                  <a:solidFill>
                    <a:schemeClr val="tx1"/>
                  </a:solidFill>
                  <a:latin typeface="Arial" panose="020B0604020202020204" pitchFamily="34" charset="0"/>
                  <a:cs typeface="Arial" panose="020B0604020202020204" pitchFamily="34" charset="0"/>
                </a:rPr>
                <a:t>Do </a:t>
              </a:r>
              <a:r>
                <a:rPr lang="en-US" sz="1200" kern="1200" dirty="0" smtClean="0">
                  <a:solidFill>
                    <a:schemeClr val="tx1"/>
                  </a:solidFill>
                  <a:latin typeface="Arial" panose="020B0604020202020204" pitchFamily="34" charset="0"/>
                  <a:cs typeface="Arial" panose="020B0604020202020204" pitchFamily="34" charset="0"/>
                </a:rPr>
                <a:t>warnings </a:t>
              </a:r>
              <a:r>
                <a:rPr lang="en-US" sz="1200" kern="1200" dirty="0">
                  <a:solidFill>
                    <a:schemeClr val="tx1"/>
                  </a:solidFill>
                  <a:latin typeface="Arial" panose="020B0604020202020204" pitchFamily="34" charset="0"/>
                  <a:cs typeface="Arial" panose="020B0604020202020204" pitchFamily="34" charset="0"/>
                </a:rPr>
                <a:t>reach </a:t>
              </a:r>
              <a:r>
                <a:rPr lang="en-US" sz="1200" kern="1200" dirty="0" smtClean="0">
                  <a:solidFill>
                    <a:schemeClr val="tx1"/>
                  </a:solidFill>
                  <a:latin typeface="Arial" panose="020B0604020202020204" pitchFamily="34" charset="0"/>
                  <a:cs typeface="Arial" panose="020B0604020202020204" pitchFamily="34" charset="0"/>
                </a:rPr>
                <a:t>those </a:t>
              </a:r>
              <a:r>
                <a:rPr lang="en-US" sz="1200" kern="1200" dirty="0">
                  <a:solidFill>
                    <a:schemeClr val="tx1"/>
                  </a:solidFill>
                  <a:latin typeface="Arial" panose="020B0604020202020204" pitchFamily="34" charset="0"/>
                  <a:cs typeface="Arial" panose="020B0604020202020204" pitchFamily="34" charset="0"/>
                </a:rPr>
                <a:t>at risk?</a:t>
              </a:r>
            </a:p>
            <a:p>
              <a:pPr lvl="0" algn="ctr" defTabSz="622300">
                <a:lnSpc>
                  <a:spcPct val="100000"/>
                </a:lnSpc>
                <a:spcBef>
                  <a:spcPct val="0"/>
                </a:spcBef>
                <a:spcAft>
                  <a:spcPts val="0"/>
                </a:spcAft>
              </a:pPr>
              <a:endParaRPr lang="en-US" sz="1200" kern="1200" dirty="0" smtClean="0">
                <a:solidFill>
                  <a:schemeClr val="tx1"/>
                </a:solidFill>
                <a:latin typeface="Arial" panose="020B0604020202020204" pitchFamily="34" charset="0"/>
                <a:cs typeface="Arial" panose="020B0604020202020204" pitchFamily="34" charset="0"/>
              </a:endParaRPr>
            </a:p>
            <a:p>
              <a:pPr lvl="0" algn="ctr" defTabSz="622300">
                <a:lnSpc>
                  <a:spcPct val="100000"/>
                </a:lnSpc>
                <a:spcBef>
                  <a:spcPct val="0"/>
                </a:spcBef>
                <a:spcAft>
                  <a:spcPts val="0"/>
                </a:spcAft>
              </a:pPr>
              <a:r>
                <a:rPr lang="en-US" sz="1200" kern="1200" dirty="0" smtClean="0">
                  <a:solidFill>
                    <a:schemeClr val="tx1"/>
                  </a:solidFill>
                  <a:latin typeface="Arial" panose="020B0604020202020204" pitchFamily="34" charset="0"/>
                  <a:cs typeface="Arial" panose="020B0604020202020204" pitchFamily="34" charset="0"/>
                </a:rPr>
                <a:t>Is </a:t>
              </a:r>
              <a:r>
                <a:rPr lang="en-US" sz="1200" kern="1200" dirty="0">
                  <a:solidFill>
                    <a:schemeClr val="tx1"/>
                  </a:solidFill>
                  <a:latin typeface="Arial" panose="020B0604020202020204" pitchFamily="34" charset="0"/>
                  <a:cs typeface="Arial" panose="020B0604020202020204" pitchFamily="34" charset="0"/>
                </a:rPr>
                <a:t>the warning information clear and </a:t>
              </a:r>
              <a:r>
                <a:rPr lang="en-US" sz="1200" kern="1200" dirty="0" smtClean="0">
                  <a:solidFill>
                    <a:schemeClr val="tx1"/>
                  </a:solidFill>
                  <a:latin typeface="Arial" panose="020B0604020202020204" pitchFamily="34" charset="0"/>
                  <a:cs typeface="Arial" panose="020B0604020202020204" pitchFamily="34" charset="0"/>
                </a:rPr>
                <a:t>actionable</a:t>
              </a:r>
              <a:r>
                <a:rPr lang="en-US" sz="1200" kern="1200" dirty="0">
                  <a:solidFill>
                    <a:schemeClr val="tx1"/>
                  </a:solidFill>
                  <a:latin typeface="Arial" panose="020B0604020202020204" pitchFamily="34" charset="0"/>
                  <a:cs typeface="Arial" panose="020B0604020202020204" pitchFamily="34" charset="0"/>
                </a:rPr>
                <a:t>?</a:t>
              </a:r>
            </a:p>
          </p:txBody>
        </p:sp>
        <p:sp>
          <p:nvSpPr>
            <p:cNvPr id="10" name="Freeform 9"/>
            <p:cNvSpPr/>
            <p:nvPr/>
          </p:nvSpPr>
          <p:spPr>
            <a:xfrm>
              <a:off x="6991276" y="2437416"/>
              <a:ext cx="2065260" cy="2286983"/>
            </a:xfrm>
            <a:custGeom>
              <a:avLst/>
              <a:gdLst>
                <a:gd name="connsiteX0" fmla="*/ 0 w 2065260"/>
                <a:gd name="connsiteY0" fmla="*/ 329620 h 1977680"/>
                <a:gd name="connsiteX1" fmla="*/ 329620 w 2065260"/>
                <a:gd name="connsiteY1" fmla="*/ 0 h 1977680"/>
                <a:gd name="connsiteX2" fmla="*/ 1735640 w 2065260"/>
                <a:gd name="connsiteY2" fmla="*/ 0 h 1977680"/>
                <a:gd name="connsiteX3" fmla="*/ 2065260 w 2065260"/>
                <a:gd name="connsiteY3" fmla="*/ 329620 h 1977680"/>
                <a:gd name="connsiteX4" fmla="*/ 2065260 w 2065260"/>
                <a:gd name="connsiteY4" fmla="*/ 1648060 h 1977680"/>
                <a:gd name="connsiteX5" fmla="*/ 1735640 w 2065260"/>
                <a:gd name="connsiteY5" fmla="*/ 1977680 h 1977680"/>
                <a:gd name="connsiteX6" fmla="*/ 329620 w 2065260"/>
                <a:gd name="connsiteY6" fmla="*/ 1977680 h 1977680"/>
                <a:gd name="connsiteX7" fmla="*/ 0 w 2065260"/>
                <a:gd name="connsiteY7" fmla="*/ 1648060 h 1977680"/>
                <a:gd name="connsiteX8" fmla="*/ 0 w 2065260"/>
                <a:gd name="connsiteY8" fmla="*/ 329620 h 197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5260" h="1977680">
                  <a:moveTo>
                    <a:pt x="0" y="329620"/>
                  </a:moveTo>
                  <a:cubicBezTo>
                    <a:pt x="0" y="147576"/>
                    <a:pt x="147576" y="0"/>
                    <a:pt x="329620" y="0"/>
                  </a:cubicBezTo>
                  <a:lnTo>
                    <a:pt x="1735640" y="0"/>
                  </a:lnTo>
                  <a:cubicBezTo>
                    <a:pt x="1917684" y="0"/>
                    <a:pt x="2065260" y="147576"/>
                    <a:pt x="2065260" y="329620"/>
                  </a:cubicBezTo>
                  <a:lnTo>
                    <a:pt x="2065260" y="1648060"/>
                  </a:lnTo>
                  <a:cubicBezTo>
                    <a:pt x="2065260" y="1830104"/>
                    <a:pt x="1917684" y="1977680"/>
                    <a:pt x="1735640" y="1977680"/>
                  </a:cubicBezTo>
                  <a:lnTo>
                    <a:pt x="329620" y="1977680"/>
                  </a:lnTo>
                  <a:cubicBezTo>
                    <a:pt x="147576" y="1977680"/>
                    <a:pt x="0" y="1830104"/>
                    <a:pt x="0" y="1648060"/>
                  </a:cubicBezTo>
                  <a:lnTo>
                    <a:pt x="0" y="32962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882" tIns="149882" rIns="149882" bIns="149882" numCol="1" spcCol="1270" anchor="ctr" anchorCtr="0">
              <a:noAutofit/>
            </a:bodyPr>
            <a:lstStyle/>
            <a:p>
              <a:pPr lvl="0" algn="ctr" defTabSz="622300">
                <a:lnSpc>
                  <a:spcPct val="90000"/>
                </a:lnSpc>
                <a:spcBef>
                  <a:spcPct val="0"/>
                </a:spcBef>
                <a:spcAft>
                  <a:spcPct val="35000"/>
                </a:spcAft>
              </a:pPr>
              <a:r>
                <a:rPr lang="en-US" sz="1200" b="1" kern="1200" dirty="0">
                  <a:solidFill>
                    <a:schemeClr val="tx1"/>
                  </a:solidFill>
                  <a:latin typeface="Arial" panose="020B0604020202020204" pitchFamily="34" charset="0"/>
                  <a:cs typeface="Arial" panose="020B0604020202020204" pitchFamily="34" charset="0"/>
                </a:rPr>
                <a:t>Response Capability</a:t>
              </a:r>
            </a:p>
            <a:p>
              <a:pPr lvl="0" algn="ctr" defTabSz="6223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Build national and community response capabilities</a:t>
              </a:r>
            </a:p>
            <a:p>
              <a:pPr lvl="0" algn="ctr" defTabSz="622300">
                <a:lnSpc>
                  <a:spcPct val="90000"/>
                </a:lnSpc>
                <a:spcBef>
                  <a:spcPct val="0"/>
                </a:spcBef>
                <a:spcAft>
                  <a:spcPct val="35000"/>
                </a:spcAft>
              </a:pPr>
              <a:endParaRPr lang="en-US" sz="1200" kern="1200" dirty="0">
                <a:solidFill>
                  <a:schemeClr val="tx1"/>
                </a:solidFill>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US" sz="1200" kern="1200" dirty="0">
                  <a:solidFill>
                    <a:schemeClr val="tx1"/>
                  </a:solidFill>
                  <a:latin typeface="Arial" panose="020B0604020202020204" pitchFamily="34" charset="0"/>
                  <a:cs typeface="Arial" panose="020B0604020202020204" pitchFamily="34" charset="0"/>
                </a:rPr>
                <a:t>Are response plans up to date and tested?</a:t>
              </a:r>
            </a:p>
            <a:p>
              <a:pPr lvl="0" algn="ctr" defTabSz="622300">
                <a:lnSpc>
                  <a:spcPct val="90000"/>
                </a:lnSpc>
                <a:spcBef>
                  <a:spcPct val="0"/>
                </a:spcBef>
                <a:spcAft>
                  <a:spcPct val="35000"/>
                </a:spcAft>
              </a:pPr>
              <a:endParaRPr lang="en-US" sz="1200" kern="1200" dirty="0" smtClean="0">
                <a:solidFill>
                  <a:schemeClr val="tx1"/>
                </a:solidFill>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US" sz="1200" kern="1200" dirty="0" smtClean="0">
                  <a:solidFill>
                    <a:schemeClr val="tx1"/>
                  </a:solidFill>
                  <a:latin typeface="Arial" panose="020B0604020202020204" pitchFamily="34" charset="0"/>
                  <a:cs typeface="Arial" panose="020B0604020202020204" pitchFamily="34" charset="0"/>
                </a:rPr>
                <a:t>Are </a:t>
              </a:r>
              <a:r>
                <a:rPr lang="en-US" sz="1200" kern="1200" dirty="0">
                  <a:solidFill>
                    <a:schemeClr val="tx1"/>
                  </a:solidFill>
                  <a:latin typeface="Arial" panose="020B0604020202020204" pitchFamily="34" charset="0"/>
                  <a:cs typeface="Arial" panose="020B0604020202020204" pitchFamily="34" charset="0"/>
                </a:rPr>
                <a:t>people prepared and ready to react to warnings?</a:t>
              </a:r>
            </a:p>
          </p:txBody>
        </p:sp>
      </p:grpSp>
      <p:sp>
        <p:nvSpPr>
          <p:cNvPr id="4" name="Title 1"/>
          <p:cNvSpPr txBox="1">
            <a:spLocks/>
          </p:cNvSpPr>
          <p:nvPr/>
        </p:nvSpPr>
        <p:spPr>
          <a:xfrm>
            <a:off x="838200" y="304800"/>
            <a:ext cx="8001000" cy="531019"/>
          </a:xfrm>
          <a:prstGeom prst="rect">
            <a:avLst/>
          </a:prstGeom>
        </p:spPr>
        <p:txBody>
          <a:bodyP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defRPr/>
            </a:pPr>
            <a:r>
              <a:rPr lang="en-ZA" sz="3200" dirty="0" smtClean="0">
                <a:solidFill>
                  <a:schemeClr val="tx1"/>
                </a:solidFill>
                <a:latin typeface="Arial Black" panose="020B0A04020102020204" pitchFamily="34" charset="0"/>
              </a:rPr>
              <a:t>How does an Impact-based Forecast System </a:t>
            </a:r>
            <a:r>
              <a:rPr lang="en-ZA" sz="3200" dirty="0">
                <a:solidFill>
                  <a:schemeClr val="tx1"/>
                </a:solidFill>
                <a:latin typeface="Arial Black" panose="020B0A04020102020204" pitchFamily="34" charset="0"/>
              </a:rPr>
              <a:t>W</a:t>
            </a:r>
            <a:r>
              <a:rPr lang="en-ZA" sz="3200" dirty="0" smtClean="0">
                <a:solidFill>
                  <a:schemeClr val="tx1"/>
                </a:solidFill>
                <a:latin typeface="Arial Black" panose="020B0A04020102020204" pitchFamily="34" charset="0"/>
              </a:rPr>
              <a:t>ork</a:t>
            </a:r>
            <a:r>
              <a:rPr lang="en-ZA" sz="3200" dirty="0">
                <a:solidFill>
                  <a:schemeClr val="tx1"/>
                </a:solidFill>
                <a:latin typeface="Arial Black" panose="020B0A04020102020204" pitchFamily="34" charset="0"/>
              </a:rPr>
              <a:t>?</a:t>
            </a:r>
          </a:p>
        </p:txBody>
      </p:sp>
    </p:spTree>
    <p:extLst>
      <p:ext uri="{BB962C8B-B14F-4D97-AF65-F5344CB8AC3E}">
        <p14:creationId xmlns:p14="http://schemas.microsoft.com/office/powerpoint/2010/main" val="190771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NCAR no symbol">
  <a:themeElements>
    <a:clrScheme name="2_NCAR no symbo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NCAR no symbol">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CAR no symbo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NCAR no symbo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CAR no symbo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CAR no symbo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CAR no symb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CAR no symb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NCAR no symb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32094</TotalTime>
  <Words>1589</Words>
  <Application>Microsoft Office PowerPoint</Application>
  <PresentationFormat>On-screen Show (4:3)</PresentationFormat>
  <Paragraphs>236</Paragraphs>
  <Slides>30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Black</vt:lpstr>
      <vt:lpstr>Calibri</vt:lpstr>
      <vt:lpstr>Helvetica</vt:lpstr>
      <vt:lpstr>Tahoma</vt:lpstr>
      <vt:lpstr>Times New Roman</vt:lpstr>
      <vt:lpstr>Wingdings</vt:lpstr>
      <vt:lpstr>2_NCAR no symbol</vt:lpstr>
      <vt:lpstr>1_Office Theme</vt:lpstr>
      <vt:lpstr>Weather Ready Nations: Impact-Based Forecast and Warning Process</vt:lpstr>
      <vt:lpstr>Weather Ready Nations (WRNs) program is implementing an Impact-based forecast system following the WMO guidelines</vt:lpstr>
      <vt:lpstr>PowerPoint Presentation</vt:lpstr>
      <vt:lpstr>PowerPoint Presentation</vt:lpstr>
      <vt:lpstr>PowerPoint Presentation</vt:lpstr>
      <vt:lpstr>Disaster Management Survey</vt:lpstr>
      <vt:lpstr>PowerPoint Presentation</vt:lpstr>
      <vt:lpstr>PowerPoint Presentation</vt:lpstr>
      <vt:lpstr>PowerPoint Presentation</vt:lpstr>
      <vt:lpstr>Warning:  Heavy rain of more than 100 mm in 24 hours is expected</vt:lpstr>
      <vt:lpstr>Impact Warning:  1. Orange warning for rain with a medium likelihood of significant impacts 2. Yellow warning for rain with a high likelihood of minor impacts</vt:lpstr>
      <vt:lpstr>Barbados Example - Hazard Matrix</vt:lpstr>
      <vt:lpstr>Impact-based Forecast System Development</vt:lpstr>
      <vt:lpstr>Barbados Example - Impact Matrix</vt:lpstr>
      <vt:lpstr>Barbados Example - Response Matrix</vt:lpstr>
      <vt:lpstr>PowerPoint Presentation</vt:lpstr>
      <vt:lpstr>Example - Using a Risk Matrix</vt:lpstr>
      <vt:lpstr>Example - Using a Risk Matrix</vt:lpstr>
      <vt:lpstr>Example - Using a Risk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Foote</dc:creator>
  <cp:lastModifiedBy>Paul Kucera</cp:lastModifiedBy>
  <cp:revision>303</cp:revision>
  <dcterms:created xsi:type="dcterms:W3CDTF">2011-03-12T00:03:30Z</dcterms:created>
  <dcterms:modified xsi:type="dcterms:W3CDTF">2018-12-07T03:12:22Z</dcterms:modified>
</cp:coreProperties>
</file>