
<file path=[Content_Types].xml><?xml version="1.0" encoding="utf-8"?>
<Types xmlns="http://schemas.openxmlformats.org/package/2006/content-types">
  <Default Extension="xml" ContentType="application/xml"/>
  <Default Extension="wdp" ContentType="image/vnd.ms-photo"/>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74" r:id="rId2"/>
    <p:sldMasterId id="2147483686" r:id="rId3"/>
  </p:sldMasterIdLst>
  <p:notesMasterIdLst>
    <p:notesMasterId r:id="rId17"/>
  </p:notesMasterIdLst>
  <p:sldIdLst>
    <p:sldId id="256" r:id="rId4"/>
    <p:sldId id="271" r:id="rId5"/>
    <p:sldId id="314" r:id="rId6"/>
    <p:sldId id="315" r:id="rId7"/>
    <p:sldId id="316" r:id="rId8"/>
    <p:sldId id="325" r:id="rId9"/>
    <p:sldId id="317" r:id="rId10"/>
    <p:sldId id="322" r:id="rId11"/>
    <p:sldId id="324" r:id="rId12"/>
    <p:sldId id="320" r:id="rId13"/>
    <p:sldId id="318" r:id="rId14"/>
    <p:sldId id="319" r:id="rId15"/>
    <p:sldId id="32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mn-cs"/>
      </a:defRPr>
    </a:lvl5pPr>
    <a:lvl6pPr marL="2286000" algn="l" defTabSz="457200" rtl="0" eaLnBrk="1" latinLnBrk="0" hangingPunct="1">
      <a:defRPr kern="1200">
        <a:solidFill>
          <a:schemeClr val="tx1"/>
        </a:solidFill>
        <a:latin typeface="Tahoma" charset="0"/>
        <a:ea typeface="ＭＳ Ｐゴシック" charset="0"/>
        <a:cs typeface="+mn-cs"/>
      </a:defRPr>
    </a:lvl6pPr>
    <a:lvl7pPr marL="2743200" algn="l" defTabSz="457200" rtl="0" eaLnBrk="1" latinLnBrk="0" hangingPunct="1">
      <a:defRPr kern="1200">
        <a:solidFill>
          <a:schemeClr val="tx1"/>
        </a:solidFill>
        <a:latin typeface="Tahoma" charset="0"/>
        <a:ea typeface="ＭＳ Ｐゴシック" charset="0"/>
        <a:cs typeface="+mn-cs"/>
      </a:defRPr>
    </a:lvl7pPr>
    <a:lvl8pPr marL="3200400" algn="l" defTabSz="457200" rtl="0" eaLnBrk="1" latinLnBrk="0" hangingPunct="1">
      <a:defRPr kern="1200">
        <a:solidFill>
          <a:schemeClr val="tx1"/>
        </a:solidFill>
        <a:latin typeface="Tahoma" charset="0"/>
        <a:ea typeface="ＭＳ Ｐゴシック" charset="0"/>
        <a:cs typeface="+mn-cs"/>
      </a:defRPr>
    </a:lvl8pPr>
    <a:lvl9pPr marL="3657600" algn="l" defTabSz="457200" rtl="0" eaLnBrk="1" latinLnBrk="0" hangingPunct="1">
      <a:defRPr kern="1200">
        <a:solidFill>
          <a:schemeClr val="tx1"/>
        </a:solidFill>
        <a:latin typeface="Tahom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E69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9964" autoAdjust="0"/>
  </p:normalViewPr>
  <p:slideViewPr>
    <p:cSldViewPr>
      <p:cViewPr varScale="1">
        <p:scale>
          <a:sx n="93" d="100"/>
          <a:sy n="93" d="100"/>
        </p:scale>
        <p:origin x="-11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AB3F1-856A-8D47-A7E2-16250CAC8AB7}" type="datetimeFigureOut">
              <a:rPr lang="en-US" smtClean="0"/>
              <a:t>10/24/15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AE249-407D-E249-B969-20CDE60E7E42}" type="slidenum">
              <a:rPr lang="en-US" smtClean="0"/>
              <a:t>‹#›</a:t>
            </a:fld>
            <a:endParaRPr lang="en-US"/>
          </a:p>
        </p:txBody>
      </p:sp>
    </p:spTree>
    <p:extLst>
      <p:ext uri="{BB962C8B-B14F-4D97-AF65-F5344CB8AC3E}">
        <p14:creationId xmlns:p14="http://schemas.microsoft.com/office/powerpoint/2010/main" val="2555278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receiving the earth observation satellite data, the estimated rainfall will have to be processed using GIS and remote sensing, together with other data such as Digital Elevation Model, Soil Type, Built up areas and Curve Number in view to estimate the storm water run-off in a particular water catchment area and to produce flood maps and hydrographs;</a:t>
            </a:r>
            <a:endParaRPr lang="en-US" sz="1200" kern="1200" dirty="0" smtClean="0">
              <a:solidFill>
                <a:schemeClr val="tx1"/>
              </a:solidFill>
              <a:effectLst/>
              <a:latin typeface="+mn-lt"/>
              <a:ea typeface="+mn-ea"/>
              <a:cs typeface="+mn-cs"/>
            </a:endParaRPr>
          </a:p>
          <a:p>
            <a:r>
              <a:rPr lang="en-US" dirty="0" smtClean="0"/>
              <a:t>-working with</a:t>
            </a:r>
            <a:r>
              <a:rPr lang="en-US" baseline="0" dirty="0" smtClean="0"/>
              <a:t> UOM &amp; NDRRMC</a:t>
            </a:r>
            <a:endParaRPr lang="en-US" dirty="0"/>
          </a:p>
        </p:txBody>
      </p:sp>
      <p:sp>
        <p:nvSpPr>
          <p:cNvPr id="4" name="Slide Number Placeholder 3"/>
          <p:cNvSpPr>
            <a:spLocks noGrp="1"/>
          </p:cNvSpPr>
          <p:nvPr>
            <p:ph type="sldNum" sz="quarter" idx="10"/>
          </p:nvPr>
        </p:nvSpPr>
        <p:spPr/>
        <p:txBody>
          <a:bodyPr/>
          <a:lstStyle/>
          <a:p>
            <a:fld id="{9CAAE249-407D-E249-B969-20CDE60E7E42}" type="slidenum">
              <a:rPr lang="en-US" smtClean="0"/>
              <a:t>7</a:t>
            </a:fld>
            <a:endParaRPr lang="en-US"/>
          </a:p>
        </p:txBody>
      </p:sp>
    </p:spTree>
    <p:extLst>
      <p:ext uri="{BB962C8B-B14F-4D97-AF65-F5344CB8AC3E}">
        <p14:creationId xmlns:p14="http://schemas.microsoft.com/office/powerpoint/2010/main" val="279216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0E078B92-6459-7B41-81A6-35CCF976DA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FA5EA-8337-AE4E-AE6F-6C2943FD7063}" type="slidenum">
              <a:rPr lang="en-US"/>
              <a:pPr/>
              <a:t>‹#›</a:t>
            </a:fld>
            <a:endParaRPr lang="en-US"/>
          </a:p>
        </p:txBody>
      </p:sp>
    </p:spTree>
    <p:extLst>
      <p:ext uri="{BB962C8B-B14F-4D97-AF65-F5344CB8AC3E}">
        <p14:creationId xmlns:p14="http://schemas.microsoft.com/office/powerpoint/2010/main" val="376169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BA0C77-4501-7644-9888-2A2E91675463}" type="slidenum">
              <a:rPr lang="en-US"/>
              <a:pPr/>
              <a:t>‹#›</a:t>
            </a:fld>
            <a:endParaRPr lang="en-US"/>
          </a:p>
        </p:txBody>
      </p:sp>
    </p:spTree>
    <p:extLst>
      <p:ext uri="{BB962C8B-B14F-4D97-AF65-F5344CB8AC3E}">
        <p14:creationId xmlns:p14="http://schemas.microsoft.com/office/powerpoint/2010/main" val="75085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776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408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54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873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142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923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36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232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DB6255-343D-DA4F-9B33-FC175C8D8887}" type="slidenum">
              <a:rPr lang="en-US"/>
              <a:pPr/>
              <a:t>‹#›</a:t>
            </a:fld>
            <a:endParaRPr lang="en-US"/>
          </a:p>
        </p:txBody>
      </p:sp>
    </p:spTree>
    <p:extLst>
      <p:ext uri="{BB962C8B-B14F-4D97-AF65-F5344CB8AC3E}">
        <p14:creationId xmlns:p14="http://schemas.microsoft.com/office/powerpoint/2010/main" val="778159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4790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202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CE094-AFEF-44C3-8638-E6310ECC17A1}" type="datetimeFigureOut">
              <a:rPr lang="en-US" smtClean="0">
                <a:solidFill>
                  <a:prstClr val="black">
                    <a:tint val="75000"/>
                  </a:prstClr>
                </a:solidFill>
                <a:latin typeface="Calibri"/>
              </a:rPr>
              <a:pPr/>
              <a:t>10/24/15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DE2474-1D4B-477F-B1A6-2983AAA61D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2237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0510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2177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3451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7498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9040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1139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52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954E7A-7784-1640-826D-2E3415B5C39A}" type="slidenum">
              <a:rPr lang="en-US"/>
              <a:pPr/>
              <a:t>‹#›</a:t>
            </a:fld>
            <a:endParaRPr lang="en-US"/>
          </a:p>
        </p:txBody>
      </p:sp>
    </p:spTree>
    <p:extLst>
      <p:ext uri="{BB962C8B-B14F-4D97-AF65-F5344CB8AC3E}">
        <p14:creationId xmlns:p14="http://schemas.microsoft.com/office/powerpoint/2010/main" val="1627758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13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418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856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C561A-875C-4F2B-B33C-81020A49036C}" type="datetimeFigureOut">
              <a:rPr lang="en-US" smtClean="0">
                <a:solidFill>
                  <a:prstClr val="black">
                    <a:tint val="75000"/>
                  </a:prstClr>
                </a:solidFill>
                <a:latin typeface="Calibri"/>
              </a:rPr>
              <a:pPr/>
              <a:t>10/25/15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086FE1-00A7-4259-A1E4-3B841136AD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922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D2F5E-0A9B-7E41-BEB7-A4D4D72BADCC}" type="slidenum">
              <a:rPr lang="en-US"/>
              <a:pPr/>
              <a:t>‹#›</a:t>
            </a:fld>
            <a:endParaRPr lang="en-US"/>
          </a:p>
        </p:txBody>
      </p:sp>
    </p:spTree>
    <p:extLst>
      <p:ext uri="{BB962C8B-B14F-4D97-AF65-F5344CB8AC3E}">
        <p14:creationId xmlns:p14="http://schemas.microsoft.com/office/powerpoint/2010/main" val="356477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1CDCC8-20CA-B147-A991-FC3E4111FD42}" type="slidenum">
              <a:rPr lang="en-US"/>
              <a:pPr/>
              <a:t>‹#›</a:t>
            </a:fld>
            <a:endParaRPr lang="en-US"/>
          </a:p>
        </p:txBody>
      </p:sp>
    </p:spTree>
    <p:extLst>
      <p:ext uri="{BB962C8B-B14F-4D97-AF65-F5344CB8AC3E}">
        <p14:creationId xmlns:p14="http://schemas.microsoft.com/office/powerpoint/2010/main" val="188718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A981A0-9293-D247-A9BB-80DC3896DBFA}" type="slidenum">
              <a:rPr lang="en-US"/>
              <a:pPr/>
              <a:t>‹#›</a:t>
            </a:fld>
            <a:endParaRPr lang="en-US"/>
          </a:p>
        </p:txBody>
      </p:sp>
    </p:spTree>
    <p:extLst>
      <p:ext uri="{BB962C8B-B14F-4D97-AF65-F5344CB8AC3E}">
        <p14:creationId xmlns:p14="http://schemas.microsoft.com/office/powerpoint/2010/main" val="338839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974FB2-FB72-3549-90E5-83A337C69B02}" type="slidenum">
              <a:rPr lang="en-US"/>
              <a:pPr/>
              <a:t>‹#›</a:t>
            </a:fld>
            <a:endParaRPr lang="en-US"/>
          </a:p>
        </p:txBody>
      </p:sp>
    </p:spTree>
    <p:extLst>
      <p:ext uri="{BB962C8B-B14F-4D97-AF65-F5344CB8AC3E}">
        <p14:creationId xmlns:p14="http://schemas.microsoft.com/office/powerpoint/2010/main" val="116168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588E3B-BBD9-7541-82A8-60EEF40CA291}" type="slidenum">
              <a:rPr lang="en-US"/>
              <a:pPr/>
              <a:t>‹#›</a:t>
            </a:fld>
            <a:endParaRPr lang="en-US"/>
          </a:p>
        </p:txBody>
      </p:sp>
    </p:spTree>
    <p:extLst>
      <p:ext uri="{BB962C8B-B14F-4D97-AF65-F5344CB8AC3E}">
        <p14:creationId xmlns:p14="http://schemas.microsoft.com/office/powerpoint/2010/main" val="371459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3BDEEF-3735-B247-8600-E66E6780CF9E}" type="slidenum">
              <a:rPr lang="en-US"/>
              <a:pPr/>
              <a:t>‹#›</a:t>
            </a:fld>
            <a:endParaRPr lang="en-US"/>
          </a:p>
        </p:txBody>
      </p:sp>
    </p:spTree>
    <p:extLst>
      <p:ext uri="{BB962C8B-B14F-4D97-AF65-F5344CB8AC3E}">
        <p14:creationId xmlns:p14="http://schemas.microsoft.com/office/powerpoint/2010/main" val="616074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532"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fld id="{E9B2AD87-51D7-3D4A-99CB-70E3C7047CCB}" type="slidenum">
              <a:rPr lang="en-US"/>
              <a:pPr/>
              <a:t>‹#›</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2pPr>
      <a:lvl3pPr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3pPr>
      <a:lvl4pPr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4pPr>
      <a:lvl5pPr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1" fontAlgn="base" hangingPunct="1">
        <a:spcBef>
          <a:spcPct val="0"/>
        </a:spcBef>
        <a:spcAft>
          <a:spcPct val="0"/>
        </a:spcAft>
        <a:defRPr sz="4400" i="1">
          <a:solidFill>
            <a:schemeClr val="tx2"/>
          </a:solidFill>
          <a:latin typeface="Times New Roman" charset="0"/>
          <a:ea typeface="ＭＳ Ｐゴシック" charset="0"/>
          <a:cs typeface="Tahoma" charset="0"/>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15"/>
        </a:buBlip>
        <a:defRPr sz="2800">
          <a:solidFill>
            <a:schemeClr val="tx1"/>
          </a:solidFill>
          <a:latin typeface="+mn-lt"/>
          <a:ea typeface="Tahoma"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Tahoma"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Tahoma" charset="0"/>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ea typeface="Tahoma" charset="0"/>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ea typeface="Tahom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4DCE094-AFEF-44C3-8638-E6310ECC17A1}" type="datetimeFigureOut">
              <a:rPr lang="en-US" smtClean="0">
                <a:solidFill>
                  <a:prstClr val="black">
                    <a:tint val="75000"/>
                  </a:prstClr>
                </a:solidFill>
                <a:latin typeface="Calibri"/>
                <a:ea typeface="+mn-ea"/>
              </a:rPr>
              <a:pPr eaLnBrk="1" fontAlgn="auto" hangingPunct="1">
                <a:spcBef>
                  <a:spcPts val="0"/>
                </a:spcBef>
                <a:spcAft>
                  <a:spcPts val="0"/>
                </a:spcAft>
              </a:pPr>
              <a:t>10/24/15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2DE2474-1D4B-477F-B1A6-2983AAA61D17}"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7064270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FC561A-875C-4F2B-B33C-81020A49036C}" type="datetimeFigureOut">
              <a:rPr lang="en-US" smtClean="0">
                <a:solidFill>
                  <a:prstClr val="black">
                    <a:tint val="75000"/>
                  </a:prstClr>
                </a:solidFill>
                <a:latin typeface="Calibri"/>
                <a:ea typeface="+mn-ea"/>
              </a:rPr>
              <a:pPr eaLnBrk="1" fontAlgn="auto" hangingPunct="1">
                <a:spcBef>
                  <a:spcPts val="0"/>
                </a:spcBef>
                <a:spcAft>
                  <a:spcPts val="0"/>
                </a:spcAft>
              </a:pPr>
              <a:t>10/25/15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B086FE1-00A7-4259-A1E4-3B841136AD67}"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1475132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irector@moi.intnet.mu" TargetMode="External"/><Relationship Id="rId4"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hyperlink" Target="mailto:bmotah@moi.intnet.mu"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4.png"/><Relationship Id="rId9" Type="http://schemas.openxmlformats.org/officeDocument/2006/relationships/image" Target="../media/image10.png"/><Relationship Id="rId10" Type="http://schemas.openxmlformats.org/officeDocument/2006/relationships/image" Target="../media/image25.jpeg"/><Relationship Id="rId1" Type="http://schemas.openxmlformats.org/officeDocument/2006/relationships/slideLayout" Target="../slideLayouts/slideLayout24.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5.png"/><Relationship Id="rId13"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8.em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4.png"/><Relationship Id="rId10"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4.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4.png"/><Relationship Id="rId10"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276600"/>
            <a:ext cx="6934200" cy="2590800"/>
          </a:xfrm>
        </p:spPr>
        <p:txBody>
          <a:bodyPr/>
          <a:lstStyle/>
          <a:p>
            <a:pPr algn="ctr"/>
            <a:r>
              <a:rPr lang="de-DE" b="1" dirty="0" err="1"/>
              <a:t>Coping</a:t>
            </a:r>
            <a:r>
              <a:rPr lang="de-DE" b="1" dirty="0"/>
              <a:t> </a:t>
            </a:r>
            <a:r>
              <a:rPr lang="de-DE" b="1" dirty="0" err="1"/>
              <a:t>with</a:t>
            </a:r>
            <a:r>
              <a:rPr lang="de-DE" b="1" dirty="0"/>
              <a:t> </a:t>
            </a:r>
            <a:r>
              <a:rPr lang="de-DE" b="1" dirty="0" err="1" smtClean="0"/>
              <a:t>hazards</a:t>
            </a:r>
            <a:r>
              <a:rPr lang="de-DE" b="1" dirty="0" smtClean="0"/>
              <a:t> </a:t>
            </a:r>
            <a:r>
              <a:rPr lang="de-DE" b="1" dirty="0" err="1" smtClean="0"/>
              <a:t>and</a:t>
            </a:r>
            <a:r>
              <a:rPr lang="de-DE" b="1" dirty="0" smtClean="0"/>
              <a:t> </a:t>
            </a:r>
            <a:r>
              <a:rPr lang="de-DE" b="1" dirty="0" err="1" smtClean="0"/>
              <a:t>disasters</a:t>
            </a:r>
            <a:endParaRPr lang="en-US" sz="5400" dirty="0"/>
          </a:p>
        </p:txBody>
      </p:sp>
      <p:sp>
        <p:nvSpPr>
          <p:cNvPr id="3" name="Subtitle 2"/>
          <p:cNvSpPr>
            <a:spLocks noGrp="1"/>
          </p:cNvSpPr>
          <p:nvPr>
            <p:ph type="subTitle" idx="1"/>
          </p:nvPr>
        </p:nvSpPr>
        <p:spPr>
          <a:xfrm>
            <a:off x="457200" y="5638800"/>
            <a:ext cx="8458200" cy="838200"/>
          </a:xfrm>
        </p:spPr>
        <p:txBody>
          <a:bodyPr/>
          <a:lstStyle/>
          <a:p>
            <a:pPr algn="ctr"/>
            <a:r>
              <a:rPr lang="en-US" sz="2400" dirty="0" smtClean="0">
                <a:latin typeface="Footlight MT Light"/>
                <a:cs typeface="Footlight MT Light"/>
              </a:rPr>
              <a:t>Khishma Modoosoodun</a:t>
            </a:r>
          </a:p>
          <a:p>
            <a:pPr algn="ctr"/>
            <a:r>
              <a:rPr lang="en-US" sz="2400" dirty="0" smtClean="0">
                <a:latin typeface="Footlight MT Light"/>
                <a:cs typeface="Footlight MT Light"/>
              </a:rPr>
              <a:t>26 October 2015</a:t>
            </a:r>
            <a:endParaRPr lang="en-US" sz="1800" dirty="0">
              <a:latin typeface="Footlight MT Light"/>
              <a:cs typeface="Footlight MT 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828800"/>
            <a:ext cx="2679555" cy="1825631"/>
          </a:xfrm>
          <a:prstGeom prst="rect">
            <a:avLst/>
          </a:prstGeom>
        </p:spPr>
      </p:pic>
    </p:spTree>
    <p:extLst>
      <p:ext uri="{BB962C8B-B14F-4D97-AF65-F5344CB8AC3E}">
        <p14:creationId xmlns:p14="http://schemas.microsoft.com/office/powerpoint/2010/main" val="2145045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8"/>
          <p:cNvSpPr txBox="1">
            <a:spLocks noChangeArrowheads="1"/>
          </p:cNvSpPr>
          <p:nvPr/>
        </p:nvSpPr>
        <p:spPr bwMode="auto">
          <a:xfrm>
            <a:off x="314528" y="1153180"/>
            <a:ext cx="8829472" cy="523220"/>
          </a:xfrm>
          <a:prstGeom prst="rect">
            <a:avLst/>
          </a:prstGeom>
          <a:noFill/>
          <a:ln w="9525">
            <a:noFill/>
            <a:miter lim="800000"/>
            <a:headEnd/>
            <a:tailEnd/>
          </a:ln>
        </p:spPr>
        <p:txBody>
          <a:bodyPr wrap="square">
            <a:spAutoFit/>
          </a:bodyPr>
          <a:lstStyle/>
          <a:p>
            <a:r>
              <a:rPr lang="en-US" sz="2800" b="1" dirty="0">
                <a:solidFill>
                  <a:schemeClr val="tx2">
                    <a:lumMod val="50000"/>
                  </a:schemeClr>
                </a:solidFill>
              </a:rPr>
              <a:t>Eventual </a:t>
            </a:r>
            <a:r>
              <a:rPr lang="en-US" sz="2800" b="1" dirty="0" smtClean="0">
                <a:solidFill>
                  <a:schemeClr val="tx2">
                    <a:lumMod val="50000"/>
                  </a:schemeClr>
                </a:solidFill>
              </a:rPr>
              <a:t>CVI Output</a:t>
            </a:r>
            <a:endParaRPr lang="en-US" sz="2800" i="1" dirty="0">
              <a:solidFill>
                <a:srgbClr val="224B70"/>
              </a:solidFill>
            </a:endParaRPr>
          </a:p>
        </p:txBody>
      </p:sp>
      <p:pic>
        <p:nvPicPr>
          <p:cNvPr id="14" name="Picture 13" descr="CVI_Example_SouthMru.jpg"/>
          <p:cNvPicPr>
            <a:picLocks noChangeAspect="1"/>
          </p:cNvPicPr>
          <p:nvPr/>
        </p:nvPicPr>
        <p:blipFill>
          <a:blip r:embed="rId2"/>
          <a:stretch>
            <a:fillRect/>
          </a:stretch>
        </p:blipFill>
        <p:spPr>
          <a:xfrm>
            <a:off x="314528" y="1981200"/>
            <a:ext cx="8208074" cy="3943350"/>
          </a:xfrm>
          <a:prstGeom prst="rect">
            <a:avLst/>
          </a:prstGeom>
        </p:spPr>
      </p:pic>
      <p:sp>
        <p:nvSpPr>
          <p:cNvPr id="15" name="Segnaposto contenuto 2"/>
          <p:cNvSpPr>
            <a:spLocks noGrp="1"/>
          </p:cNvSpPr>
          <p:nvPr>
            <p:ph sz="half" idx="1"/>
          </p:nvPr>
        </p:nvSpPr>
        <p:spPr>
          <a:xfrm>
            <a:off x="5455718" y="1219200"/>
            <a:ext cx="3389482" cy="2557790"/>
          </a:xfrm>
          <a:solidFill>
            <a:schemeClr val="tx2">
              <a:lumMod val="20000"/>
              <a:lumOff val="80000"/>
            </a:schemeClr>
          </a:solidFill>
        </p:spPr>
        <p:txBody>
          <a:bodyPr>
            <a:normAutofit/>
          </a:bodyPr>
          <a:lstStyle/>
          <a:p>
            <a:r>
              <a:rPr lang="en-US" sz="1800" dirty="0" smtClean="0">
                <a:solidFill>
                  <a:schemeClr val="tx2">
                    <a:lumMod val="75000"/>
                  </a:schemeClr>
                </a:solidFill>
                <a:latin typeface="Garamond" pitchFamily="18" charset="0"/>
              </a:rPr>
              <a:t>Rough example </a:t>
            </a:r>
            <a:r>
              <a:rPr lang="en-US" sz="1800" dirty="0" smtClean="0">
                <a:solidFill>
                  <a:schemeClr val="tx2">
                    <a:lumMod val="75000"/>
                  </a:schemeClr>
                </a:solidFill>
                <a:latin typeface="Garamond" pitchFamily="18" charset="0"/>
              </a:rPr>
              <a:t>for the </a:t>
            </a:r>
            <a:r>
              <a:rPr lang="en-US" sz="1800" dirty="0">
                <a:solidFill>
                  <a:schemeClr val="tx2">
                    <a:lumMod val="75000"/>
                  </a:schemeClr>
                </a:solidFill>
                <a:latin typeface="Garamond" pitchFamily="18" charset="0"/>
              </a:rPr>
              <a:t>c</a:t>
            </a:r>
            <a:r>
              <a:rPr lang="en-US" sz="1800" dirty="0" smtClean="0">
                <a:solidFill>
                  <a:schemeClr val="tx2">
                    <a:lumMod val="75000"/>
                  </a:schemeClr>
                </a:solidFill>
                <a:latin typeface="Garamond" pitchFamily="18" charset="0"/>
              </a:rPr>
              <a:t>oast </a:t>
            </a:r>
            <a:r>
              <a:rPr lang="en-US" sz="1800" dirty="0" smtClean="0">
                <a:solidFill>
                  <a:schemeClr val="tx2">
                    <a:lumMod val="75000"/>
                  </a:schemeClr>
                </a:solidFill>
                <a:latin typeface="Garamond" pitchFamily="18" charset="0"/>
              </a:rPr>
              <a:t>of Mauritius</a:t>
            </a:r>
          </a:p>
          <a:p>
            <a:r>
              <a:rPr lang="en-US" sz="1800" dirty="0" smtClean="0">
                <a:solidFill>
                  <a:schemeClr val="tx2">
                    <a:lumMod val="75000"/>
                  </a:schemeClr>
                </a:solidFill>
                <a:latin typeface="Garamond" pitchFamily="18" charset="0"/>
              </a:rPr>
              <a:t>Identify sites more prone to coastal hazard</a:t>
            </a:r>
          </a:p>
          <a:p>
            <a:r>
              <a:rPr lang="en-US" sz="1800" dirty="0" smtClean="0">
                <a:solidFill>
                  <a:schemeClr val="tx2">
                    <a:lumMod val="75000"/>
                  </a:schemeClr>
                </a:solidFill>
                <a:latin typeface="Garamond" pitchFamily="18" charset="0"/>
              </a:rPr>
              <a:t>Shortlist affected sites</a:t>
            </a:r>
          </a:p>
          <a:p>
            <a:r>
              <a:rPr lang="en-US" sz="1800" dirty="0" smtClean="0">
                <a:solidFill>
                  <a:schemeClr val="tx2">
                    <a:lumMod val="75000"/>
                  </a:schemeClr>
                </a:solidFill>
                <a:latin typeface="Garamond" pitchFamily="18" charset="0"/>
              </a:rPr>
              <a:t>Come up with a monitoring protocol to generate maps of shoreline changes</a:t>
            </a:r>
          </a:p>
          <a:p>
            <a:endParaRPr lang="en-US" sz="2400" dirty="0" smtClean="0">
              <a:solidFill>
                <a:srgbClr val="FFFFFF"/>
              </a:solidFill>
              <a:latin typeface="Garamond" pitchFamily="18" charset="0"/>
            </a:endParaRPr>
          </a:p>
        </p:txBody>
      </p:sp>
      <p:grpSp>
        <p:nvGrpSpPr>
          <p:cNvPr id="16" name="Group 15"/>
          <p:cNvGrpSpPr/>
          <p:nvPr/>
        </p:nvGrpSpPr>
        <p:grpSpPr>
          <a:xfrm>
            <a:off x="1676400" y="176100"/>
            <a:ext cx="6629400" cy="662100"/>
            <a:chOff x="144312" y="388983"/>
            <a:chExt cx="8847288" cy="930701"/>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3516234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930275"/>
            <a:ext cx="8593137" cy="1143000"/>
          </a:xfrm>
        </p:spPr>
        <p:txBody>
          <a:bodyPr/>
          <a:lstStyle/>
          <a:p>
            <a:pPr marL="742950" indent="-742950">
              <a:buFont typeface="+mj-lt"/>
              <a:buAutoNum type="arabicPeriod" startAt="5"/>
            </a:pPr>
            <a:r>
              <a:rPr lang="en-US" b="1" dirty="0"/>
              <a:t>Tsunami Inundation map for NDRRMC</a:t>
            </a:r>
          </a:p>
        </p:txBody>
      </p:sp>
      <p:sp>
        <p:nvSpPr>
          <p:cNvPr id="3" name="Content Placeholder 2"/>
          <p:cNvSpPr>
            <a:spLocks noGrp="1"/>
          </p:cNvSpPr>
          <p:nvPr>
            <p:ph idx="1"/>
          </p:nvPr>
        </p:nvSpPr>
        <p:spPr>
          <a:xfrm>
            <a:off x="685800" y="2438400"/>
            <a:ext cx="7772400" cy="4114800"/>
          </a:xfrm>
        </p:spPr>
        <p:txBody>
          <a:bodyPr/>
          <a:lstStyle/>
          <a:p>
            <a:r>
              <a:rPr lang="en-US" sz="2800" dirty="0">
                <a:latin typeface="Footlight MT Light"/>
                <a:cs typeface="Footlight MT Light"/>
              </a:rPr>
              <a:t>The MOI has had an active participation in the setting up of an early warning system for Mauritius. </a:t>
            </a:r>
            <a:endParaRPr lang="en-US" sz="2800" dirty="0" smtClean="0">
              <a:latin typeface="Footlight MT Light"/>
              <a:cs typeface="Footlight MT Light"/>
            </a:endParaRPr>
          </a:p>
          <a:p>
            <a:pPr marL="0" indent="0">
              <a:buNone/>
            </a:pPr>
            <a:endParaRPr lang="en-US" sz="2800" dirty="0">
              <a:latin typeface="Footlight MT Light"/>
              <a:cs typeface="Footlight MT Light"/>
            </a:endParaRPr>
          </a:p>
          <a:p>
            <a:r>
              <a:rPr lang="en-US" sz="2800" dirty="0" smtClean="0">
                <a:latin typeface="Footlight MT Light"/>
                <a:cs typeface="Footlight MT Light"/>
              </a:rPr>
              <a:t>In 2007, MOI came up with a </a:t>
            </a:r>
            <a:r>
              <a:rPr lang="en-US" sz="2800" dirty="0">
                <a:latin typeface="Footlight MT Light"/>
                <a:cs typeface="Footlight MT Light"/>
              </a:rPr>
              <a:t>Tsunami preparedness map for the National Disaster Risk Reduction Management Centre.</a:t>
            </a:r>
          </a:p>
          <a:p>
            <a:pPr marL="0" indent="0">
              <a:buNone/>
            </a:pPr>
            <a:endParaRPr lang="en-US" dirty="0">
              <a:latin typeface="Footlight MT Light"/>
              <a:cs typeface="Footlight MT Light"/>
            </a:endParaRPr>
          </a:p>
        </p:txBody>
      </p:sp>
    </p:spTree>
    <p:extLst>
      <p:ext uri="{BB962C8B-B14F-4D97-AF65-F5344CB8AC3E}">
        <p14:creationId xmlns:p14="http://schemas.microsoft.com/office/powerpoint/2010/main" val="3676260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Thank you…</a:t>
            </a:r>
            <a:endParaRPr lang="en-US" sz="5400" b="1" dirty="0"/>
          </a:p>
        </p:txBody>
      </p:sp>
      <p:sp>
        <p:nvSpPr>
          <p:cNvPr id="3" name="Content Placeholder 2"/>
          <p:cNvSpPr>
            <a:spLocks noGrp="1"/>
          </p:cNvSpPr>
          <p:nvPr>
            <p:ph idx="1"/>
          </p:nvPr>
        </p:nvSpPr>
        <p:spPr/>
        <p:txBody>
          <a:bodyPr/>
          <a:lstStyle/>
          <a:p>
            <a:pPr marL="0" indent="0">
              <a:buNone/>
            </a:pPr>
            <a:r>
              <a:rPr lang="en-US" dirty="0" smtClean="0"/>
              <a:t>Contact: </a:t>
            </a:r>
          </a:p>
          <a:p>
            <a:pPr marL="0" indent="0">
              <a:buNone/>
            </a:pPr>
            <a:r>
              <a:rPr lang="en-US" dirty="0" smtClean="0"/>
              <a:t>Mr. </a:t>
            </a:r>
            <a:r>
              <a:rPr lang="en-US" dirty="0" err="1" smtClean="0"/>
              <a:t>Bheenesh</a:t>
            </a:r>
            <a:r>
              <a:rPr lang="en-US" dirty="0" smtClean="0"/>
              <a:t> </a:t>
            </a:r>
            <a:r>
              <a:rPr lang="en-US" dirty="0" err="1" smtClean="0"/>
              <a:t>Motah</a:t>
            </a:r>
            <a:endParaRPr lang="en-US" dirty="0" smtClean="0"/>
          </a:p>
          <a:p>
            <a:pPr marL="0" indent="0">
              <a:buNone/>
            </a:pPr>
            <a:r>
              <a:rPr lang="en-US" dirty="0" smtClean="0">
                <a:solidFill>
                  <a:schemeClr val="tx2"/>
                </a:solidFill>
                <a:hlinkClick r:id="rId2"/>
              </a:rPr>
              <a:t>bmotah@moi.intnet.mu</a:t>
            </a:r>
            <a:endParaRPr lang="en-US" dirty="0" smtClean="0">
              <a:solidFill>
                <a:schemeClr val="tx2"/>
              </a:solidFill>
            </a:endParaRPr>
          </a:p>
          <a:p>
            <a:endParaRPr lang="en-US" dirty="0"/>
          </a:p>
          <a:p>
            <a:pPr marL="0" indent="0">
              <a:buNone/>
            </a:pPr>
            <a:r>
              <a:rPr lang="en-US" dirty="0" smtClean="0"/>
              <a:t>Dr. Daniel Marie</a:t>
            </a:r>
          </a:p>
          <a:p>
            <a:pPr marL="0" indent="0">
              <a:buNone/>
            </a:pPr>
            <a:r>
              <a:rPr lang="en-US" dirty="0" smtClean="0">
                <a:solidFill>
                  <a:srgbClr val="E6994C"/>
                </a:solidFill>
                <a:hlinkClick r:id="rId3"/>
              </a:rPr>
              <a:t>director@moi.intnet.mu</a:t>
            </a:r>
            <a:r>
              <a:rPr lang="en-US" dirty="0" smtClean="0">
                <a:solidFill>
                  <a:srgbClr val="E6994C"/>
                </a:solidFill>
              </a:rPr>
              <a:t> </a:t>
            </a:r>
            <a:endParaRPr lang="en-US" dirty="0">
              <a:solidFill>
                <a:srgbClr val="E6994C"/>
              </a:solidFill>
            </a:endParaRPr>
          </a:p>
        </p:txBody>
      </p:sp>
      <p:sp>
        <p:nvSpPr>
          <p:cNvPr id="4" name="TextBox 3"/>
          <p:cNvSpPr txBox="1"/>
          <p:nvPr/>
        </p:nvSpPr>
        <p:spPr>
          <a:xfrm>
            <a:off x="6499972" y="3714039"/>
            <a:ext cx="184666" cy="369332"/>
          </a:xfrm>
          <a:prstGeom prst="rect">
            <a:avLst/>
          </a:prstGeom>
          <a:noFill/>
        </p:spPr>
        <p:txBody>
          <a:bodyPr wrap="none" rtlCol="0">
            <a:spAutoFit/>
          </a:bodyPr>
          <a:lstStyle/>
          <a:p>
            <a:endParaRPr lang="en-US" dirty="0"/>
          </a:p>
        </p:txBody>
      </p:sp>
      <p:pic>
        <p:nvPicPr>
          <p:cNvPr id="5" name="Picture 4" descr="3f5a527646b64c78a893ea6f589f2ee6.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066800"/>
            <a:ext cx="3200400" cy="4927600"/>
          </a:xfrm>
          <a:prstGeom prst="rect">
            <a:avLst/>
          </a:prstGeom>
        </p:spPr>
      </p:pic>
      <p:sp>
        <p:nvSpPr>
          <p:cNvPr id="6" name="Rectangle 5"/>
          <p:cNvSpPr/>
          <p:nvPr/>
        </p:nvSpPr>
        <p:spPr>
          <a:xfrm>
            <a:off x="5486400" y="5638800"/>
            <a:ext cx="3352800" cy="400110"/>
          </a:xfrm>
          <a:prstGeom prst="rect">
            <a:avLst/>
          </a:prstGeom>
        </p:spPr>
        <p:txBody>
          <a:bodyPr wrap="square">
            <a:spAutoFit/>
          </a:bodyPr>
          <a:lstStyle/>
          <a:p>
            <a:r>
              <a:rPr lang="en-US" sz="1000" dirty="0">
                <a:solidFill>
                  <a:schemeClr val="bg1"/>
                </a:solidFill>
              </a:rPr>
              <a:t>https://s-media-cache-ak0.pinimg.com/originals/3f/5a/52/3f5a527646b64c78a893ea6f589f2ee6.gif</a:t>
            </a:r>
          </a:p>
        </p:txBody>
      </p:sp>
    </p:spTree>
    <p:extLst>
      <p:ext uri="{BB962C8B-B14F-4D97-AF65-F5344CB8AC3E}">
        <p14:creationId xmlns:p14="http://schemas.microsoft.com/office/powerpoint/2010/main" val="4046279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49000"/>
                    </a14:imgEffect>
                  </a14:imgLayer>
                </a14:imgProps>
              </a:ext>
              <a:ext uri="{28A0092B-C50C-407E-A947-70E740481C1C}">
                <a14:useLocalDpi xmlns:a14="http://schemas.microsoft.com/office/drawing/2010/main" val="0"/>
              </a:ext>
            </a:extLst>
          </a:blip>
          <a:stretch>
            <a:fillRect/>
          </a:stretch>
        </p:blipFill>
        <p:spPr>
          <a:xfrm>
            <a:off x="-26350" y="0"/>
            <a:ext cx="9144000" cy="6858000"/>
          </a:xfrm>
          <a:prstGeom prst="rect">
            <a:avLst/>
          </a:prstGeom>
        </p:spPr>
      </p:pic>
      <p:grpSp>
        <p:nvGrpSpPr>
          <p:cNvPr id="5" name="Group 4"/>
          <p:cNvGrpSpPr/>
          <p:nvPr/>
        </p:nvGrpSpPr>
        <p:grpSpPr>
          <a:xfrm>
            <a:off x="1447800" y="176100"/>
            <a:ext cx="6184950" cy="503555"/>
            <a:chOff x="144312" y="388983"/>
            <a:chExt cx="8847288" cy="930701"/>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
        <p:nvSpPr>
          <p:cNvPr id="12" name="TextBox 11"/>
          <p:cNvSpPr txBox="1"/>
          <p:nvPr/>
        </p:nvSpPr>
        <p:spPr>
          <a:xfrm>
            <a:off x="152400" y="6397823"/>
            <a:ext cx="8839200" cy="307777"/>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srgbClr val="2E3917"/>
                </a:solidFill>
                <a:latin typeface="Calibri"/>
                <a:ea typeface="+mn-ea"/>
              </a:rPr>
              <a:t>IOC THEMA Countries: Comoros, Kenya, Madagascar, Mauritius, Mozambique, Reunion Island, Seychelles and Tanzania </a:t>
            </a:r>
            <a:endParaRPr lang="en-US" sz="1400" dirty="0">
              <a:solidFill>
                <a:srgbClr val="2E3917"/>
              </a:solidFill>
              <a:latin typeface="Calibri"/>
              <a:ea typeface="+mn-ea"/>
            </a:endParaRPr>
          </a:p>
        </p:txBody>
      </p:sp>
      <p:sp>
        <p:nvSpPr>
          <p:cNvPr id="13" name="TextBox 28"/>
          <p:cNvSpPr txBox="1">
            <a:spLocks noChangeArrowheads="1"/>
          </p:cNvSpPr>
          <p:nvPr/>
        </p:nvSpPr>
        <p:spPr bwMode="auto">
          <a:xfrm>
            <a:off x="314528" y="914400"/>
            <a:ext cx="7381672" cy="954107"/>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en-US" sz="2800" b="1" dirty="0" smtClean="0">
                <a:solidFill>
                  <a:srgbClr val="1F497D">
                    <a:lumMod val="50000"/>
                  </a:srgbClr>
                </a:solidFill>
                <a:latin typeface="Calibri"/>
                <a:ea typeface="+mn-ea"/>
              </a:rPr>
              <a:t>Determining the Coastal Vulnerability Index</a:t>
            </a:r>
          </a:p>
          <a:p>
            <a:pPr eaLnBrk="1" fontAlgn="auto" hangingPunct="1">
              <a:spcBef>
                <a:spcPts val="0"/>
              </a:spcBef>
              <a:spcAft>
                <a:spcPts val="0"/>
              </a:spcAft>
            </a:pPr>
            <a:r>
              <a:rPr lang="en-US" sz="2800" b="1" dirty="0" smtClean="0">
                <a:solidFill>
                  <a:srgbClr val="224B70"/>
                </a:solidFill>
                <a:latin typeface="Calibri"/>
                <a:ea typeface="+mn-ea"/>
              </a:rPr>
              <a:t> </a:t>
            </a:r>
            <a:endParaRPr lang="en-US" sz="2800" i="1" dirty="0">
              <a:solidFill>
                <a:srgbClr val="224B70"/>
              </a:solidFill>
              <a:latin typeface="Calibri"/>
              <a:ea typeface="+mn-ea"/>
            </a:endParaRPr>
          </a:p>
        </p:txBody>
      </p:sp>
      <p:grpSp>
        <p:nvGrpSpPr>
          <p:cNvPr id="3" name="Group 2"/>
          <p:cNvGrpSpPr/>
          <p:nvPr/>
        </p:nvGrpSpPr>
        <p:grpSpPr>
          <a:xfrm>
            <a:off x="2047724" y="1905000"/>
            <a:ext cx="5257800" cy="4066246"/>
            <a:chOff x="2047724" y="1905000"/>
            <a:chExt cx="5257800" cy="4066246"/>
          </a:xfrm>
        </p:grpSpPr>
        <p:pic>
          <p:nvPicPr>
            <p:cNvPr id="14" name="Picture 13" descr="CVI.jpg"/>
            <p:cNvPicPr>
              <a:picLocks noChangeAspect="1"/>
            </p:cNvPicPr>
            <p:nvPr/>
          </p:nvPicPr>
          <p:blipFill>
            <a:blip r:embed="rId10"/>
            <a:stretch>
              <a:fillRect/>
            </a:stretch>
          </p:blipFill>
          <p:spPr>
            <a:xfrm>
              <a:off x="2047724" y="1905000"/>
              <a:ext cx="5257800" cy="4066246"/>
            </a:xfrm>
            <a:prstGeom prst="rect">
              <a:avLst/>
            </a:prstGeom>
          </p:spPr>
        </p:pic>
        <p:sp>
          <p:nvSpPr>
            <p:cNvPr id="2" name="TextBox 1"/>
            <p:cNvSpPr txBox="1"/>
            <p:nvPr/>
          </p:nvSpPr>
          <p:spPr>
            <a:xfrm>
              <a:off x="2209801" y="2590800"/>
              <a:ext cx="1600200" cy="1815882"/>
            </a:xfrm>
            <a:prstGeom prst="rect">
              <a:avLst/>
            </a:prstGeom>
            <a:solidFill>
              <a:schemeClr val="bg1"/>
            </a:solidFill>
          </p:spPr>
          <p:txBody>
            <a:bodyPr wrap="square" rtlCol="0">
              <a:spAutoFit/>
            </a:bodyPr>
            <a:lstStyle/>
            <a:p>
              <a:pPr eaLnBrk="1" fontAlgn="auto" hangingPunct="1">
                <a:spcBef>
                  <a:spcPts val="0"/>
                </a:spcBef>
                <a:spcAft>
                  <a:spcPts val="0"/>
                </a:spcAft>
              </a:pPr>
              <a:r>
                <a:rPr lang="en-US" sz="1400" dirty="0" smtClean="0">
                  <a:solidFill>
                    <a:srgbClr val="005392"/>
                  </a:solidFill>
                  <a:latin typeface="Calibri"/>
                  <a:ea typeface="+mn-ea"/>
                </a:rPr>
                <a:t>Variables</a:t>
              </a:r>
            </a:p>
            <a:p>
              <a:pPr eaLnBrk="1" fontAlgn="auto" hangingPunct="1">
                <a:spcBef>
                  <a:spcPts val="0"/>
                </a:spcBef>
                <a:spcAft>
                  <a:spcPts val="0"/>
                </a:spcAft>
              </a:pPr>
              <a:endParaRPr lang="en-US" sz="1400" dirty="0" smtClean="0">
                <a:solidFill>
                  <a:srgbClr val="0070C0"/>
                </a:solidFill>
                <a:latin typeface="Calibri"/>
                <a:ea typeface="+mn-ea"/>
              </a:endParaRPr>
            </a:p>
            <a:p>
              <a:pPr marL="285750" indent="-285750" eaLnBrk="1" fontAlgn="auto" hangingPunct="1">
                <a:spcBef>
                  <a:spcPts val="0"/>
                </a:spcBef>
                <a:spcAft>
                  <a:spcPts val="0"/>
                </a:spcAft>
                <a:buFont typeface="Arial" pitchFamily="34" charset="0"/>
                <a:buChar char="•"/>
              </a:pPr>
              <a:r>
                <a:rPr lang="en-US" sz="1400" dirty="0" smtClean="0">
                  <a:solidFill>
                    <a:srgbClr val="0097CC"/>
                  </a:solidFill>
                  <a:latin typeface="Calibri"/>
                  <a:ea typeface="+mn-ea"/>
                </a:rPr>
                <a:t>Shoreline type</a:t>
              </a:r>
            </a:p>
            <a:p>
              <a:pPr marL="285750" indent="-285750" eaLnBrk="1" fontAlgn="auto" hangingPunct="1">
                <a:spcBef>
                  <a:spcPts val="0"/>
                </a:spcBef>
                <a:spcAft>
                  <a:spcPts val="0"/>
                </a:spcAft>
                <a:buFont typeface="Arial" pitchFamily="34" charset="0"/>
                <a:buChar char="•"/>
              </a:pPr>
              <a:r>
                <a:rPr lang="en-US" sz="1400" dirty="0" smtClean="0">
                  <a:solidFill>
                    <a:srgbClr val="0097CC"/>
                  </a:solidFill>
                  <a:latin typeface="Calibri"/>
                  <a:ea typeface="+mn-ea"/>
                </a:rPr>
                <a:t>Shoreline change Rate</a:t>
              </a:r>
            </a:p>
            <a:p>
              <a:pPr marL="285750" indent="-285750" eaLnBrk="1" fontAlgn="auto" hangingPunct="1">
                <a:spcBef>
                  <a:spcPts val="0"/>
                </a:spcBef>
                <a:spcAft>
                  <a:spcPts val="0"/>
                </a:spcAft>
                <a:buFont typeface="Arial" pitchFamily="34" charset="0"/>
                <a:buChar char="•"/>
              </a:pPr>
              <a:r>
                <a:rPr lang="en-US" sz="1400" dirty="0" smtClean="0">
                  <a:solidFill>
                    <a:srgbClr val="0097CC"/>
                  </a:solidFill>
                  <a:latin typeface="Calibri"/>
                  <a:ea typeface="+mn-ea"/>
                </a:rPr>
                <a:t>Coastal Slope</a:t>
              </a:r>
            </a:p>
            <a:p>
              <a:pPr marL="285750" indent="-285750" eaLnBrk="1" fontAlgn="auto" hangingPunct="1">
                <a:spcBef>
                  <a:spcPts val="0"/>
                </a:spcBef>
                <a:spcAft>
                  <a:spcPts val="0"/>
                </a:spcAft>
                <a:buFont typeface="Arial" pitchFamily="34" charset="0"/>
                <a:buChar char="•"/>
              </a:pPr>
              <a:r>
                <a:rPr lang="en-US" sz="1400" dirty="0" smtClean="0">
                  <a:solidFill>
                    <a:srgbClr val="0097CC"/>
                  </a:solidFill>
                  <a:latin typeface="Calibri"/>
                  <a:ea typeface="+mn-ea"/>
                </a:rPr>
                <a:t>Mean tidal Range</a:t>
              </a:r>
              <a:endParaRPr lang="en-US" sz="1400" dirty="0">
                <a:solidFill>
                  <a:srgbClr val="0097CC"/>
                </a:solidFill>
                <a:latin typeface="Calibri"/>
                <a:ea typeface="+mn-ea"/>
              </a:endParaRPr>
            </a:p>
          </p:txBody>
        </p:sp>
      </p:grpSp>
    </p:spTree>
    <p:extLst>
      <p:ext uri="{BB962C8B-B14F-4D97-AF65-F5344CB8AC3E}">
        <p14:creationId xmlns:p14="http://schemas.microsoft.com/office/powerpoint/2010/main" val="2670418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7724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609600" y="1981200"/>
            <a:ext cx="8153400" cy="4724400"/>
          </a:xfrm>
        </p:spPr>
        <p:txBody>
          <a:bodyPr/>
          <a:lstStyle/>
          <a:p>
            <a:pPr marL="514350" lvl="1" indent="-514350">
              <a:lnSpc>
                <a:spcPct val="150000"/>
              </a:lnSpc>
              <a:buSzTx/>
              <a:buFont typeface="+mj-lt"/>
              <a:buAutoNum type="arabicPeriod"/>
            </a:pPr>
            <a:r>
              <a:rPr lang="en-US" sz="3200" b="1" dirty="0">
                <a:latin typeface="Footlight MT Light"/>
                <a:cs typeface="Footlight MT Light"/>
              </a:rPr>
              <a:t>AMESD wave data buoy</a:t>
            </a:r>
          </a:p>
          <a:p>
            <a:pPr marL="514350" lvl="1" indent="-514350">
              <a:lnSpc>
                <a:spcPct val="150000"/>
              </a:lnSpc>
              <a:buSzTx/>
              <a:buFont typeface="+mj-lt"/>
              <a:buAutoNum type="arabicPeriod"/>
            </a:pPr>
            <a:r>
              <a:rPr lang="en-US" sz="3200" b="1" dirty="0">
                <a:latin typeface="Footlight MT Light"/>
                <a:cs typeface="Footlight MT Light"/>
              </a:rPr>
              <a:t>MESA wave and surge monitoring</a:t>
            </a:r>
          </a:p>
          <a:p>
            <a:pPr marL="514350" lvl="1" indent="-514350">
              <a:lnSpc>
                <a:spcPct val="150000"/>
              </a:lnSpc>
              <a:buSzTx/>
              <a:buFont typeface="+mj-lt"/>
              <a:buAutoNum type="arabicPeriod"/>
            </a:pPr>
            <a:r>
              <a:rPr lang="en-US" sz="3200" b="1" dirty="0">
                <a:latin typeface="Footlight MT Light"/>
                <a:cs typeface="Footlight MT Light"/>
              </a:rPr>
              <a:t>MESA SADC THEMA on </a:t>
            </a:r>
            <a:r>
              <a:rPr lang="en-US" sz="3200" b="1" dirty="0" smtClean="0">
                <a:latin typeface="Footlight MT Light"/>
                <a:cs typeface="Footlight MT Light"/>
              </a:rPr>
              <a:t>flood</a:t>
            </a:r>
          </a:p>
          <a:p>
            <a:pPr marL="514350" lvl="1" indent="-514350">
              <a:lnSpc>
                <a:spcPct val="150000"/>
              </a:lnSpc>
              <a:buSzTx/>
              <a:buFont typeface="+mj-lt"/>
              <a:buAutoNum type="arabicPeriod"/>
            </a:pPr>
            <a:r>
              <a:rPr lang="en-US" sz="3200" b="1" dirty="0" smtClean="0">
                <a:latin typeface="Footlight MT Light"/>
                <a:cs typeface="Footlight MT Light"/>
              </a:rPr>
              <a:t>MESA coastal monitoring</a:t>
            </a:r>
            <a:endParaRPr lang="en-US" sz="3200" b="1" dirty="0">
              <a:latin typeface="Footlight MT Light"/>
              <a:cs typeface="Footlight MT Light"/>
            </a:endParaRPr>
          </a:p>
          <a:p>
            <a:pPr marL="514350" lvl="1" indent="-514350">
              <a:lnSpc>
                <a:spcPct val="150000"/>
              </a:lnSpc>
              <a:buSzTx/>
              <a:buFont typeface="+mj-lt"/>
              <a:buAutoNum type="arabicPeriod"/>
            </a:pPr>
            <a:r>
              <a:rPr lang="en-US" sz="3200" b="1" dirty="0">
                <a:latin typeface="Footlight MT Light"/>
                <a:cs typeface="Footlight MT Light"/>
              </a:rPr>
              <a:t>Tsunami Inundation map for </a:t>
            </a:r>
            <a:r>
              <a:rPr lang="en-US" sz="3200" b="1" dirty="0" smtClean="0">
                <a:latin typeface="Footlight MT Light"/>
                <a:cs typeface="Footlight MT Light"/>
              </a:rPr>
              <a:t>Mauritius</a:t>
            </a:r>
            <a:endParaRPr lang="en-US" sz="3200" b="1" dirty="0">
              <a:latin typeface="Footlight MT Light"/>
              <a:cs typeface="Footlight MT Light"/>
            </a:endParaRPr>
          </a:p>
        </p:txBody>
      </p:sp>
      <p:sp>
        <p:nvSpPr>
          <p:cNvPr id="4" name="TextBox 3"/>
          <p:cNvSpPr txBox="1"/>
          <p:nvPr/>
        </p:nvSpPr>
        <p:spPr>
          <a:xfrm>
            <a:off x="2019300" y="342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9950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1066799"/>
            <a:ext cx="7772400" cy="1006475"/>
          </a:xfrm>
        </p:spPr>
        <p:txBody>
          <a:bodyPr/>
          <a:lstStyle/>
          <a:p>
            <a:pPr marL="742950" indent="-742950">
              <a:buFont typeface="+mj-lt"/>
              <a:buAutoNum type="arabicPeriod"/>
            </a:pPr>
            <a:r>
              <a:rPr lang="en-US" b="1" dirty="0"/>
              <a:t>AMESD wave data </a:t>
            </a:r>
            <a:r>
              <a:rPr lang="en-US" b="1" dirty="0" smtClean="0"/>
              <a:t>buoy</a:t>
            </a:r>
            <a:r>
              <a:rPr lang="en-US" b="1" dirty="0"/>
              <a:t/>
            </a:r>
            <a:br>
              <a:rPr lang="en-US" b="1" dirty="0"/>
            </a:br>
            <a:endParaRPr lang="en-US" b="1" dirty="0"/>
          </a:p>
        </p:txBody>
      </p:sp>
      <p:sp>
        <p:nvSpPr>
          <p:cNvPr id="3" name="Content Placeholder 2"/>
          <p:cNvSpPr>
            <a:spLocks noGrp="1"/>
          </p:cNvSpPr>
          <p:nvPr>
            <p:ph idx="1"/>
          </p:nvPr>
        </p:nvSpPr>
        <p:spPr>
          <a:xfrm>
            <a:off x="304800" y="1676400"/>
            <a:ext cx="8382000" cy="4586288"/>
          </a:xfrm>
        </p:spPr>
        <p:txBody>
          <a:bodyPr/>
          <a:lstStyle/>
          <a:p>
            <a:r>
              <a:rPr lang="en-US" sz="2800" b="1" dirty="0" smtClean="0">
                <a:latin typeface="Footlight MT Light"/>
                <a:cs typeface="Footlight MT Light"/>
              </a:rPr>
              <a:t>Data: </a:t>
            </a:r>
            <a:r>
              <a:rPr lang="en-US" sz="2800" dirty="0" smtClean="0">
                <a:latin typeface="Footlight MT Light"/>
                <a:cs typeface="Footlight MT Light"/>
              </a:rPr>
              <a:t>Near-Real </a:t>
            </a:r>
            <a:r>
              <a:rPr lang="en-US" sz="2800" dirty="0">
                <a:latin typeface="Footlight MT Light"/>
                <a:cs typeface="Footlight MT Light"/>
              </a:rPr>
              <a:t>T</a:t>
            </a:r>
            <a:r>
              <a:rPr lang="en-US" sz="2800" dirty="0" smtClean="0">
                <a:latin typeface="Footlight MT Light"/>
                <a:cs typeface="Footlight MT Light"/>
              </a:rPr>
              <a:t>ime wave data (30 min-interval) transmitted </a:t>
            </a:r>
            <a:r>
              <a:rPr lang="en-US" sz="2800" dirty="0">
                <a:latin typeface="Footlight MT Light"/>
                <a:cs typeface="Footlight MT Light"/>
              </a:rPr>
              <a:t>to MMS used to validate forecasting models</a:t>
            </a:r>
            <a:r>
              <a:rPr lang="en-US" sz="2800" dirty="0" smtClean="0">
                <a:latin typeface="Footlight MT Light"/>
                <a:cs typeface="Footlight MT Light"/>
              </a:rPr>
              <a:t>.</a:t>
            </a:r>
          </a:p>
          <a:p>
            <a:pPr marL="0" indent="0">
              <a:buNone/>
            </a:pPr>
            <a:endParaRPr lang="en-US" sz="2800" dirty="0" smtClean="0">
              <a:latin typeface="Footlight MT Light"/>
              <a:cs typeface="Footlight MT Light"/>
            </a:endParaRPr>
          </a:p>
          <a:p>
            <a:r>
              <a:rPr lang="en-US" sz="2800" b="1" dirty="0" smtClean="0">
                <a:latin typeface="Footlight MT Light"/>
                <a:cs typeface="Footlight MT Light"/>
              </a:rPr>
              <a:t>Period: </a:t>
            </a:r>
            <a:r>
              <a:rPr lang="en-US" sz="2800" dirty="0" smtClean="0">
                <a:latin typeface="Footlight MT Light"/>
                <a:cs typeface="Footlight MT Light"/>
              </a:rPr>
              <a:t>2012-2014</a:t>
            </a:r>
          </a:p>
          <a:p>
            <a:pPr marL="0" indent="0">
              <a:buNone/>
            </a:pPr>
            <a:endParaRPr lang="en-US" sz="2800" dirty="0">
              <a:latin typeface="Footlight MT Light"/>
              <a:cs typeface="Footlight MT Light"/>
            </a:endParaRPr>
          </a:p>
          <a:p>
            <a:r>
              <a:rPr lang="en-US" sz="2800" b="1" dirty="0" smtClean="0">
                <a:latin typeface="Footlight MT Light"/>
                <a:cs typeface="Footlight MT Light"/>
              </a:rPr>
              <a:t>End-users:</a:t>
            </a:r>
            <a:r>
              <a:rPr lang="en-US" sz="2800" dirty="0" smtClean="0">
                <a:latin typeface="Footlight MT Light"/>
                <a:cs typeface="Footlight MT Light"/>
              </a:rPr>
              <a:t> fishermen </a:t>
            </a:r>
          </a:p>
          <a:p>
            <a:pPr marL="0" indent="0">
              <a:buNone/>
            </a:pPr>
            <a:r>
              <a:rPr lang="en-US" sz="2800" dirty="0" smtClean="0">
                <a:latin typeface="Footlight MT Light"/>
                <a:cs typeface="Footlight MT Light"/>
              </a:rPr>
              <a:t>    venturing at sea</a:t>
            </a:r>
            <a:endParaRPr lang="en-US" sz="2800" dirty="0">
              <a:latin typeface="Footlight MT Light"/>
              <a:cs typeface="Footlight MT Light"/>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267200" y="28194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grpSp>
        <p:nvGrpSpPr>
          <p:cNvPr id="5" name="Group 4"/>
          <p:cNvGrpSpPr/>
          <p:nvPr/>
        </p:nvGrpSpPr>
        <p:grpSpPr>
          <a:xfrm>
            <a:off x="1676400" y="176100"/>
            <a:ext cx="6629400" cy="662100"/>
            <a:chOff x="144312" y="388983"/>
            <a:chExt cx="8847288" cy="93070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3354465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838200"/>
            <a:ext cx="8745538" cy="1143000"/>
          </a:xfrm>
        </p:spPr>
        <p:txBody>
          <a:bodyPr/>
          <a:lstStyle/>
          <a:p>
            <a:pPr marL="742950" indent="-742950">
              <a:buFont typeface="+mj-lt"/>
              <a:buAutoNum type="arabicPeriod"/>
            </a:pPr>
            <a:r>
              <a:rPr lang="en-US" b="1" dirty="0"/>
              <a:t>AMESD wave data </a:t>
            </a:r>
            <a:r>
              <a:rPr lang="en-US" b="1" dirty="0" smtClean="0"/>
              <a:t>buoy</a:t>
            </a:r>
            <a:endParaRPr lang="en-US" b="1" dirty="0"/>
          </a:p>
        </p:txBody>
      </p:sp>
      <p:grpSp>
        <p:nvGrpSpPr>
          <p:cNvPr id="46" name="Group 45"/>
          <p:cNvGrpSpPr/>
          <p:nvPr/>
        </p:nvGrpSpPr>
        <p:grpSpPr>
          <a:xfrm>
            <a:off x="1856052" y="1473834"/>
            <a:ext cx="5703504" cy="5155566"/>
            <a:chOff x="0" y="0"/>
            <a:chExt cx="6143705" cy="6044201"/>
          </a:xfrm>
        </p:grpSpPr>
        <p:grpSp>
          <p:nvGrpSpPr>
            <p:cNvPr id="47" name="Group 46"/>
            <p:cNvGrpSpPr/>
            <p:nvPr/>
          </p:nvGrpSpPr>
          <p:grpSpPr>
            <a:xfrm>
              <a:off x="595423" y="1998921"/>
              <a:ext cx="1919605" cy="921074"/>
              <a:chOff x="0" y="0"/>
              <a:chExt cx="1919605" cy="921074"/>
            </a:xfrm>
          </p:grpSpPr>
          <p:sp>
            <p:nvSpPr>
              <p:cNvPr id="86" name="Rectangle 85"/>
              <p:cNvSpPr/>
              <p:nvPr/>
            </p:nvSpPr>
            <p:spPr>
              <a:xfrm>
                <a:off x="10633" y="0"/>
                <a:ext cx="1638262" cy="438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1905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Times New Roman"/>
                    <a:cs typeface="Times New Roman"/>
                  </a:rPr>
                  <a:t>Communication </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Times New Roman"/>
                    <a:cs typeface="Times New Roman"/>
                  </a:rPr>
                  <a:t>Hardware</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cxnSp>
            <p:nvCxnSpPr>
              <p:cNvPr id="87" name="Elbow Connector 86"/>
              <p:cNvCxnSpPr/>
              <p:nvPr/>
            </p:nvCxnSpPr>
            <p:spPr>
              <a:xfrm>
                <a:off x="0" y="435934"/>
                <a:ext cx="1919605" cy="485140"/>
              </a:xfrm>
              <a:prstGeom prst="bentConnector3">
                <a:avLst/>
              </a:prstGeom>
              <a:noFill/>
              <a:ln w="19050" cap="flat" cmpd="sng" algn="ctr">
                <a:solidFill>
                  <a:sysClr val="windowText" lastClr="000000"/>
                </a:solidFill>
                <a:prstDash val="solid"/>
                <a:tailEnd type="none"/>
              </a:ln>
              <a:effectLst/>
            </p:spPr>
          </p:cxnSp>
        </p:grpSp>
        <p:grpSp>
          <p:nvGrpSpPr>
            <p:cNvPr id="48" name="Group 47"/>
            <p:cNvGrpSpPr/>
            <p:nvPr/>
          </p:nvGrpSpPr>
          <p:grpSpPr>
            <a:xfrm>
              <a:off x="0" y="0"/>
              <a:ext cx="6143705" cy="6044201"/>
              <a:chOff x="0" y="0"/>
              <a:chExt cx="6143705" cy="6044201"/>
            </a:xfrm>
          </p:grpSpPr>
          <p:grpSp>
            <p:nvGrpSpPr>
              <p:cNvPr id="49" name="Group 48"/>
              <p:cNvGrpSpPr/>
              <p:nvPr/>
            </p:nvGrpSpPr>
            <p:grpSpPr>
              <a:xfrm>
                <a:off x="2519916" y="2392325"/>
                <a:ext cx="1800183" cy="1038195"/>
                <a:chOff x="0" y="0"/>
                <a:chExt cx="1800183" cy="1038195"/>
              </a:xfrm>
            </p:grpSpPr>
            <p:sp>
              <p:nvSpPr>
                <p:cNvPr id="84" name="Text Box 2"/>
                <p:cNvSpPr txBox="1">
                  <a:spLocks noChangeArrowheads="1"/>
                </p:cNvSpPr>
                <p:nvPr/>
              </p:nvSpPr>
              <p:spPr bwMode="auto">
                <a:xfrm>
                  <a:off x="0" y="0"/>
                  <a:ext cx="1800183" cy="103819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85" name="Text Box 2"/>
                <p:cNvSpPr txBox="1">
                  <a:spLocks noChangeArrowheads="1"/>
                </p:cNvSpPr>
                <p:nvPr/>
              </p:nvSpPr>
              <p:spPr bwMode="auto">
                <a:xfrm>
                  <a:off x="680484" y="652875"/>
                  <a:ext cx="510363" cy="31897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Times New Roman"/>
                      <a:cs typeface="Times New Roman"/>
                    </a:rPr>
                    <a:t>PC</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grpSp>
          <p:grpSp>
            <p:nvGrpSpPr>
              <p:cNvPr id="50" name="Group 49"/>
              <p:cNvGrpSpPr/>
              <p:nvPr/>
            </p:nvGrpSpPr>
            <p:grpSpPr>
              <a:xfrm>
                <a:off x="0" y="0"/>
                <a:ext cx="6143705" cy="6044201"/>
                <a:chOff x="0" y="0"/>
                <a:chExt cx="6143705" cy="6044201"/>
              </a:xfrm>
            </p:grpSpPr>
            <p:grpSp>
              <p:nvGrpSpPr>
                <p:cNvPr id="51" name="Group 50"/>
                <p:cNvGrpSpPr/>
                <p:nvPr/>
              </p:nvGrpSpPr>
              <p:grpSpPr>
                <a:xfrm>
                  <a:off x="0" y="0"/>
                  <a:ext cx="1180465" cy="1132840"/>
                  <a:chOff x="0" y="0"/>
                  <a:chExt cx="1181072" cy="1133442"/>
                </a:xfrm>
              </p:grpSpPr>
              <p:sp>
                <p:nvSpPr>
                  <p:cNvPr id="82" name="Text Box 2"/>
                  <p:cNvSpPr txBox="1">
                    <a:spLocks noChangeArrowheads="1"/>
                  </p:cNvSpPr>
                  <p:nvPr/>
                </p:nvSpPr>
                <p:spPr bwMode="auto">
                  <a:xfrm>
                    <a:off x="0" y="0"/>
                    <a:ext cx="1181072" cy="113344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83" name="Text Box 2"/>
                  <p:cNvSpPr txBox="1">
                    <a:spLocks noChangeArrowheads="1"/>
                  </p:cNvSpPr>
                  <p:nvPr/>
                </p:nvSpPr>
                <p:spPr bwMode="auto">
                  <a:xfrm>
                    <a:off x="329609" y="680484"/>
                    <a:ext cx="616689" cy="27644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Times New Roman"/>
                        <a:cs typeface="Times New Roman"/>
                      </a:rPr>
                      <a:t>Buoy</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grpSp>
            <p:grpSp>
              <p:nvGrpSpPr>
                <p:cNvPr id="52" name="Group 51"/>
                <p:cNvGrpSpPr/>
                <p:nvPr/>
              </p:nvGrpSpPr>
              <p:grpSpPr>
                <a:xfrm>
                  <a:off x="116958" y="893135"/>
                  <a:ext cx="6026747" cy="5151066"/>
                  <a:chOff x="0" y="0"/>
                  <a:chExt cx="6026747" cy="5151066"/>
                </a:xfrm>
              </p:grpSpPr>
              <p:grpSp>
                <p:nvGrpSpPr>
                  <p:cNvPr id="53" name="Group 52"/>
                  <p:cNvGrpSpPr/>
                  <p:nvPr/>
                </p:nvGrpSpPr>
                <p:grpSpPr>
                  <a:xfrm>
                    <a:off x="0" y="1605516"/>
                    <a:ext cx="6026747" cy="3545550"/>
                    <a:chOff x="0" y="0"/>
                    <a:chExt cx="6026747" cy="3545550"/>
                  </a:xfrm>
                </p:grpSpPr>
                <p:sp>
                  <p:nvSpPr>
                    <p:cNvPr id="64" name="Rounded Rectangle 63"/>
                    <p:cNvSpPr/>
                    <p:nvPr/>
                  </p:nvSpPr>
                  <p:spPr>
                    <a:xfrm>
                      <a:off x="4316819" y="2434856"/>
                      <a:ext cx="1709928" cy="80772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rPr>
                        <a:t>Data Monitoring/Presentation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rPr>
                        <a:t>Software</a:t>
                      </a:r>
                    </a:p>
                  </p:txBody>
                </p:sp>
                <p:cxnSp>
                  <p:nvCxnSpPr>
                    <p:cNvPr id="65" name="Straight Arrow Connector 64"/>
                    <p:cNvCxnSpPr/>
                    <p:nvPr/>
                  </p:nvCxnSpPr>
                  <p:spPr>
                    <a:xfrm flipH="1">
                      <a:off x="1584251" y="1818167"/>
                      <a:ext cx="1116847" cy="446568"/>
                    </a:xfrm>
                    <a:prstGeom prst="straightConnector1">
                      <a:avLst/>
                    </a:prstGeom>
                    <a:noFill/>
                    <a:ln w="19050" cap="flat" cmpd="sng" algn="ctr">
                      <a:solidFill>
                        <a:sysClr val="windowText" lastClr="000000"/>
                      </a:solidFill>
                      <a:prstDash val="solid"/>
                      <a:tailEnd type="arrow"/>
                    </a:ln>
                    <a:effectLst/>
                  </p:spPr>
                </p:cxnSp>
                <p:grpSp>
                  <p:nvGrpSpPr>
                    <p:cNvPr id="66" name="Group 65"/>
                    <p:cNvGrpSpPr/>
                    <p:nvPr/>
                  </p:nvGrpSpPr>
                  <p:grpSpPr>
                    <a:xfrm>
                      <a:off x="4752754" y="1105786"/>
                      <a:ext cx="846615" cy="828040"/>
                      <a:chOff x="0" y="0"/>
                      <a:chExt cx="846615" cy="828040"/>
                    </a:xfrm>
                  </p:grpSpPr>
                  <p:sp>
                    <p:nvSpPr>
                      <p:cNvPr id="80" name="Text Box 2"/>
                      <p:cNvSpPr txBox="1">
                        <a:spLocks noChangeArrowheads="1"/>
                      </p:cNvSpPr>
                      <p:nvPr/>
                    </p:nvSpPr>
                    <p:spPr bwMode="auto">
                      <a:xfrm>
                        <a:off x="0" y="0"/>
                        <a:ext cx="808990" cy="8280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 </a:t>
                        </a:r>
                      </a:p>
                    </p:txBody>
                  </p:sp>
                  <p:sp>
                    <p:nvSpPr>
                      <p:cNvPr id="81" name="Text Box 304"/>
                      <p:cNvSpPr txBox="1"/>
                      <p:nvPr/>
                    </p:nvSpPr>
                    <p:spPr>
                      <a:xfrm>
                        <a:off x="0" y="287079"/>
                        <a:ext cx="846615" cy="36600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ea typeface="Times New Roman"/>
                            <a:cs typeface="Times New Roman"/>
                          </a:rPr>
                          <a:t>Database</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rPr>
                          <a:t> </a:t>
                        </a:r>
                      </a:p>
                    </p:txBody>
                  </p:sp>
                </p:grpSp>
                <p:cxnSp>
                  <p:nvCxnSpPr>
                    <p:cNvPr id="67" name="Straight Connector 66"/>
                    <p:cNvCxnSpPr/>
                    <p:nvPr/>
                  </p:nvCxnSpPr>
                  <p:spPr>
                    <a:xfrm>
                      <a:off x="5156791" y="1807535"/>
                      <a:ext cx="0" cy="594360"/>
                    </a:xfrm>
                    <a:prstGeom prst="line">
                      <a:avLst/>
                    </a:prstGeom>
                    <a:noFill/>
                    <a:ln w="19050" cap="flat" cmpd="sng" algn="ctr">
                      <a:solidFill>
                        <a:sysClr val="windowText" lastClr="000000"/>
                      </a:solidFill>
                      <a:prstDash val="solid"/>
                    </a:ln>
                    <a:effectLst/>
                  </p:spPr>
                </p:cxnSp>
                <p:grpSp>
                  <p:nvGrpSpPr>
                    <p:cNvPr id="68" name="Group 67"/>
                    <p:cNvGrpSpPr/>
                    <p:nvPr/>
                  </p:nvGrpSpPr>
                  <p:grpSpPr>
                    <a:xfrm>
                      <a:off x="2519916" y="1318437"/>
                      <a:ext cx="1531089" cy="1541721"/>
                      <a:chOff x="0" y="0"/>
                      <a:chExt cx="1531089" cy="1541721"/>
                    </a:xfrm>
                  </p:grpSpPr>
                  <p:sp>
                    <p:nvSpPr>
                      <p:cNvPr id="78" name="Text Box 2"/>
                      <p:cNvSpPr txBox="1">
                        <a:spLocks noChangeArrowheads="1"/>
                      </p:cNvSpPr>
                      <p:nvPr/>
                    </p:nvSpPr>
                    <p:spPr bwMode="auto">
                      <a:xfrm>
                        <a:off x="180754" y="0"/>
                        <a:ext cx="1211580" cy="12649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79" name="Text Box 2"/>
                      <p:cNvSpPr txBox="1">
                        <a:spLocks noChangeArrowheads="1"/>
                      </p:cNvSpPr>
                      <p:nvPr/>
                    </p:nvSpPr>
                    <p:spPr bwMode="auto">
                      <a:xfrm>
                        <a:off x="0" y="1254642"/>
                        <a:ext cx="1531089" cy="28707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Calibri"/>
                            <a:ea typeface="Times New Roman"/>
                            <a:cs typeface="Times New Roman"/>
                          </a:rPr>
                          <a:t>Central Repository</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grpSp>
                <p:grpSp>
                  <p:nvGrpSpPr>
                    <p:cNvPr id="69" name="Group 68"/>
                    <p:cNvGrpSpPr/>
                    <p:nvPr/>
                  </p:nvGrpSpPr>
                  <p:grpSpPr>
                    <a:xfrm>
                      <a:off x="3742661" y="0"/>
                      <a:ext cx="2151129" cy="1520337"/>
                      <a:chOff x="0" y="0"/>
                      <a:chExt cx="2151129" cy="1520337"/>
                    </a:xfrm>
                  </p:grpSpPr>
                  <p:grpSp>
                    <p:nvGrpSpPr>
                      <p:cNvPr id="73" name="Group 72"/>
                      <p:cNvGrpSpPr/>
                      <p:nvPr/>
                    </p:nvGrpSpPr>
                    <p:grpSpPr>
                      <a:xfrm>
                        <a:off x="42530" y="0"/>
                        <a:ext cx="2108599" cy="1095153"/>
                        <a:chOff x="0" y="0"/>
                        <a:chExt cx="2108599" cy="1095153"/>
                      </a:xfrm>
                    </p:grpSpPr>
                    <p:sp>
                      <p:nvSpPr>
                        <p:cNvPr id="75" name="Rounded Rectangle 74"/>
                        <p:cNvSpPr/>
                        <p:nvPr/>
                      </p:nvSpPr>
                      <p:spPr>
                        <a:xfrm>
                          <a:off x="680484" y="0"/>
                          <a:ext cx="1428115" cy="63754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Communication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Software</a:t>
                          </a:r>
                        </a:p>
                      </p:txBody>
                    </p:sp>
                    <p:cxnSp>
                      <p:nvCxnSpPr>
                        <p:cNvPr id="76" name="Straight Connector 75"/>
                        <p:cNvCxnSpPr/>
                        <p:nvPr/>
                      </p:nvCxnSpPr>
                      <p:spPr>
                        <a:xfrm flipH="1">
                          <a:off x="0" y="308344"/>
                          <a:ext cx="676259" cy="0"/>
                        </a:xfrm>
                        <a:prstGeom prst="line">
                          <a:avLst/>
                        </a:prstGeom>
                        <a:noFill/>
                        <a:ln w="19050" cap="flat" cmpd="sng" algn="ctr">
                          <a:solidFill>
                            <a:sysClr val="windowText" lastClr="000000"/>
                          </a:solidFill>
                          <a:prstDash val="solid"/>
                        </a:ln>
                        <a:effectLst/>
                      </p:spPr>
                    </p:cxnSp>
                    <p:cxnSp>
                      <p:nvCxnSpPr>
                        <p:cNvPr id="77" name="Straight Connector 76"/>
                        <p:cNvCxnSpPr/>
                        <p:nvPr/>
                      </p:nvCxnSpPr>
                      <p:spPr>
                        <a:xfrm>
                          <a:off x="1382232" y="637953"/>
                          <a:ext cx="0" cy="457200"/>
                        </a:xfrm>
                        <a:prstGeom prst="line">
                          <a:avLst/>
                        </a:prstGeom>
                        <a:noFill/>
                        <a:ln w="19050" cap="flat" cmpd="sng" algn="ctr">
                          <a:solidFill>
                            <a:sysClr val="windowText" lastClr="000000"/>
                          </a:solidFill>
                          <a:prstDash val="solid"/>
                        </a:ln>
                        <a:effectLst/>
                      </p:spPr>
                    </p:cxnSp>
                  </p:grpSp>
                  <p:cxnSp>
                    <p:nvCxnSpPr>
                      <p:cNvPr id="74" name="Straight Arrow Connector 73"/>
                      <p:cNvCxnSpPr/>
                      <p:nvPr/>
                    </p:nvCxnSpPr>
                    <p:spPr>
                      <a:xfrm flipV="1">
                        <a:off x="0" y="691116"/>
                        <a:ext cx="1063256" cy="829221"/>
                      </a:xfrm>
                      <a:prstGeom prst="straightConnector1">
                        <a:avLst/>
                      </a:prstGeom>
                      <a:noFill/>
                      <a:ln w="19050" cap="flat" cmpd="sng" algn="ctr">
                        <a:solidFill>
                          <a:sysClr val="windowText" lastClr="000000"/>
                        </a:solidFill>
                        <a:prstDash val="solid"/>
                        <a:headEnd type="arrow"/>
                        <a:tailEnd type="arrow"/>
                      </a:ln>
                      <a:effectLst/>
                    </p:spPr>
                  </p:cxnSp>
                </p:grpSp>
                <p:grpSp>
                  <p:nvGrpSpPr>
                    <p:cNvPr id="70" name="Group 69"/>
                    <p:cNvGrpSpPr/>
                    <p:nvPr/>
                  </p:nvGrpSpPr>
                  <p:grpSpPr>
                    <a:xfrm>
                      <a:off x="0" y="1626781"/>
                      <a:ext cx="1733549" cy="1918769"/>
                      <a:chOff x="0" y="0"/>
                      <a:chExt cx="1733549" cy="1918769"/>
                    </a:xfrm>
                  </p:grpSpPr>
                  <p:sp>
                    <p:nvSpPr>
                      <p:cNvPr id="71" name="Text Box 2"/>
                      <p:cNvSpPr txBox="1">
                        <a:spLocks noChangeArrowheads="1"/>
                      </p:cNvSpPr>
                      <p:nvPr/>
                    </p:nvSpPr>
                    <p:spPr bwMode="auto">
                      <a:xfrm>
                        <a:off x="74420" y="0"/>
                        <a:ext cx="1509394" cy="141922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72" name="Text Box 2"/>
                      <p:cNvSpPr txBox="1">
                        <a:spLocks noChangeArrowheads="1"/>
                      </p:cNvSpPr>
                      <p:nvPr/>
                    </p:nvSpPr>
                    <p:spPr bwMode="auto">
                      <a:xfrm>
                        <a:off x="0" y="1445695"/>
                        <a:ext cx="1733549" cy="4730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Times New Roman"/>
                            <a:cs typeface="Times New Roman"/>
                          </a:rPr>
                          <a:t>Data Visualisation </a:t>
                        </a:r>
                        <a:r>
                          <a:rPr kumimoji="0" lang="en-US" sz="1200" b="1" i="0" u="none" strike="noStrike" kern="0" cap="none" spc="0" normalizeH="0" baseline="0" noProof="0">
                            <a:ln>
                              <a:noFill/>
                            </a:ln>
                            <a:solidFill>
                              <a:sysClr val="windowText" lastClr="000000"/>
                            </a:solidFill>
                            <a:effectLst/>
                            <a:uLnTx/>
                            <a:uFillTx/>
                            <a:latin typeface="Calibri"/>
                            <a:ea typeface="Times New Roman"/>
                            <a:cs typeface="Times New Roman"/>
                          </a:rPr>
                          <a:t>via </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Calibri"/>
                            <a:ea typeface="Times New Roman"/>
                            <a:cs typeface="Times New Roman"/>
                          </a:rPr>
                          <a:t>Web-based Interface</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grpSp>
              </p:grpSp>
              <p:grpSp>
                <p:nvGrpSpPr>
                  <p:cNvPr id="54" name="Group 53"/>
                  <p:cNvGrpSpPr/>
                  <p:nvPr/>
                </p:nvGrpSpPr>
                <p:grpSpPr>
                  <a:xfrm>
                    <a:off x="74428" y="0"/>
                    <a:ext cx="4276854" cy="2721934"/>
                    <a:chOff x="0" y="0"/>
                    <a:chExt cx="4276854" cy="2721934"/>
                  </a:xfrm>
                </p:grpSpPr>
                <p:grpSp>
                  <p:nvGrpSpPr>
                    <p:cNvPr id="55" name="Group 54"/>
                    <p:cNvGrpSpPr/>
                    <p:nvPr/>
                  </p:nvGrpSpPr>
                  <p:grpSpPr>
                    <a:xfrm>
                      <a:off x="2530549" y="0"/>
                      <a:ext cx="1428717" cy="1492787"/>
                      <a:chOff x="0" y="0"/>
                      <a:chExt cx="1428717" cy="1492787"/>
                    </a:xfrm>
                  </p:grpSpPr>
                  <p:sp>
                    <p:nvSpPr>
                      <p:cNvPr id="62" name="Rounded Rectangle 61"/>
                      <p:cNvSpPr/>
                      <p:nvPr/>
                    </p:nvSpPr>
                    <p:spPr>
                      <a:xfrm>
                        <a:off x="0" y="0"/>
                        <a:ext cx="1428717" cy="638157"/>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Software</a:t>
                        </a:r>
                      </a:p>
                    </p:txBody>
                  </p:sp>
                  <p:cxnSp>
                    <p:nvCxnSpPr>
                      <p:cNvPr id="63" name="Straight Connector 62"/>
                      <p:cNvCxnSpPr/>
                      <p:nvPr/>
                    </p:nvCxnSpPr>
                    <p:spPr>
                      <a:xfrm>
                        <a:off x="723014" y="669851"/>
                        <a:ext cx="9525" cy="822936"/>
                      </a:xfrm>
                      <a:prstGeom prst="line">
                        <a:avLst/>
                      </a:prstGeom>
                      <a:noFill/>
                      <a:ln w="19050" cap="flat" cmpd="sng" algn="ctr">
                        <a:solidFill>
                          <a:sysClr val="windowText" lastClr="000000"/>
                        </a:solidFill>
                        <a:prstDash val="solid"/>
                      </a:ln>
                      <a:effectLst/>
                    </p:spPr>
                  </p:cxnSp>
                </p:grpSp>
                <p:grpSp>
                  <p:nvGrpSpPr>
                    <p:cNvPr id="56" name="Group 55"/>
                    <p:cNvGrpSpPr/>
                    <p:nvPr/>
                  </p:nvGrpSpPr>
                  <p:grpSpPr>
                    <a:xfrm>
                      <a:off x="0" y="159488"/>
                      <a:ext cx="2168776" cy="999432"/>
                      <a:chOff x="0" y="0"/>
                      <a:chExt cx="2168776" cy="999432"/>
                    </a:xfrm>
                  </p:grpSpPr>
                  <p:sp>
                    <p:nvSpPr>
                      <p:cNvPr id="60" name="Text Box 2"/>
                      <p:cNvSpPr txBox="1">
                        <a:spLocks noChangeArrowheads="1"/>
                      </p:cNvSpPr>
                      <p:nvPr/>
                    </p:nvSpPr>
                    <p:spPr bwMode="auto">
                      <a:xfrm>
                        <a:off x="0" y="0"/>
                        <a:ext cx="1158922" cy="999432"/>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61" name="Text Box 2"/>
                      <p:cNvSpPr txBox="1">
                        <a:spLocks noChangeArrowheads="1"/>
                      </p:cNvSpPr>
                      <p:nvPr/>
                    </p:nvSpPr>
                    <p:spPr bwMode="auto">
                      <a:xfrm>
                        <a:off x="648586" y="148856"/>
                        <a:ext cx="1520190" cy="54165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Times New Roman"/>
                            <a:cs typeface="Times New Roman"/>
                          </a:rPr>
                          <a:t>Satellite/GSM/Radio </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Times New Roman"/>
                            <a:cs typeface="Times New Roman"/>
                          </a:rPr>
                          <a:t>Communication</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grpSp>
                <p:grpSp>
                  <p:nvGrpSpPr>
                    <p:cNvPr id="57" name="Group 56"/>
                    <p:cNvGrpSpPr/>
                    <p:nvPr/>
                  </p:nvGrpSpPr>
                  <p:grpSpPr>
                    <a:xfrm>
                      <a:off x="276447" y="903767"/>
                      <a:ext cx="4000407" cy="1818167"/>
                      <a:chOff x="0" y="0"/>
                      <a:chExt cx="4000407" cy="1818167"/>
                    </a:xfrm>
                  </p:grpSpPr>
                  <p:sp>
                    <p:nvSpPr>
                      <p:cNvPr id="58" name="Rectangle 57"/>
                      <p:cNvSpPr/>
                      <p:nvPr/>
                    </p:nvSpPr>
                    <p:spPr>
                      <a:xfrm>
                        <a:off x="0" y="0"/>
                        <a:ext cx="4000407" cy="1743025"/>
                      </a:xfrm>
                      <a:prstGeom prst="rect">
                        <a:avLst/>
                      </a:prstGeom>
                      <a:noFill/>
                      <a:ln w="25400" cap="flat" cmpd="sng" algn="ctr">
                        <a:solidFill>
                          <a:srgbClr val="00B05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Text Box 2"/>
                      <p:cNvSpPr txBox="1">
                        <a:spLocks noChangeArrowheads="1"/>
                      </p:cNvSpPr>
                      <p:nvPr/>
                    </p:nvSpPr>
                    <p:spPr bwMode="auto">
                      <a:xfrm>
                        <a:off x="53162" y="1499191"/>
                        <a:ext cx="2296633" cy="31897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70C0"/>
                            </a:solidFill>
                            <a:effectLst/>
                            <a:uLnTx/>
                            <a:uFillTx/>
                            <a:latin typeface="Calibri"/>
                            <a:ea typeface="Times New Roman"/>
                            <a:cs typeface="Times New Roman"/>
                          </a:rPr>
                          <a:t>Receiving Station</a:t>
                        </a:r>
                        <a:endPar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grpSp>
              </p:grpSp>
            </p:grpSp>
          </p:grpSp>
        </p:grpSp>
      </p:grpSp>
      <p:pic>
        <p:nvPicPr>
          <p:cNvPr id="90" name="Picture 89"/>
          <p:cNvPicPr/>
          <p:nvPr/>
        </p:nvPicPr>
        <p:blipFill>
          <a:blip r:embed="rId2" cstate="print">
            <a:extLst>
              <a:ext uri="{28A0092B-C50C-407E-A947-70E740481C1C}">
                <a14:useLocalDpi xmlns:a14="http://schemas.microsoft.com/office/drawing/2010/main" val="0"/>
              </a:ext>
            </a:extLst>
          </a:blip>
          <a:stretch>
            <a:fillRect/>
          </a:stretch>
        </p:blipFill>
        <p:spPr>
          <a:xfrm>
            <a:off x="4146767" y="3200400"/>
            <a:ext cx="1578610" cy="914400"/>
          </a:xfrm>
          <a:prstGeom prst="rect">
            <a:avLst/>
          </a:prstGeom>
        </p:spPr>
      </p:pic>
      <p:pic>
        <p:nvPicPr>
          <p:cNvPr id="91" name="Picture 90"/>
          <p:cNvPicPr/>
          <p:nvPr/>
        </p:nvPicPr>
        <p:blipFill>
          <a:blip r:embed="rId3">
            <a:extLst>
              <a:ext uri="{28A0092B-C50C-407E-A947-70E740481C1C}">
                <a14:useLocalDpi xmlns:a14="http://schemas.microsoft.com/office/drawing/2010/main" val="0"/>
              </a:ext>
            </a:extLst>
          </a:blip>
          <a:stretch>
            <a:fillRect/>
          </a:stretch>
        </p:blipFill>
        <p:spPr>
          <a:xfrm>
            <a:off x="4496786" y="4727047"/>
            <a:ext cx="942340" cy="1064153"/>
          </a:xfrm>
          <a:prstGeom prst="rect">
            <a:avLst/>
          </a:prstGeom>
        </p:spPr>
      </p:pic>
      <p:pic>
        <p:nvPicPr>
          <p:cNvPr id="92" name="Picture 91"/>
          <p:cNvPicPr/>
          <p:nvPr/>
        </p:nvPicPr>
        <p:blipFill>
          <a:blip r:embed="rId4">
            <a:extLst>
              <a:ext uri="{28A0092B-C50C-407E-A947-70E740481C1C}">
                <a14:useLocalDpi xmlns:a14="http://schemas.microsoft.com/office/drawing/2010/main" val="0"/>
              </a:ext>
            </a:extLst>
          </a:blip>
          <a:stretch>
            <a:fillRect/>
          </a:stretch>
        </p:blipFill>
        <p:spPr>
          <a:xfrm>
            <a:off x="7086600" y="4466232"/>
            <a:ext cx="608965" cy="715368"/>
          </a:xfrm>
          <a:prstGeom prst="rect">
            <a:avLst/>
          </a:prstGeom>
        </p:spPr>
      </p:pic>
      <p:pic>
        <p:nvPicPr>
          <p:cNvPr id="93" name="Picture 92"/>
          <p:cNvPicPr/>
          <p:nvPr/>
        </p:nvPicPr>
        <p:blipFill>
          <a:blip r:embed="rId5">
            <a:extLst>
              <a:ext uri="{28A0092B-C50C-407E-A947-70E740481C1C}">
                <a14:useLocalDpi xmlns:a14="http://schemas.microsoft.com/office/drawing/2010/main" val="0"/>
              </a:ext>
            </a:extLst>
          </a:blip>
          <a:stretch>
            <a:fillRect/>
          </a:stretch>
        </p:blipFill>
        <p:spPr>
          <a:xfrm>
            <a:off x="2041902" y="5037834"/>
            <a:ext cx="1395282" cy="1210566"/>
          </a:xfrm>
          <a:prstGeom prst="rect">
            <a:avLst/>
          </a:prstGeom>
        </p:spPr>
      </p:pic>
      <p:grpSp>
        <p:nvGrpSpPr>
          <p:cNvPr id="94" name="Group 93"/>
          <p:cNvGrpSpPr/>
          <p:nvPr/>
        </p:nvGrpSpPr>
        <p:grpSpPr>
          <a:xfrm>
            <a:off x="1676400" y="176100"/>
            <a:ext cx="6629400" cy="662100"/>
            <a:chOff x="144312" y="388983"/>
            <a:chExt cx="8847288" cy="930701"/>
          </a:xfrm>
        </p:grpSpPr>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97" name="Picture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8" name="Picture 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99" name="Picture 9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00" name="Picture 9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pic>
        <p:nvPicPr>
          <p:cNvPr id="101" name="Picture 100"/>
          <p:cNvPicPr/>
          <p:nvPr/>
        </p:nvPicPr>
        <p:blipFill>
          <a:blip r:embed="rId12">
            <a:extLst>
              <a:ext uri="{28A0092B-C50C-407E-A947-70E740481C1C}">
                <a14:useLocalDpi xmlns:a14="http://schemas.microsoft.com/office/drawing/2010/main" val="0"/>
              </a:ext>
            </a:extLst>
          </a:blip>
          <a:stretch>
            <a:fillRect/>
          </a:stretch>
        </p:blipFill>
        <p:spPr>
          <a:xfrm>
            <a:off x="1219200" y="1828800"/>
            <a:ext cx="969010" cy="1033145"/>
          </a:xfrm>
          <a:prstGeom prst="rect">
            <a:avLst/>
          </a:prstGeom>
        </p:spPr>
      </p:pic>
      <p:pic>
        <p:nvPicPr>
          <p:cNvPr id="102" name="Picture 101"/>
          <p:cNvPicPr/>
          <p:nvPr/>
        </p:nvPicPr>
        <p:blipFill>
          <a:blip r:embed="rId13">
            <a:extLst>
              <a:ext uri="{28A0092B-C50C-407E-A947-70E740481C1C}">
                <a14:useLocalDpi xmlns:a14="http://schemas.microsoft.com/office/drawing/2010/main" val="0"/>
              </a:ext>
            </a:extLst>
          </a:blip>
          <a:stretch>
            <a:fillRect/>
          </a:stretch>
        </p:blipFill>
        <p:spPr>
          <a:xfrm rot="1591070">
            <a:off x="2047705" y="2554852"/>
            <a:ext cx="536966" cy="452897"/>
          </a:xfrm>
          <a:prstGeom prst="rect">
            <a:avLst/>
          </a:prstGeom>
        </p:spPr>
      </p:pic>
    </p:spTree>
    <p:extLst>
      <p:ext uri="{BB962C8B-B14F-4D97-AF65-F5344CB8AC3E}">
        <p14:creationId xmlns:p14="http://schemas.microsoft.com/office/powerpoint/2010/main" val="2751640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762000"/>
            <a:ext cx="8745537" cy="1143000"/>
          </a:xfrm>
        </p:spPr>
        <p:txBody>
          <a:bodyPr/>
          <a:lstStyle/>
          <a:p>
            <a:pPr marL="742950" indent="-742950">
              <a:buFont typeface="+mj-lt"/>
              <a:buAutoNum type="arabicPeriod" startAt="2"/>
            </a:pPr>
            <a:r>
              <a:rPr lang="en-US" b="1" dirty="0"/>
              <a:t>MESA wave and surge monitoring</a:t>
            </a:r>
            <a:endParaRPr lang="en-US" dirty="0"/>
          </a:p>
        </p:txBody>
      </p:sp>
      <p:sp>
        <p:nvSpPr>
          <p:cNvPr id="3" name="Content Placeholder 2"/>
          <p:cNvSpPr>
            <a:spLocks noGrp="1"/>
          </p:cNvSpPr>
          <p:nvPr>
            <p:ph idx="1"/>
          </p:nvPr>
        </p:nvSpPr>
        <p:spPr>
          <a:xfrm>
            <a:off x="457200" y="1676400"/>
            <a:ext cx="8686800" cy="1204912"/>
          </a:xfrm>
        </p:spPr>
        <p:txBody>
          <a:bodyPr/>
          <a:lstStyle/>
          <a:p>
            <a:r>
              <a:rPr lang="en-US" sz="2400" dirty="0">
                <a:latin typeface="Footlight MT Light"/>
                <a:cs typeface="Footlight MT Light"/>
              </a:rPr>
              <a:t>Acquire operational marine information to allow monitoring, evaluation, prevision and mitigation </a:t>
            </a:r>
            <a:r>
              <a:rPr lang="en-US" sz="2400" dirty="0" smtClean="0">
                <a:latin typeface="Footlight MT Light"/>
                <a:cs typeface="Footlight MT Light"/>
              </a:rPr>
              <a:t>of ocean risks.</a:t>
            </a:r>
            <a:endParaRPr lang="en-US" sz="2400" dirty="0">
              <a:latin typeface="Footlight MT Light"/>
              <a:cs typeface="Footlight MT Light"/>
            </a:endParaRPr>
          </a:p>
        </p:txBody>
      </p:sp>
      <p:pic>
        <p:nvPicPr>
          <p:cNvPr id="4" name="Picture 3" descr="BuoyNW.jpg"/>
          <p:cNvPicPr>
            <a:picLocks noChangeAspect="1"/>
          </p:cNvPicPr>
          <p:nvPr/>
        </p:nvPicPr>
        <p:blipFill>
          <a:blip r:embed="rId2"/>
          <a:stretch>
            <a:fillRect/>
          </a:stretch>
        </p:blipFill>
        <p:spPr>
          <a:xfrm>
            <a:off x="457200" y="2654917"/>
            <a:ext cx="5019675" cy="4126883"/>
          </a:xfrm>
          <a:prstGeom prst="rect">
            <a:avLst/>
          </a:prstGeom>
        </p:spPr>
      </p:pic>
      <p:sp>
        <p:nvSpPr>
          <p:cNvPr id="5" name="Rectangle 4"/>
          <p:cNvSpPr/>
          <p:nvPr/>
        </p:nvSpPr>
        <p:spPr>
          <a:xfrm>
            <a:off x="5562600" y="3512403"/>
            <a:ext cx="3618782" cy="830997"/>
          </a:xfrm>
          <a:prstGeom prst="rect">
            <a:avLst/>
          </a:prstGeom>
        </p:spPr>
        <p:txBody>
          <a:bodyPr wrap="square">
            <a:spAutoFit/>
          </a:bodyPr>
          <a:lstStyle/>
          <a:p>
            <a:pPr marL="0" lvl="1" indent="0" eaLnBrk="1" hangingPunct="1"/>
            <a:r>
              <a:rPr lang="en-US" sz="2400" b="1" i="1" dirty="0">
                <a:latin typeface="Garamond" pitchFamily="18" charset="0"/>
              </a:rPr>
              <a:t>Setting up of a small network of wave buoys - IOC Member states</a:t>
            </a:r>
          </a:p>
        </p:txBody>
      </p:sp>
      <p:grpSp>
        <p:nvGrpSpPr>
          <p:cNvPr id="6" name="Group 5"/>
          <p:cNvGrpSpPr/>
          <p:nvPr/>
        </p:nvGrpSpPr>
        <p:grpSpPr>
          <a:xfrm>
            <a:off x="1676400" y="176100"/>
            <a:ext cx="6629400" cy="662100"/>
            <a:chOff x="144312" y="388983"/>
            <a:chExt cx="8847288" cy="93070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3163977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533400"/>
            <a:ext cx="8897937" cy="1143000"/>
          </a:xfrm>
        </p:spPr>
        <p:txBody>
          <a:bodyPr/>
          <a:lstStyle/>
          <a:p>
            <a:pPr marL="742950" indent="-742950">
              <a:buFont typeface="+mj-lt"/>
              <a:buAutoNum type="arabicPeriod" startAt="2"/>
            </a:pPr>
            <a:r>
              <a:rPr lang="en-US" b="1" dirty="0"/>
              <a:t>MESA wave and surge monitoring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46195306"/>
              </p:ext>
            </p:extLst>
          </p:nvPr>
        </p:nvGraphicFramePr>
        <p:xfrm>
          <a:off x="1981200" y="1468438"/>
          <a:ext cx="5478462" cy="5497512"/>
        </p:xfrm>
        <a:graphic>
          <a:graphicData uri="http://schemas.openxmlformats.org/presentationml/2006/ole">
            <mc:AlternateContent xmlns:mc="http://schemas.openxmlformats.org/markup-compatibility/2006">
              <mc:Choice xmlns:v="urn:schemas-microsoft-com:vml" Requires="v">
                <p:oleObj spid="_x0000_s7179" name="Document" r:id="rId3" imgW="6794500" imgH="6819900" progId="Word.Document.12">
                  <p:embed/>
                </p:oleObj>
              </mc:Choice>
              <mc:Fallback>
                <p:oleObj name="Document" r:id="rId3" imgW="6794500" imgH="6819900" progId="Word.Document.12">
                  <p:embed/>
                  <p:pic>
                    <p:nvPicPr>
                      <p:cNvPr id="0" name=""/>
                      <p:cNvPicPr/>
                      <p:nvPr/>
                    </p:nvPicPr>
                    <p:blipFill>
                      <a:blip r:embed="rId4"/>
                      <a:stretch>
                        <a:fillRect/>
                      </a:stretch>
                    </p:blipFill>
                    <p:spPr>
                      <a:xfrm>
                        <a:off x="1981200" y="1468438"/>
                        <a:ext cx="5478462" cy="5497512"/>
                      </a:xfrm>
                      <a:prstGeom prst="rect">
                        <a:avLst/>
                      </a:prstGeom>
                    </p:spPr>
                  </p:pic>
                </p:oleObj>
              </mc:Fallback>
            </mc:AlternateContent>
          </a:graphicData>
        </a:graphic>
      </p:graphicFrame>
      <p:grpSp>
        <p:nvGrpSpPr>
          <p:cNvPr id="5" name="Group 4"/>
          <p:cNvGrpSpPr/>
          <p:nvPr/>
        </p:nvGrpSpPr>
        <p:grpSpPr>
          <a:xfrm>
            <a:off x="1676400" y="176100"/>
            <a:ext cx="6629400" cy="662100"/>
            <a:chOff x="144312" y="388983"/>
            <a:chExt cx="8847288" cy="930701"/>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1387127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762000"/>
            <a:ext cx="8440737" cy="1143000"/>
          </a:xfrm>
        </p:spPr>
        <p:txBody>
          <a:bodyPr/>
          <a:lstStyle/>
          <a:p>
            <a:pPr marL="742950" indent="-742950">
              <a:buFont typeface="+mj-lt"/>
              <a:buAutoNum type="arabicPeriod" startAt="3"/>
            </a:pPr>
            <a:r>
              <a:rPr lang="en-US" b="1" dirty="0"/>
              <a:t>MESA SADC THEMA on </a:t>
            </a:r>
            <a:r>
              <a:rPr lang="en-US" b="1" dirty="0" smtClean="0"/>
              <a:t>flood</a:t>
            </a:r>
            <a:endParaRPr lang="en-US" b="1" dirty="0"/>
          </a:p>
        </p:txBody>
      </p:sp>
      <p:sp>
        <p:nvSpPr>
          <p:cNvPr id="3" name="Content Placeholder 2"/>
          <p:cNvSpPr>
            <a:spLocks noGrp="1"/>
          </p:cNvSpPr>
          <p:nvPr>
            <p:ph idx="1"/>
          </p:nvPr>
        </p:nvSpPr>
        <p:spPr>
          <a:xfrm>
            <a:off x="609600" y="1905000"/>
            <a:ext cx="5029200" cy="4114800"/>
          </a:xfrm>
        </p:spPr>
        <p:txBody>
          <a:bodyPr/>
          <a:lstStyle/>
          <a:p>
            <a:r>
              <a:rPr lang="en-US" sz="2800" dirty="0">
                <a:latin typeface="Footlight MT Light"/>
                <a:cs typeface="Footlight MT Light"/>
              </a:rPr>
              <a:t>The MESA SADC Flood Service is designed to assist help the ministries and departments of water resources and disaster management offices mandated with flood monitoring and disaster management in SADC Member States monitoring.</a:t>
            </a:r>
          </a:p>
          <a:p>
            <a:r>
              <a:rPr lang="en-US" sz="2800" dirty="0">
                <a:latin typeface="Footlight MT Light"/>
                <a:cs typeface="Footlight MT Light"/>
              </a:rPr>
              <a:t>Active participation of the MOI in the set up of the SADC flood service in Mauritius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6201">
            <a:off x="6096439" y="2117035"/>
            <a:ext cx="2743200" cy="3750365"/>
          </a:xfrm>
          <a:prstGeom prst="rect">
            <a:avLst/>
          </a:prstGeom>
        </p:spPr>
      </p:pic>
      <p:grpSp>
        <p:nvGrpSpPr>
          <p:cNvPr id="5" name="Group 4"/>
          <p:cNvGrpSpPr/>
          <p:nvPr/>
        </p:nvGrpSpPr>
        <p:grpSpPr>
          <a:xfrm>
            <a:off x="1676400" y="176100"/>
            <a:ext cx="6629400" cy="662100"/>
            <a:chOff x="144312" y="388983"/>
            <a:chExt cx="8847288" cy="930701"/>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287128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9"/>
          <p:cNvSpPr txBox="1">
            <a:spLocks noChangeArrowheads="1"/>
          </p:cNvSpPr>
          <p:nvPr/>
        </p:nvSpPr>
        <p:spPr bwMode="auto">
          <a:xfrm>
            <a:off x="1292" y="2895600"/>
            <a:ext cx="5638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342900" indent="-342900" eaLnBrk="0" hangingPunct="0">
              <a:defRPr>
                <a:solidFill>
                  <a:schemeClr val="tx1"/>
                </a:solidFill>
                <a:latin typeface="Arial" charset="0"/>
                <a:cs typeface="Arial" charset="0"/>
              </a:defRPr>
            </a:lvl2pPr>
            <a:lvl3pPr marL="3429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3" eaLnBrk="1" hangingPunct="1">
              <a:buFont typeface="Arial" charset="0"/>
              <a:buChar char="•"/>
            </a:pPr>
            <a:r>
              <a:rPr lang="en-US" sz="2400" dirty="0" smtClean="0">
                <a:solidFill>
                  <a:schemeClr val="bg1"/>
                </a:solidFill>
                <a:latin typeface="Garamond" pitchFamily="18" charset="0"/>
              </a:rPr>
              <a:t>Acquisition of satellite/aerial images</a:t>
            </a:r>
          </a:p>
          <a:p>
            <a:pPr marL="457200" lvl="3" eaLnBrk="1" hangingPunct="1">
              <a:buFont typeface="Arial" charset="0"/>
              <a:buChar char="•"/>
            </a:pPr>
            <a:r>
              <a:rPr lang="en-US" sz="2400" dirty="0" smtClean="0">
                <a:solidFill>
                  <a:schemeClr val="bg1"/>
                </a:solidFill>
                <a:latin typeface="Garamond" pitchFamily="18" charset="0"/>
              </a:rPr>
              <a:t>Digitalise aerial photos</a:t>
            </a:r>
          </a:p>
          <a:p>
            <a:pPr marL="457200" lvl="3" eaLnBrk="1" hangingPunct="1">
              <a:buFont typeface="Arial" charset="0"/>
              <a:buChar char="•"/>
            </a:pPr>
            <a:r>
              <a:rPr lang="en-US" sz="2400" dirty="0" smtClean="0">
                <a:solidFill>
                  <a:schemeClr val="bg1"/>
                </a:solidFill>
                <a:latin typeface="Garamond" pitchFamily="18" charset="0"/>
              </a:rPr>
              <a:t>Geo-reference and rectify images using GIS software</a:t>
            </a:r>
          </a:p>
          <a:p>
            <a:pPr marL="457200" lvl="3" eaLnBrk="1" hangingPunct="1">
              <a:buFont typeface="Arial" charset="0"/>
              <a:buChar char="•"/>
            </a:pPr>
            <a:r>
              <a:rPr lang="en-US" sz="2400" dirty="0" smtClean="0">
                <a:solidFill>
                  <a:schemeClr val="bg1"/>
                </a:solidFill>
                <a:latin typeface="Garamond" pitchFamily="18" charset="0"/>
              </a:rPr>
              <a:t>Calculating shoreline change</a:t>
            </a:r>
          </a:p>
          <a:p>
            <a:pPr marL="1097280" lvl="2" indent="-228600" eaLnBrk="1" hangingPunct="1">
              <a:spcBef>
                <a:spcPts val="600"/>
              </a:spcBef>
            </a:pPr>
            <a:endParaRPr lang="en-US" sz="2200" dirty="0" smtClean="0"/>
          </a:p>
          <a:p>
            <a:pPr marL="0" lvl="2" indent="0" eaLnBrk="1" hangingPunct="1"/>
            <a:r>
              <a:rPr lang="en-GB" sz="2200" dirty="0" smtClean="0">
                <a:latin typeface="Verdana" pitchFamily="34" charset="0"/>
              </a:rPr>
              <a:t> </a:t>
            </a:r>
            <a:endParaRPr lang="en-GB" sz="2200" dirty="0">
              <a:latin typeface="Verdana" pitchFamily="34" charset="0"/>
            </a:endParaRPr>
          </a:p>
        </p:txBody>
      </p:sp>
      <p:pic>
        <p:nvPicPr>
          <p:cNvPr id="14" name="Picture 13" descr="ShorelineChange.jpg"/>
          <p:cNvPicPr>
            <a:picLocks noChangeAspect="1"/>
          </p:cNvPicPr>
          <p:nvPr/>
        </p:nvPicPr>
        <p:blipFill>
          <a:blip r:embed="rId2" cstate="print"/>
          <a:stretch>
            <a:fillRect/>
          </a:stretch>
        </p:blipFill>
        <p:spPr>
          <a:xfrm>
            <a:off x="5943600" y="1714500"/>
            <a:ext cx="2867025" cy="4305300"/>
          </a:xfrm>
          <a:prstGeom prst="rect">
            <a:avLst/>
          </a:prstGeom>
        </p:spPr>
      </p:pic>
      <p:sp>
        <p:nvSpPr>
          <p:cNvPr id="2" name="Rectangle 1"/>
          <p:cNvSpPr/>
          <p:nvPr/>
        </p:nvSpPr>
        <p:spPr>
          <a:xfrm>
            <a:off x="457200" y="2514600"/>
            <a:ext cx="5181600" cy="3754874"/>
          </a:xfrm>
          <a:prstGeom prst="rect">
            <a:avLst/>
          </a:prstGeom>
        </p:spPr>
        <p:txBody>
          <a:bodyPr wrap="square">
            <a:spAutoFit/>
          </a:bodyPr>
          <a:lstStyle/>
          <a:p>
            <a:pPr marL="800100" lvl="3" indent="-342900" eaLnBrk="1" hangingPunct="1">
              <a:buFont typeface="Wingdings" charset="2"/>
              <a:buChar char="²"/>
            </a:pPr>
            <a:r>
              <a:rPr lang="en-US" sz="2400" dirty="0">
                <a:latin typeface="Footlight MT Light"/>
                <a:cs typeface="Footlight MT Light"/>
              </a:rPr>
              <a:t>Acquisition of satellite/aerial </a:t>
            </a:r>
            <a:r>
              <a:rPr lang="en-US" sz="2400" dirty="0" smtClean="0">
                <a:latin typeface="Footlight MT Light"/>
                <a:cs typeface="Footlight MT Light"/>
              </a:rPr>
              <a:t>images</a:t>
            </a:r>
          </a:p>
          <a:p>
            <a:pPr marL="800100" lvl="3" indent="-342900" eaLnBrk="1" hangingPunct="1">
              <a:buFont typeface="Wingdings" charset="2"/>
              <a:buChar char="²"/>
            </a:pPr>
            <a:endParaRPr lang="en-US" sz="2400" dirty="0">
              <a:latin typeface="Footlight MT Light"/>
              <a:cs typeface="Footlight MT Light"/>
            </a:endParaRPr>
          </a:p>
          <a:p>
            <a:pPr marL="800100" lvl="3" indent="-342900" eaLnBrk="1" hangingPunct="1">
              <a:buFont typeface="Wingdings" charset="2"/>
              <a:buChar char="²"/>
            </a:pPr>
            <a:r>
              <a:rPr lang="en-US" sz="2400" dirty="0" smtClean="0">
                <a:latin typeface="Footlight MT Light"/>
                <a:cs typeface="Footlight MT Light"/>
              </a:rPr>
              <a:t>Digitalize </a:t>
            </a:r>
            <a:r>
              <a:rPr lang="en-US" sz="2400" dirty="0">
                <a:latin typeface="Footlight MT Light"/>
                <a:cs typeface="Footlight MT Light"/>
              </a:rPr>
              <a:t>aerial </a:t>
            </a:r>
            <a:r>
              <a:rPr lang="en-US" sz="2400" dirty="0" smtClean="0">
                <a:latin typeface="Footlight MT Light"/>
                <a:cs typeface="Footlight MT Light"/>
              </a:rPr>
              <a:t>photos</a:t>
            </a:r>
          </a:p>
          <a:p>
            <a:pPr marL="800100" lvl="3" indent="-342900" eaLnBrk="1" hangingPunct="1">
              <a:buFont typeface="Wingdings" charset="2"/>
              <a:buChar char="²"/>
            </a:pPr>
            <a:endParaRPr lang="en-US" sz="2400" dirty="0">
              <a:latin typeface="Footlight MT Light"/>
              <a:cs typeface="Footlight MT Light"/>
            </a:endParaRPr>
          </a:p>
          <a:p>
            <a:pPr marL="800100" lvl="3" indent="-342900" eaLnBrk="1" hangingPunct="1">
              <a:buFont typeface="Wingdings" charset="2"/>
              <a:buChar char="²"/>
            </a:pPr>
            <a:r>
              <a:rPr lang="en-US" sz="2400" dirty="0">
                <a:latin typeface="Footlight MT Light"/>
                <a:cs typeface="Footlight MT Light"/>
              </a:rPr>
              <a:t>Geo-reference and rectify images using GIS </a:t>
            </a:r>
            <a:r>
              <a:rPr lang="en-US" sz="2400" dirty="0" smtClean="0">
                <a:latin typeface="Footlight MT Light"/>
                <a:cs typeface="Footlight MT Light"/>
              </a:rPr>
              <a:t>software</a:t>
            </a:r>
          </a:p>
          <a:p>
            <a:pPr marL="800100" lvl="3" indent="-342900" eaLnBrk="1" hangingPunct="1">
              <a:buFont typeface="Wingdings" charset="2"/>
              <a:buChar char="²"/>
            </a:pPr>
            <a:endParaRPr lang="en-US" sz="2400" dirty="0">
              <a:latin typeface="Footlight MT Light"/>
              <a:cs typeface="Footlight MT Light"/>
            </a:endParaRPr>
          </a:p>
          <a:p>
            <a:pPr marL="800100" lvl="3" indent="-342900" eaLnBrk="1" hangingPunct="1">
              <a:buFont typeface="Wingdings" charset="2"/>
              <a:buChar char="²"/>
            </a:pPr>
            <a:r>
              <a:rPr lang="en-US" sz="2400" dirty="0">
                <a:latin typeface="Footlight MT Light"/>
                <a:cs typeface="Footlight MT Light"/>
              </a:rPr>
              <a:t>Calculating shoreline </a:t>
            </a:r>
            <a:r>
              <a:rPr lang="en-US" sz="2400" dirty="0" smtClean="0">
                <a:latin typeface="Footlight MT Light"/>
                <a:cs typeface="Footlight MT Light"/>
              </a:rPr>
              <a:t>change</a:t>
            </a:r>
            <a:endParaRPr lang="en-US" sz="2200" dirty="0">
              <a:latin typeface="Footlight MT Light"/>
              <a:cs typeface="Footlight MT Light"/>
            </a:endParaRPr>
          </a:p>
          <a:p>
            <a:pPr marL="0" lvl="2" eaLnBrk="1" hangingPunct="1"/>
            <a:endParaRPr lang="en-GB" sz="2200" dirty="0">
              <a:latin typeface="Footlight MT Light"/>
              <a:cs typeface="Footlight MT Light"/>
            </a:endParaRPr>
          </a:p>
        </p:txBody>
      </p:sp>
      <p:sp>
        <p:nvSpPr>
          <p:cNvPr id="16" name="Title 1"/>
          <p:cNvSpPr>
            <a:spLocks noGrp="1"/>
          </p:cNvSpPr>
          <p:nvPr>
            <p:ph type="title"/>
          </p:nvPr>
        </p:nvSpPr>
        <p:spPr>
          <a:xfrm>
            <a:off x="152400" y="685800"/>
            <a:ext cx="8440737" cy="1143000"/>
          </a:xfrm>
        </p:spPr>
        <p:txBody>
          <a:bodyPr/>
          <a:lstStyle/>
          <a:p>
            <a:pPr marL="742950" indent="-742950">
              <a:buFont typeface="+mj-lt"/>
              <a:buAutoNum type="arabicPeriod" startAt="4"/>
            </a:pPr>
            <a:r>
              <a:rPr lang="en-US" b="1" dirty="0" smtClean="0"/>
              <a:t>Shoreline Change</a:t>
            </a:r>
            <a:endParaRPr lang="en-US" b="1" dirty="0"/>
          </a:p>
        </p:txBody>
      </p:sp>
      <p:sp>
        <p:nvSpPr>
          <p:cNvPr id="3" name="Rectangle 2"/>
          <p:cNvSpPr/>
          <p:nvPr/>
        </p:nvSpPr>
        <p:spPr>
          <a:xfrm>
            <a:off x="381000" y="1752600"/>
            <a:ext cx="5257800" cy="1107996"/>
          </a:xfrm>
          <a:prstGeom prst="rect">
            <a:avLst/>
          </a:prstGeom>
        </p:spPr>
        <p:txBody>
          <a:bodyPr wrap="square">
            <a:spAutoFit/>
          </a:bodyPr>
          <a:lstStyle/>
          <a:p>
            <a:r>
              <a:rPr lang="en-US" sz="2400" b="1" dirty="0">
                <a:solidFill>
                  <a:schemeClr val="tx2">
                    <a:lumMod val="50000"/>
                  </a:schemeClr>
                </a:solidFill>
                <a:latin typeface="Footlight MT Light"/>
                <a:cs typeface="Footlight MT Light"/>
              </a:rPr>
              <a:t>Determining the Coastal Vulnerability </a:t>
            </a:r>
            <a:r>
              <a:rPr lang="en-US" sz="2400" b="1" dirty="0" smtClean="0">
                <a:solidFill>
                  <a:schemeClr val="tx2">
                    <a:lumMod val="50000"/>
                  </a:schemeClr>
                </a:solidFill>
                <a:latin typeface="Footlight MT Light"/>
                <a:cs typeface="Footlight MT Light"/>
              </a:rPr>
              <a:t>Index (CVI)</a:t>
            </a:r>
            <a:endParaRPr lang="en-US" sz="2400" b="1" dirty="0">
              <a:solidFill>
                <a:schemeClr val="tx2">
                  <a:lumMod val="50000"/>
                </a:schemeClr>
              </a:solidFill>
              <a:latin typeface="Footlight MT Light"/>
              <a:cs typeface="Footlight MT Light"/>
            </a:endParaRPr>
          </a:p>
          <a:p>
            <a:r>
              <a:rPr lang="en-US" b="1" dirty="0">
                <a:solidFill>
                  <a:srgbClr val="224B70"/>
                </a:solidFill>
              </a:rPr>
              <a:t> </a:t>
            </a:r>
            <a:endParaRPr lang="en-US" i="1" dirty="0">
              <a:solidFill>
                <a:srgbClr val="224B70"/>
              </a:solidFill>
            </a:endParaRPr>
          </a:p>
        </p:txBody>
      </p:sp>
      <p:grpSp>
        <p:nvGrpSpPr>
          <p:cNvPr id="17" name="Group 16"/>
          <p:cNvGrpSpPr/>
          <p:nvPr/>
        </p:nvGrpSpPr>
        <p:grpSpPr>
          <a:xfrm>
            <a:off x="1676400" y="176100"/>
            <a:ext cx="6629400" cy="662100"/>
            <a:chOff x="144312" y="388983"/>
            <a:chExt cx="8847288" cy="930701"/>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5369593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389870756"/>
              </p:ext>
            </p:extLst>
          </p:nvPr>
        </p:nvGraphicFramePr>
        <p:xfrm>
          <a:off x="1981199" y="911964"/>
          <a:ext cx="6184909" cy="6250836"/>
        </p:xfrm>
        <a:graphic>
          <a:graphicData uri="http://schemas.openxmlformats.org/presentationml/2006/ole">
            <mc:AlternateContent xmlns:mc="http://schemas.openxmlformats.org/markup-compatibility/2006">
              <mc:Choice xmlns:v="urn:schemas-microsoft-com:vml" Requires="v">
                <p:oleObj spid="_x0000_s1035" name="Document" r:id="rId3" imgW="7150100" imgH="7226300" progId="Word.Document.12">
                  <p:embed/>
                </p:oleObj>
              </mc:Choice>
              <mc:Fallback>
                <p:oleObj name="Document" r:id="rId3" imgW="7150100" imgH="7226300" progId="Word.Document.12">
                  <p:embed/>
                  <p:pic>
                    <p:nvPicPr>
                      <p:cNvPr id="0" name=""/>
                      <p:cNvPicPr/>
                      <p:nvPr/>
                    </p:nvPicPr>
                    <p:blipFill>
                      <a:blip r:embed="rId4"/>
                      <a:stretch>
                        <a:fillRect/>
                      </a:stretch>
                    </p:blipFill>
                    <p:spPr>
                      <a:xfrm>
                        <a:off x="1981199" y="911964"/>
                        <a:ext cx="6184909" cy="6250836"/>
                      </a:xfrm>
                      <a:prstGeom prst="rect">
                        <a:avLst/>
                      </a:prstGeom>
                    </p:spPr>
                  </p:pic>
                </p:oleObj>
              </mc:Fallback>
            </mc:AlternateContent>
          </a:graphicData>
        </a:graphic>
      </p:graphicFrame>
      <p:grpSp>
        <p:nvGrpSpPr>
          <p:cNvPr id="5" name="Group 4"/>
          <p:cNvGrpSpPr/>
          <p:nvPr/>
        </p:nvGrpSpPr>
        <p:grpSpPr>
          <a:xfrm>
            <a:off x="1676400" y="176100"/>
            <a:ext cx="6629400" cy="662100"/>
            <a:chOff x="144312" y="388983"/>
            <a:chExt cx="8847288" cy="930701"/>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443996"/>
              <a:ext cx="2514600" cy="8271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554" y="457200"/>
              <a:ext cx="909046" cy="8139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796" y="459171"/>
              <a:ext cx="1101204" cy="83093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457200"/>
              <a:ext cx="1210457" cy="81396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312" y="431593"/>
              <a:ext cx="1303488" cy="88809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85232" y="388983"/>
              <a:ext cx="1006368" cy="930700"/>
            </a:xfrm>
            <a:prstGeom prst="rect">
              <a:avLst/>
            </a:prstGeom>
          </p:spPr>
        </p:pic>
      </p:grpSp>
    </p:spTree>
    <p:extLst>
      <p:ext uri="{BB962C8B-B14F-4D97-AF65-F5344CB8AC3E}">
        <p14:creationId xmlns:p14="http://schemas.microsoft.com/office/powerpoint/2010/main" val="26228216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01069026">
  <a:themeElements>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Office Theme">
      <a:majorFont>
        <a:latin typeface="Times New Roman"/>
        <a:ea typeface="ＭＳ Ｐゴシック"/>
        <a:cs typeface="Tahoma"/>
      </a:majorFont>
      <a:minorFont>
        <a:latin typeface="Tahoma"/>
        <a:ea typeface="ＭＳ Ｐゴシック"/>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Office Them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Office Them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Office Them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TM01069026</Template>
  <TotalTime>4231</TotalTime>
  <Words>487</Words>
  <Application>Microsoft Macintosh PowerPoint</Application>
  <PresentationFormat>On-screen Show (4:3)</PresentationFormat>
  <Paragraphs>89</Paragraphs>
  <Slides>13</Slides>
  <Notes>1</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TM01069026</vt:lpstr>
      <vt:lpstr>1_Office Theme</vt:lpstr>
      <vt:lpstr>Office Theme</vt:lpstr>
      <vt:lpstr>Microsoft Word Document</vt:lpstr>
      <vt:lpstr>Coping with hazards and disasters</vt:lpstr>
      <vt:lpstr>OUTLINE</vt:lpstr>
      <vt:lpstr>AMESD wave data buoy </vt:lpstr>
      <vt:lpstr>AMESD wave data buoy</vt:lpstr>
      <vt:lpstr>MESA wave and surge monitoring</vt:lpstr>
      <vt:lpstr>MESA wave and surge monitoring</vt:lpstr>
      <vt:lpstr>MESA SADC THEMA on flood</vt:lpstr>
      <vt:lpstr>Shoreline Change</vt:lpstr>
      <vt:lpstr>PowerPoint Presentation</vt:lpstr>
      <vt:lpstr>PowerPoint Presentation</vt:lpstr>
      <vt:lpstr>Tsunami Inundation map for NDRRMC</vt:lpstr>
      <vt:lpstr>Thank you…</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Khishma Modoosoodun</cp:lastModifiedBy>
  <cp:revision>135</cp:revision>
  <cp:lastPrinted>1601-01-01T00:00:00Z</cp:lastPrinted>
  <dcterms:created xsi:type="dcterms:W3CDTF">1601-01-01T00:00:00Z</dcterms:created>
  <dcterms:modified xsi:type="dcterms:W3CDTF">2015-10-26T08:58:43Z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TC010690261033</vt:lpwstr>
  </property>
</Properties>
</file>