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Override5.xml" ContentType="application/vnd.openxmlformats-officedocument.themeOverrid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97" r:id="rId1"/>
  </p:sldMasterIdLst>
  <p:notesMasterIdLst>
    <p:notesMasterId r:id="rId34"/>
  </p:notesMasterIdLst>
  <p:handoutMasterIdLst>
    <p:handoutMasterId r:id="rId35"/>
  </p:handoutMasterIdLst>
  <p:sldIdLst>
    <p:sldId id="271" r:id="rId2"/>
    <p:sldId id="323" r:id="rId3"/>
    <p:sldId id="324" r:id="rId4"/>
    <p:sldId id="325" r:id="rId5"/>
    <p:sldId id="327" r:id="rId6"/>
    <p:sldId id="326" r:id="rId7"/>
    <p:sldId id="270" r:id="rId8"/>
    <p:sldId id="272" r:id="rId9"/>
    <p:sldId id="289" r:id="rId10"/>
    <p:sldId id="273" r:id="rId11"/>
    <p:sldId id="274" r:id="rId12"/>
    <p:sldId id="309" r:id="rId13"/>
    <p:sldId id="276" r:id="rId14"/>
    <p:sldId id="291" r:id="rId15"/>
    <p:sldId id="296" r:id="rId16"/>
    <p:sldId id="280" r:id="rId17"/>
    <p:sldId id="298" r:id="rId18"/>
    <p:sldId id="299" r:id="rId19"/>
    <p:sldId id="303" r:id="rId20"/>
    <p:sldId id="311" r:id="rId21"/>
    <p:sldId id="293" r:id="rId22"/>
    <p:sldId id="305" r:id="rId23"/>
    <p:sldId id="308" r:id="rId24"/>
    <p:sldId id="290" r:id="rId25"/>
    <p:sldId id="304" r:id="rId26"/>
    <p:sldId id="322" r:id="rId27"/>
    <p:sldId id="282" r:id="rId28"/>
    <p:sldId id="307" r:id="rId29"/>
    <p:sldId id="306" r:id="rId30"/>
    <p:sldId id="300" r:id="rId31"/>
    <p:sldId id="318" r:id="rId32"/>
    <p:sldId id="257" r:id="rId33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1pPr>
    <a:lvl2pPr marL="457200" algn="r" rtl="1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2pPr>
    <a:lvl3pPr marL="914400" algn="r" rtl="1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3pPr>
    <a:lvl4pPr marL="1371600" algn="r" rtl="1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4pPr>
    <a:lvl5pPr marL="1828800" algn="r" rtl="1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1C1C1C"/>
    <a:srgbClr val="2E08B8"/>
    <a:srgbClr val="FDFDFD"/>
    <a:srgbClr val="FFFF66"/>
    <a:srgbClr val="B92F13"/>
    <a:srgbClr val="AC2070"/>
  </p:clrMru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5147" autoAdjust="0"/>
    <p:restoredTop sz="90300" autoAdjust="0"/>
  </p:normalViewPr>
  <p:slideViewPr>
    <p:cSldViewPr>
      <p:cViewPr>
        <p:scale>
          <a:sx n="56" d="100"/>
          <a:sy n="56" d="100"/>
        </p:scale>
        <p:origin x="-1764" y="-6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J:\Sam\&#1605;&#1593;&#1604;&#1608;&#1605;&#1575;&#1578;%20&#1605;&#1606;&#1575;&#1582;&#1610;&#1577;\&#1578;&#1575;&#1585;&#1610;&#1582;-&#1605;&#1606;&#1575;&#1582;\NO_STATIONS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J:\Sam\&#1605;&#1593;&#1604;&#1608;&#1605;&#1575;&#1578;%20&#1605;&#1606;&#1575;&#1582;&#1610;&#1577;\&#1578;&#1575;&#1585;&#1610;&#1582;-&#1605;&#1606;&#1575;&#1582;\allstation19502010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J:\Sam\&#1605;&#1593;&#1604;&#1608;&#1605;&#1575;&#1578;%20&#1605;&#1606;&#1575;&#1582;&#1610;&#1577;\&#1578;&#1575;&#1585;&#1610;&#1582;-&#1605;&#1606;&#1575;&#1582;\type%20of%20j%20stations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J:\Sam\&#1605;&#1593;&#1604;&#1608;&#1605;&#1575;&#1578;%20&#1605;&#1606;&#1575;&#1582;&#1610;&#1577;\&#1578;&#1575;&#1585;&#1610;&#1582;-&#1605;&#1606;&#1575;&#1582;\type%20of%20j%20stations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E:\&#1605;&#1610;&#1585;&#1575;\2%20_&#171;_&#187;_&#224;_&#1583;_&#1586;%20_&#1586;___&#1584;_&#1580;.xlsx" TargetMode="External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ar-JO"/>
            </a:pPr>
            <a:r>
              <a:rPr lang="en-US"/>
              <a:t>Number of Meteorological station in Jordan</a:t>
            </a:r>
          </a:p>
        </c:rich>
      </c:tx>
      <c:layout/>
    </c:title>
    <c:plotArea>
      <c:layout/>
      <c:lineChart>
        <c:grouping val="stacked"/>
        <c:ser>
          <c:idx val="0"/>
          <c:order val="0"/>
          <c:tx>
            <c:v>No.Stations</c:v>
          </c:tx>
          <c:marker>
            <c:symbol val="none"/>
          </c:marker>
          <c:cat>
            <c:numRef>
              <c:f>NO_STATIONS!$E$4:$E$10</c:f>
              <c:numCache>
                <c:formatCode>0</c:formatCode>
                <c:ptCount val="7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</c:numCache>
            </c:numRef>
          </c:cat>
          <c:val>
            <c:numRef>
              <c:f>NO_STATIONS!$F$4:$F$10</c:f>
              <c:numCache>
                <c:formatCode>General</c:formatCode>
                <c:ptCount val="7"/>
                <c:pt idx="0">
                  <c:v>1</c:v>
                </c:pt>
                <c:pt idx="1">
                  <c:v>6</c:v>
                </c:pt>
                <c:pt idx="2">
                  <c:v>22</c:v>
                </c:pt>
                <c:pt idx="3">
                  <c:v>30</c:v>
                </c:pt>
                <c:pt idx="4">
                  <c:v>37</c:v>
                </c:pt>
                <c:pt idx="5">
                  <c:v>51</c:v>
                </c:pt>
                <c:pt idx="6">
                  <c:v>58</c:v>
                </c:pt>
              </c:numCache>
            </c:numRef>
          </c:val>
        </c:ser>
        <c:marker val="1"/>
        <c:axId val="129501440"/>
        <c:axId val="129505152"/>
      </c:lineChart>
      <c:catAx>
        <c:axId val="129501440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 rot="0" vert="horz"/>
          <a:lstStyle/>
          <a:p>
            <a:pPr>
              <a:defRPr lang="ar-JO"/>
            </a:pPr>
            <a:endParaRPr lang="en-US"/>
          </a:p>
        </c:txPr>
        <c:crossAx val="129505152"/>
        <c:crosses val="autoZero"/>
        <c:lblAlgn val="ctr"/>
        <c:lblOffset val="100"/>
        <c:tickLblSkip val="1"/>
        <c:tickMarkSkip val="1"/>
      </c:catAx>
      <c:valAx>
        <c:axId val="12950515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lang="ar-JO"/>
                </a:pPr>
                <a:r>
                  <a:rPr lang="en-US"/>
                  <a:t>Station #</a:t>
                </a:r>
              </a:p>
            </c:rich>
          </c:tx>
          <c:layout/>
        </c:title>
        <c:numFmt formatCode="General" sourceLinked="1"/>
        <c:majorTickMark val="none"/>
        <c:tickLblPos val="nextTo"/>
        <c:txPr>
          <a:bodyPr rot="0" vert="horz"/>
          <a:lstStyle/>
          <a:p>
            <a:pPr>
              <a:defRPr lang="ar-JO"/>
            </a:pPr>
            <a:endParaRPr lang="en-US"/>
          </a:p>
        </c:txPr>
        <c:crossAx val="1295014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62849928781436"/>
          <c:y val="0.44907743145646789"/>
          <c:w val="0.27011634133281648"/>
          <c:h val="0.10293473519559942"/>
        </c:manualLayout>
      </c:layout>
      <c:txPr>
        <a:bodyPr/>
        <a:lstStyle/>
        <a:p>
          <a:pPr>
            <a:defRPr lang="ar-JO"/>
          </a:pPr>
          <a:endParaRPr lang="en-US"/>
        </a:p>
      </c:txPr>
    </c:legend>
    <c:plotVisOnly val="1"/>
    <c:dispBlanksAs val="zero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ar-JO"/>
            </a:pPr>
            <a:r>
              <a:rPr lang="en-US"/>
              <a:t>Number of Meteorological station in Jordan</a:t>
            </a:r>
          </a:p>
        </c:rich>
      </c:tx>
      <c:layout>
        <c:manualLayout>
          <c:xMode val="edge"/>
          <c:yMode val="edge"/>
          <c:x val="0.13026836170523454"/>
          <c:y val="3.1674243135608682E-2"/>
        </c:manualLayout>
      </c:layout>
    </c:title>
    <c:plotArea>
      <c:layout>
        <c:manualLayout>
          <c:layoutTarget val="inner"/>
          <c:xMode val="edge"/>
          <c:yMode val="edge"/>
          <c:x val="0.1251597985011057"/>
          <c:y val="0.22624459382577641"/>
          <c:w val="0.8224786758644087"/>
          <c:h val="0.53619968736709711"/>
        </c:manualLayout>
      </c:layout>
      <c:scatterChart>
        <c:scatterStyle val="lineMarker"/>
        <c:ser>
          <c:idx val="0"/>
          <c:order val="0"/>
          <c:marker>
            <c:symbol val="none"/>
          </c:marker>
          <c:xVal>
            <c:numRef>
              <c:f>allstation!$A$2:$A$62</c:f>
              <c:numCache>
                <c:formatCode>General</c:formatCode>
                <c:ptCount val="61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</c:numCache>
            </c:numRef>
          </c:xVal>
          <c:yVal>
            <c:numRef>
              <c:f>allstation!$B$2:$B$62</c:f>
              <c:numCache>
                <c:formatCode>General</c:formatCode>
                <c:ptCount val="6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4</c:v>
                </c:pt>
                <c:pt idx="6">
                  <c:v>5</c:v>
                </c:pt>
                <c:pt idx="7">
                  <c:v>3</c:v>
                </c:pt>
                <c:pt idx="8">
                  <c:v>4</c:v>
                </c:pt>
                <c:pt idx="9">
                  <c:v>6</c:v>
                </c:pt>
                <c:pt idx="10">
                  <c:v>11</c:v>
                </c:pt>
                <c:pt idx="11">
                  <c:v>11</c:v>
                </c:pt>
                <c:pt idx="12">
                  <c:v>10</c:v>
                </c:pt>
                <c:pt idx="13">
                  <c:v>11</c:v>
                </c:pt>
                <c:pt idx="14">
                  <c:v>14</c:v>
                </c:pt>
                <c:pt idx="15">
                  <c:v>16</c:v>
                </c:pt>
                <c:pt idx="16">
                  <c:v>16</c:v>
                </c:pt>
                <c:pt idx="17">
                  <c:v>21</c:v>
                </c:pt>
                <c:pt idx="18">
                  <c:v>21</c:v>
                </c:pt>
                <c:pt idx="19">
                  <c:v>19</c:v>
                </c:pt>
                <c:pt idx="20">
                  <c:v>22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28</c:v>
                </c:pt>
                <c:pt idx="29">
                  <c:v>28</c:v>
                </c:pt>
                <c:pt idx="30">
                  <c:v>30</c:v>
                </c:pt>
                <c:pt idx="31">
                  <c:v>30</c:v>
                </c:pt>
                <c:pt idx="32">
                  <c:v>31</c:v>
                </c:pt>
                <c:pt idx="33">
                  <c:v>33</c:v>
                </c:pt>
                <c:pt idx="34">
                  <c:v>33</c:v>
                </c:pt>
                <c:pt idx="35">
                  <c:v>36</c:v>
                </c:pt>
                <c:pt idx="36">
                  <c:v>36</c:v>
                </c:pt>
                <c:pt idx="37">
                  <c:v>36</c:v>
                </c:pt>
                <c:pt idx="38">
                  <c:v>36</c:v>
                </c:pt>
                <c:pt idx="39">
                  <c:v>36</c:v>
                </c:pt>
                <c:pt idx="40">
                  <c:v>36</c:v>
                </c:pt>
                <c:pt idx="41">
                  <c:v>36</c:v>
                </c:pt>
                <c:pt idx="42">
                  <c:v>36</c:v>
                </c:pt>
                <c:pt idx="43">
                  <c:v>36</c:v>
                </c:pt>
                <c:pt idx="44">
                  <c:v>35</c:v>
                </c:pt>
                <c:pt idx="45">
                  <c:v>35</c:v>
                </c:pt>
                <c:pt idx="46">
                  <c:v>35</c:v>
                </c:pt>
                <c:pt idx="47">
                  <c:v>35</c:v>
                </c:pt>
                <c:pt idx="48">
                  <c:v>36</c:v>
                </c:pt>
                <c:pt idx="49">
                  <c:v>39</c:v>
                </c:pt>
                <c:pt idx="50">
                  <c:v>41</c:v>
                </c:pt>
                <c:pt idx="51">
                  <c:v>41</c:v>
                </c:pt>
                <c:pt idx="52">
                  <c:v>38</c:v>
                </c:pt>
                <c:pt idx="53">
                  <c:v>41</c:v>
                </c:pt>
                <c:pt idx="54">
                  <c:v>42</c:v>
                </c:pt>
                <c:pt idx="55">
                  <c:v>37</c:v>
                </c:pt>
                <c:pt idx="56">
                  <c:v>31</c:v>
                </c:pt>
                <c:pt idx="57">
                  <c:v>31</c:v>
                </c:pt>
                <c:pt idx="58">
                  <c:v>31</c:v>
                </c:pt>
                <c:pt idx="59">
                  <c:v>31</c:v>
                </c:pt>
                <c:pt idx="60">
                  <c:v>30</c:v>
                </c:pt>
              </c:numCache>
            </c:numRef>
          </c:yVal>
        </c:ser>
        <c:axId val="118087040"/>
        <c:axId val="118089216"/>
      </c:scatterChart>
      <c:valAx>
        <c:axId val="118087040"/>
        <c:scaling>
          <c:orientation val="minMax"/>
          <c:max val="2011"/>
          <c:min val="1950"/>
        </c:scaling>
        <c:axPos val="b"/>
        <c:title>
          <c:tx>
            <c:rich>
              <a:bodyPr/>
              <a:lstStyle/>
              <a:p>
                <a:pPr>
                  <a:defRPr lang="ar-JO"/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50319347560648664"/>
              <c:y val="0.88009146998226095"/>
            </c:manualLayout>
          </c:layout>
        </c:title>
        <c:numFmt formatCode="General" sourceLinked="1"/>
        <c:tickLblPos val="nextTo"/>
        <c:txPr>
          <a:bodyPr rot="0" vert="horz"/>
          <a:lstStyle/>
          <a:p>
            <a:pPr>
              <a:defRPr lang="ar-JO"/>
            </a:pPr>
            <a:endParaRPr lang="en-US"/>
          </a:p>
        </c:txPr>
        <c:crossAx val="118089216"/>
        <c:crosses val="autoZero"/>
        <c:crossBetween val="midCat"/>
        <c:majorUnit val="10"/>
      </c:valAx>
      <c:valAx>
        <c:axId val="118089216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lang="ar-JO"/>
                </a:pPr>
                <a:r>
                  <a:rPr lang="en-US"/>
                  <a:t>Station</a:t>
                </a:r>
                <a:r>
                  <a:rPr lang="ar-JO"/>
                  <a:t> </a:t>
                </a:r>
                <a:r>
                  <a:rPr lang="en-US"/>
                  <a:t>#</a:t>
                </a:r>
              </a:p>
            </c:rich>
          </c:tx>
          <c:layout>
            <c:manualLayout>
              <c:xMode val="edge"/>
              <c:yMode val="edge"/>
              <c:x val="2.0434252816507056E-2"/>
              <c:y val="0.40497782294813939"/>
            </c:manualLayout>
          </c:layout>
        </c:title>
        <c:numFmt formatCode="General" sourceLinked="1"/>
        <c:tickLblPos val="nextTo"/>
        <c:txPr>
          <a:bodyPr rot="0" vert="horz"/>
          <a:lstStyle/>
          <a:p>
            <a:pPr>
              <a:defRPr lang="ar-JO"/>
            </a:pPr>
            <a:endParaRPr lang="en-US"/>
          </a:p>
        </c:txPr>
        <c:crossAx val="118087040"/>
        <c:crosses val="autoZero"/>
        <c:crossBetween val="midCat"/>
        <c:majorUnit val="10"/>
      </c:valAx>
    </c:plotArea>
    <c:plotVisOnly val="1"/>
    <c:dispBlanksAs val="gap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view3D>
      <c:rotY val="340"/>
      <c:rAngAx val="1"/>
    </c:view3D>
    <c:plotArea>
      <c:layout/>
      <c:bar3DChart>
        <c:barDir val="col"/>
        <c:grouping val="stacked"/>
        <c:ser>
          <c:idx val="0"/>
          <c:order val="0"/>
          <c:dLbls>
            <c:txPr>
              <a:bodyPr/>
              <a:lstStyle/>
              <a:p>
                <a:pPr>
                  <a:defRPr lang="ar-JO"/>
                </a:pPr>
                <a:endParaRPr lang="en-US"/>
              </a:p>
            </c:txPr>
            <c:showVal val="1"/>
          </c:dLbls>
          <c:cat>
            <c:strRef>
              <c:f>'[type of j stations.xlsx]Sheet1'!$J$15:$J$19</c:f>
              <c:strCache>
                <c:ptCount val="5"/>
                <c:pt idx="0">
                  <c:v>Synoptic</c:v>
                </c:pt>
                <c:pt idx="1">
                  <c:v>Agromet</c:v>
                </c:pt>
                <c:pt idx="2">
                  <c:v>Climate</c:v>
                </c:pt>
                <c:pt idx="3">
                  <c:v>Upper Air</c:v>
                </c:pt>
                <c:pt idx="4">
                  <c:v>AWS</c:v>
                </c:pt>
              </c:strCache>
            </c:strRef>
          </c:cat>
          <c:val>
            <c:numRef>
              <c:f>'[type of j stations.xlsx]Sheet1'!$K$15:$K$19</c:f>
              <c:numCache>
                <c:formatCode>General</c:formatCode>
                <c:ptCount val="5"/>
                <c:pt idx="0">
                  <c:v>18</c:v>
                </c:pt>
                <c:pt idx="1">
                  <c:v>10</c:v>
                </c:pt>
                <c:pt idx="2">
                  <c:v>4</c:v>
                </c:pt>
                <c:pt idx="3">
                  <c:v>1</c:v>
                </c:pt>
                <c:pt idx="4">
                  <c:v>5</c:v>
                </c:pt>
              </c:numCache>
            </c:numRef>
          </c:val>
        </c:ser>
        <c:shape val="box"/>
        <c:axId val="129525632"/>
        <c:axId val="129552384"/>
        <c:axId val="0"/>
      </c:bar3DChart>
      <c:catAx>
        <c:axId val="129525632"/>
        <c:scaling>
          <c:orientation val="maxMin"/>
        </c:scaling>
        <c:axPos val="b"/>
        <c:title>
          <c:tx>
            <c:rich>
              <a:bodyPr/>
              <a:lstStyle/>
              <a:p>
                <a:pPr>
                  <a:defRPr lang="ar-JO"/>
                </a:pPr>
                <a:r>
                  <a:rPr lang="en-US"/>
                  <a:t>Station Type</a:t>
                </a:r>
              </a:p>
            </c:rich>
          </c:tx>
          <c:layout/>
        </c:title>
        <c:tickLblPos val="nextTo"/>
        <c:txPr>
          <a:bodyPr/>
          <a:lstStyle/>
          <a:p>
            <a:pPr>
              <a:defRPr lang="ar-JO"/>
            </a:pPr>
            <a:endParaRPr lang="en-US"/>
          </a:p>
        </c:txPr>
        <c:crossAx val="129552384"/>
        <c:crosses val="autoZero"/>
        <c:auto val="1"/>
        <c:lblAlgn val="ctr"/>
        <c:lblOffset val="100"/>
      </c:catAx>
      <c:valAx>
        <c:axId val="129552384"/>
        <c:scaling>
          <c:orientation val="minMax"/>
        </c:scaling>
        <c:axPos val="r"/>
        <c:majorGridlines/>
        <c:title>
          <c:tx>
            <c:rich>
              <a:bodyPr rot="0" vert="horz"/>
              <a:lstStyle/>
              <a:p>
                <a:pPr>
                  <a:defRPr lang="ar-JO"/>
                </a:pPr>
                <a:r>
                  <a:rPr lang="en-US" sz="800" b="1" i="0" baseline="0" dirty="0"/>
                  <a:t>Stations</a:t>
                </a:r>
                <a:r>
                  <a:rPr lang="en-US" sz="1800" b="1" i="0" baseline="0" dirty="0"/>
                  <a:t> #</a:t>
                </a:r>
              </a:p>
            </c:rich>
          </c:tx>
          <c:layout>
            <c:manualLayout>
              <c:xMode val="edge"/>
              <c:yMode val="edge"/>
              <c:x val="0.80572413250380315"/>
              <c:y val="3.5674446944131945E-2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lang="ar-JO"/>
            </a:pPr>
            <a:endParaRPr lang="en-US"/>
          </a:p>
        </c:txPr>
        <c:crossAx val="129525632"/>
        <c:crosses val="autoZero"/>
        <c:crossBetween val="between"/>
      </c:valAx>
    </c:plotArea>
    <c:plotVisOnly val="1"/>
  </c:chart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view3D>
      <c:rotY val="340"/>
      <c:rAngAx val="1"/>
    </c:view3D>
    <c:plotArea>
      <c:layout>
        <c:manualLayout>
          <c:layoutTarget val="inner"/>
          <c:xMode val="edge"/>
          <c:yMode val="edge"/>
          <c:x val="6.2627028369396875E-2"/>
          <c:y val="9.1397849462365593E-2"/>
          <c:w val="0.52389072782762658"/>
          <c:h val="0.52324951316569668"/>
        </c:manualLayout>
      </c:layout>
      <c:bar3DChart>
        <c:barDir val="col"/>
        <c:grouping val="clustered"/>
        <c:ser>
          <c:idx val="0"/>
          <c:order val="0"/>
          <c:dLbls>
            <c:txPr>
              <a:bodyPr/>
              <a:lstStyle/>
              <a:p>
                <a:pPr>
                  <a:defRPr lang="ar-JO"/>
                </a:pPr>
                <a:endParaRPr lang="en-US"/>
              </a:p>
            </c:txPr>
            <c:showVal val="1"/>
          </c:dLbls>
          <c:cat>
            <c:strRef>
              <c:f>Sheet1!$I$8:$I$12</c:f>
              <c:strCache>
                <c:ptCount val="5"/>
                <c:pt idx="0">
                  <c:v>Northern</c:v>
                </c:pt>
                <c:pt idx="1">
                  <c:v>Eastern</c:v>
                </c:pt>
                <c:pt idx="2">
                  <c:v>Central </c:v>
                </c:pt>
                <c:pt idx="3">
                  <c:v>Valley </c:v>
                </c:pt>
                <c:pt idx="4">
                  <c:v>South </c:v>
                </c:pt>
              </c:strCache>
            </c:strRef>
          </c:cat>
          <c:val>
            <c:numRef>
              <c:f>Sheet1!$J$8:$J$12</c:f>
              <c:numCache>
                <c:formatCode>General</c:formatCode>
                <c:ptCount val="5"/>
                <c:pt idx="0">
                  <c:v>5</c:v>
                </c:pt>
                <c:pt idx="1">
                  <c:v>6</c:v>
                </c:pt>
                <c:pt idx="2">
                  <c:v>6</c:v>
                </c:pt>
                <c:pt idx="3">
                  <c:v>5</c:v>
                </c:pt>
                <c:pt idx="4">
                  <c:v>10</c:v>
                </c:pt>
              </c:numCache>
            </c:numRef>
          </c:val>
        </c:ser>
        <c:shape val="box"/>
        <c:axId val="129724416"/>
        <c:axId val="129726336"/>
        <c:axId val="0"/>
      </c:bar3DChart>
      <c:catAx>
        <c:axId val="129724416"/>
        <c:scaling>
          <c:orientation val="maxMin"/>
        </c:scaling>
        <c:axPos val="b"/>
        <c:title>
          <c:tx>
            <c:rich>
              <a:bodyPr/>
              <a:lstStyle/>
              <a:p>
                <a:pPr>
                  <a:defRPr lang="ar-JO"/>
                </a:pPr>
                <a:r>
                  <a:rPr lang="en-US"/>
                  <a:t>Region</a:t>
                </a:r>
              </a:p>
            </c:rich>
          </c:tx>
          <c:layout/>
        </c:title>
        <c:tickLblPos val="nextTo"/>
        <c:txPr>
          <a:bodyPr/>
          <a:lstStyle/>
          <a:p>
            <a:pPr>
              <a:defRPr lang="ar-JO"/>
            </a:pPr>
            <a:endParaRPr lang="en-US"/>
          </a:p>
        </c:txPr>
        <c:crossAx val="129726336"/>
        <c:crosses val="autoZero"/>
        <c:auto val="1"/>
        <c:lblAlgn val="ctr"/>
        <c:lblOffset val="100"/>
      </c:catAx>
      <c:valAx>
        <c:axId val="129726336"/>
        <c:scaling>
          <c:orientation val="minMax"/>
        </c:scaling>
        <c:axPos val="r"/>
        <c:majorGridlines/>
        <c:title>
          <c:tx>
            <c:rich>
              <a:bodyPr rot="0" vert="horz"/>
              <a:lstStyle/>
              <a:p>
                <a:pPr>
                  <a:defRPr lang="ar-JO"/>
                </a:pPr>
                <a:r>
                  <a:rPr lang="en-US"/>
                  <a:t>Station</a:t>
                </a:r>
                <a:r>
                  <a:rPr lang="en-US" baseline="0"/>
                  <a:t>s #</a:t>
                </a:r>
                <a:endParaRPr lang="en-US"/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lang="ar-JO"/>
            </a:pPr>
            <a:endParaRPr lang="en-US"/>
          </a:p>
        </c:txPr>
        <c:crossAx val="129724416"/>
        <c:crosses val="autoZero"/>
        <c:crossBetween val="between"/>
      </c:valAx>
    </c:plotArea>
    <c:plotVisOnly val="1"/>
  </c:chart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3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n-US"/>
            </a:pPr>
            <a:r>
              <a:rPr lang="en-US"/>
              <a:t>Weather forecast services 2011 </a:t>
            </a:r>
          </a:p>
        </c:rich>
      </c:tx>
      <c:layout>
        <c:manualLayout>
          <c:xMode val="edge"/>
          <c:yMode val="edge"/>
          <c:x val="0.27243059720767937"/>
          <c:y val="0"/>
        </c:manualLayout>
      </c:layout>
    </c:title>
    <c:view3D>
      <c:rotX val="0"/>
      <c:rotY val="0"/>
      <c:depthPercent val="100"/>
      <c:perspective val="20"/>
    </c:view3D>
    <c:sideWall>
      <c:spPr>
        <a:solidFill>
          <a:schemeClr val="bg1">
            <a:lumMod val="95000"/>
          </a:schemeClr>
        </a:solidFill>
      </c:spPr>
    </c:sideWall>
    <c:backWall>
      <c:spPr>
        <a:solidFill>
          <a:schemeClr val="bg1">
            <a:lumMod val="95000"/>
          </a:schemeClr>
        </a:solidFill>
      </c:spPr>
    </c:backWall>
    <c:plotArea>
      <c:layout>
        <c:manualLayout>
          <c:layoutTarget val="inner"/>
          <c:xMode val="edge"/>
          <c:yMode val="edge"/>
          <c:x val="0.16020862976781389"/>
          <c:y val="9.1449800002297299E-2"/>
          <c:w val="0.777799917589996"/>
          <c:h val="0.35290891290844761"/>
        </c:manualLayout>
      </c:layout>
      <c:bar3DChart>
        <c:barDir val="col"/>
        <c:grouping val="stacked"/>
        <c:ser>
          <c:idx val="0"/>
          <c:order val="0"/>
          <c:tx>
            <c:strRef>
              <c:f>'Weather forecast'!$C$2</c:f>
              <c:strCache>
                <c:ptCount val="1"/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1.8806130561635577E-3"/>
                  <c:y val="-0.11508617669020618"/>
                </c:manualLayout>
              </c:layout>
              <c:showVal val="1"/>
            </c:dLbl>
            <c:dLbl>
              <c:idx val="1"/>
              <c:layout>
                <c:manualLayout>
                  <c:x val="8.0909095445869782E-3"/>
                  <c:y val="-4.3252710017937714E-2"/>
                </c:manualLayout>
              </c:layout>
              <c:showVal val="1"/>
            </c:dLbl>
            <c:dLbl>
              <c:idx val="2"/>
              <c:layout>
                <c:manualLayout>
                  <c:x val="1.3484489381864547E-3"/>
                  <c:y val="-0.18104202551275358"/>
                </c:manualLayout>
              </c:layout>
              <c:showVal val="1"/>
            </c:dLbl>
            <c:dLbl>
              <c:idx val="3"/>
              <c:layout>
                <c:manualLayout>
                  <c:x val="1.8806130561635577E-3"/>
                  <c:y val="-0.1125287060970904"/>
                </c:manualLayout>
              </c:layout>
              <c:showVal val="1"/>
            </c:dLbl>
            <c:dLbl>
              <c:idx val="4"/>
              <c:layout>
                <c:manualLayout>
                  <c:x val="0"/>
                  <c:y val="-5.3706882455429532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4.8591941269198149E-2"/>
                </c:manualLayout>
              </c:layout>
              <c:showVal val="1"/>
            </c:dLbl>
            <c:dLbl>
              <c:idx val="6"/>
              <c:layout>
                <c:manualLayout>
                  <c:x val="-1.8806130561635577E-3"/>
                  <c:y val="-4.8591941269198149E-2"/>
                </c:manualLayout>
              </c:layout>
              <c:showVal val="1"/>
            </c:dLbl>
            <c:dLbl>
              <c:idx val="7"/>
              <c:layout>
                <c:manualLayout>
                  <c:x val="1.8806130561635577E-3"/>
                  <c:y val="-4.8591941269198149E-2"/>
                </c:manualLayout>
              </c:layout>
              <c:showVal val="1"/>
            </c:dLbl>
            <c:dLbl>
              <c:idx val="8"/>
              <c:layout>
                <c:manualLayout>
                  <c:x val="0"/>
                  <c:y val="-5.1149411862313837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 sz="1100" b="1"/>
                </a:pPr>
                <a:endParaRPr lang="en-US"/>
              </a:p>
            </c:txPr>
            <c:showVal val="1"/>
          </c:dLbls>
          <c:cat>
            <c:strRef>
              <c:f>'Weather forecast'!$B$3:$B$11</c:f>
              <c:strCache>
                <c:ptCount val="9"/>
                <c:pt idx="0">
                  <c:v>Tend TAF</c:v>
                </c:pt>
                <c:pt idx="1">
                  <c:v>Area forecast</c:v>
                </c:pt>
                <c:pt idx="2">
                  <c:v>Metar</c:v>
                </c:pt>
                <c:pt idx="3">
                  <c:v>Route forecast</c:v>
                </c:pt>
                <c:pt idx="4">
                  <c:v>Warning</c:v>
                </c:pt>
                <c:pt idx="5">
                  <c:v>Media Weather forecast</c:v>
                </c:pt>
                <c:pt idx="6">
                  <c:v>VIP Weather forecast</c:v>
                </c:pt>
                <c:pt idx="7">
                  <c:v>Royal Air Force  Weather Breif</c:v>
                </c:pt>
                <c:pt idx="8">
                  <c:v>Weather Forecast to farmers </c:v>
                </c:pt>
              </c:strCache>
            </c:strRef>
          </c:cat>
          <c:val>
            <c:numRef>
              <c:f>'Weather forecast'!$C$3:$C$11</c:f>
              <c:numCache>
                <c:formatCode>General</c:formatCode>
                <c:ptCount val="9"/>
                <c:pt idx="0">
                  <c:v>12960</c:v>
                </c:pt>
                <c:pt idx="1">
                  <c:v>1440</c:v>
                </c:pt>
                <c:pt idx="2">
                  <c:v>34560</c:v>
                </c:pt>
                <c:pt idx="3">
                  <c:v>14400</c:v>
                </c:pt>
                <c:pt idx="4">
                  <c:v>180</c:v>
                </c:pt>
                <c:pt idx="5">
                  <c:v>1080</c:v>
                </c:pt>
                <c:pt idx="6">
                  <c:v>720</c:v>
                </c:pt>
                <c:pt idx="7">
                  <c:v>720</c:v>
                </c:pt>
                <c:pt idx="8">
                  <c:v>1080</c:v>
                </c:pt>
              </c:numCache>
            </c:numRef>
          </c:val>
        </c:ser>
        <c:gapWidth val="75"/>
        <c:shape val="cylinder"/>
        <c:axId val="120336768"/>
        <c:axId val="120343168"/>
        <c:axId val="0"/>
      </c:bar3DChart>
      <c:catAx>
        <c:axId val="12033676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/>
                  <a:t>service</a:t>
                </a:r>
              </a:p>
            </c:rich>
          </c:tx>
          <c:layout/>
        </c:title>
        <c:tickLblPos val="nextTo"/>
        <c:txPr>
          <a:bodyPr rot="4260000" vert="horz" anchor="ctr" anchorCtr="0"/>
          <a:lstStyle/>
          <a:p>
            <a:pPr>
              <a:defRPr lang="en-US" sz="1100" b="1"/>
            </a:pPr>
            <a:endParaRPr lang="en-US"/>
          </a:p>
        </c:txPr>
        <c:crossAx val="120343168"/>
        <c:crosses val="autoZero"/>
        <c:auto val="1"/>
        <c:lblAlgn val="ctr"/>
        <c:lblOffset val="100"/>
      </c:catAx>
      <c:valAx>
        <c:axId val="120343168"/>
        <c:scaling>
          <c:orientation val="minMax"/>
        </c:scaling>
        <c:axPos val="l"/>
        <c:majorGridlines/>
        <c:title>
          <c:tx>
            <c:rich>
              <a:bodyPr rot="0" vert="horz"/>
              <a:lstStyle/>
              <a:p>
                <a:pPr>
                  <a:defRPr lang="en-US"/>
                </a:pPr>
                <a:r>
                  <a:rPr lang="en-US"/>
                  <a:t>number</a:t>
                </a:r>
              </a:p>
            </c:rich>
          </c:tx>
          <c:layout>
            <c:manualLayout>
              <c:xMode val="edge"/>
              <c:yMode val="edge"/>
              <c:x val="1.3161281121522301E-2"/>
              <c:y val="0.2689330716766673"/>
            </c:manualLayout>
          </c:layout>
        </c:title>
        <c:numFmt formatCode="General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lang="en-US" b="1"/>
            </a:pPr>
            <a:endParaRPr lang="en-US"/>
          </a:p>
        </c:txPr>
        <c:crossAx val="120336768"/>
        <c:crosses val="autoZero"/>
        <c:crossBetween val="between"/>
      </c:valAx>
    </c:plotArea>
    <c:plotVisOnly val="1"/>
  </c:chart>
  <c:externalData r:id="rId2"/>
</c:chartSpac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692DA5-EADA-4F3F-B708-92D3B6583D87}" type="doc">
      <dgm:prSet loTypeId="urn:microsoft.com/office/officeart/2005/8/layout/vList6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53DFEF5B-B39F-496F-AD32-C72FBDA0F80F}">
      <dgm:prSet/>
      <dgm:spPr/>
      <dgm:t>
        <a:bodyPr/>
        <a:lstStyle/>
        <a:p>
          <a:pPr rtl="0"/>
          <a:r>
            <a:rPr lang="en-US" b="1" dirty="0" smtClean="0"/>
            <a:t>JMD Brief Outline</a:t>
          </a:r>
          <a:endParaRPr lang="ar-JO" dirty="0"/>
        </a:p>
      </dgm:t>
    </dgm:pt>
    <dgm:pt modelId="{0A3D178A-8C3B-4BFE-AB70-9A4BAD45DCA8}" type="parTrans" cxnId="{BD33B1D3-2BDD-409F-87D8-F6B5313A4388}">
      <dgm:prSet/>
      <dgm:spPr/>
      <dgm:t>
        <a:bodyPr/>
        <a:lstStyle/>
        <a:p>
          <a:endParaRPr lang="en-GB"/>
        </a:p>
      </dgm:t>
    </dgm:pt>
    <dgm:pt modelId="{CD38DAAD-F26D-4E8D-A4CA-0DB6B48FE23C}" type="sibTrans" cxnId="{BD33B1D3-2BDD-409F-87D8-F6B5313A4388}">
      <dgm:prSet/>
      <dgm:spPr/>
      <dgm:t>
        <a:bodyPr/>
        <a:lstStyle/>
        <a:p>
          <a:endParaRPr lang="en-GB"/>
        </a:p>
      </dgm:t>
    </dgm:pt>
    <dgm:pt modelId="{B58C6F1F-B42F-4E90-9C83-CC80F7F96E02}" type="pres">
      <dgm:prSet presAssocID="{8D692DA5-EADA-4F3F-B708-92D3B6583D87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5E26C720-289A-429C-81E9-82CEADC1EDD2}" type="pres">
      <dgm:prSet presAssocID="{53DFEF5B-B39F-496F-AD32-C72FBDA0F80F}" presName="linNode" presStyleCnt="0"/>
      <dgm:spPr/>
    </dgm:pt>
    <dgm:pt modelId="{10DD4F49-1223-40B3-B30F-2750F4B3682C}" type="pres">
      <dgm:prSet presAssocID="{53DFEF5B-B39F-496F-AD32-C72FBDA0F80F}" presName="parentShp" presStyleLbl="node1" presStyleIdx="0" presStyleCnt="1" custScaleX="15781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0173130-42EE-4A97-9EAE-96838C2F8429}" type="pres">
      <dgm:prSet presAssocID="{53DFEF5B-B39F-496F-AD32-C72FBDA0F80F}" presName="childShp" presStyleLbl="bgAccFollowNode1" presStyleIdx="0" presStyleCnt="1" custScaleX="61458">
        <dgm:presLayoutVars>
          <dgm:bulletEnabled val="1"/>
        </dgm:presLayoutVars>
      </dgm:prSet>
      <dgm:spPr/>
    </dgm:pt>
  </dgm:ptLst>
  <dgm:cxnLst>
    <dgm:cxn modelId="{EE3E9B92-669B-48F7-A4EF-BB7718F63AB8}" type="presOf" srcId="{53DFEF5B-B39F-496F-AD32-C72FBDA0F80F}" destId="{10DD4F49-1223-40B3-B30F-2750F4B3682C}" srcOrd="0" destOrd="0" presId="urn:microsoft.com/office/officeart/2005/8/layout/vList6"/>
    <dgm:cxn modelId="{BD0C3C0B-BEC0-450E-9EE4-83A84EAD5205}" type="presOf" srcId="{8D692DA5-EADA-4F3F-B708-92D3B6583D87}" destId="{B58C6F1F-B42F-4E90-9C83-CC80F7F96E02}" srcOrd="0" destOrd="0" presId="urn:microsoft.com/office/officeart/2005/8/layout/vList6"/>
    <dgm:cxn modelId="{BD33B1D3-2BDD-409F-87D8-F6B5313A4388}" srcId="{8D692DA5-EADA-4F3F-B708-92D3B6583D87}" destId="{53DFEF5B-B39F-496F-AD32-C72FBDA0F80F}" srcOrd="0" destOrd="0" parTransId="{0A3D178A-8C3B-4BFE-AB70-9A4BAD45DCA8}" sibTransId="{CD38DAAD-F26D-4E8D-A4CA-0DB6B48FE23C}"/>
    <dgm:cxn modelId="{3EC61C4A-3DA8-4025-8FE2-EAC9532FB8B4}" type="presParOf" srcId="{B58C6F1F-B42F-4E90-9C83-CC80F7F96E02}" destId="{5E26C720-289A-429C-81E9-82CEADC1EDD2}" srcOrd="0" destOrd="0" presId="urn:microsoft.com/office/officeart/2005/8/layout/vList6"/>
    <dgm:cxn modelId="{16F636DF-D791-4A9B-99CC-BFFECCEF6D1A}" type="presParOf" srcId="{5E26C720-289A-429C-81E9-82CEADC1EDD2}" destId="{10DD4F49-1223-40B3-B30F-2750F4B3682C}" srcOrd="0" destOrd="0" presId="urn:microsoft.com/office/officeart/2005/8/layout/vList6"/>
    <dgm:cxn modelId="{3DEC1403-5ECE-4875-A5A9-CF11CCF135F2}" type="presParOf" srcId="{5E26C720-289A-429C-81E9-82CEADC1EDD2}" destId="{50173130-42EE-4A97-9EAE-96838C2F8429}" srcOrd="1" destOrd="0" presId="urn:microsoft.com/office/officeart/2005/8/layout/vList6"/>
  </dgm:cxnLst>
  <dgm:bg/>
  <dgm:whole/>
  <dgm:extLst>
    <a:ext uri="http://schemas.microsoft.com/office/drawing/2008/diagram"/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A62ADE-4734-491E-BF6A-EC3CBE49B036}" type="doc">
      <dgm:prSet loTypeId="urn:microsoft.com/office/officeart/2005/8/layout/vList4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1D07B0A5-A2FC-4512-BEE5-1704B74D5B71}">
      <dgm:prSet/>
      <dgm:spPr/>
      <dgm:t>
        <a:bodyPr/>
        <a:lstStyle/>
        <a:p>
          <a:pPr rtl="0"/>
          <a:r>
            <a:rPr lang="en-GB" dirty="0" smtClean="0"/>
            <a:t>Challenges and Future Perspectives</a:t>
          </a:r>
          <a:endParaRPr lang="en-GB" dirty="0"/>
        </a:p>
      </dgm:t>
    </dgm:pt>
    <dgm:pt modelId="{6E9B8653-F8DC-4573-BDE2-F33EF8346026}" type="parTrans" cxnId="{CD3F121C-A217-4914-98F2-67CE0A5FE2BA}">
      <dgm:prSet/>
      <dgm:spPr/>
      <dgm:t>
        <a:bodyPr/>
        <a:lstStyle/>
        <a:p>
          <a:endParaRPr lang="en-GB"/>
        </a:p>
      </dgm:t>
    </dgm:pt>
    <dgm:pt modelId="{29DBB898-7674-4FCC-9588-B19A420E3920}" type="sibTrans" cxnId="{CD3F121C-A217-4914-98F2-67CE0A5FE2BA}">
      <dgm:prSet/>
      <dgm:spPr/>
      <dgm:t>
        <a:bodyPr/>
        <a:lstStyle/>
        <a:p>
          <a:endParaRPr lang="en-GB"/>
        </a:p>
      </dgm:t>
    </dgm:pt>
    <dgm:pt modelId="{9802141F-7DE3-4661-9BF8-803AFE73B533}" type="pres">
      <dgm:prSet presAssocID="{EBA62ADE-4734-491E-BF6A-EC3CBE49B03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JO"/>
        </a:p>
      </dgm:t>
    </dgm:pt>
    <dgm:pt modelId="{6746D0C0-795E-48CB-9DE8-1C2BF3A50D84}" type="pres">
      <dgm:prSet presAssocID="{1D07B0A5-A2FC-4512-BEE5-1704B74D5B71}" presName="comp" presStyleCnt="0"/>
      <dgm:spPr/>
    </dgm:pt>
    <dgm:pt modelId="{4058EB15-802A-40FF-A6AF-2E1DA4984E53}" type="pres">
      <dgm:prSet presAssocID="{1D07B0A5-A2FC-4512-BEE5-1704B74D5B71}" presName="box" presStyleLbl="node1" presStyleIdx="0" presStyleCnt="1"/>
      <dgm:spPr/>
      <dgm:t>
        <a:bodyPr/>
        <a:lstStyle/>
        <a:p>
          <a:pPr rtl="1"/>
          <a:endParaRPr lang="ar-JO"/>
        </a:p>
      </dgm:t>
    </dgm:pt>
    <dgm:pt modelId="{3647C797-BC8D-4105-8798-A66841D72904}" type="pres">
      <dgm:prSet presAssocID="{1D07B0A5-A2FC-4512-BEE5-1704B74D5B71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1BB46C8-0595-4D0F-8AE1-0680DB82941C}" type="pres">
      <dgm:prSet presAssocID="{1D07B0A5-A2FC-4512-BEE5-1704B74D5B71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JO"/>
        </a:p>
      </dgm:t>
    </dgm:pt>
  </dgm:ptLst>
  <dgm:cxnLst>
    <dgm:cxn modelId="{4E3B0FCA-5E9D-4E2C-AEF9-9189198254E5}" type="presOf" srcId="{EBA62ADE-4734-491E-BF6A-EC3CBE49B036}" destId="{9802141F-7DE3-4661-9BF8-803AFE73B533}" srcOrd="0" destOrd="0" presId="urn:microsoft.com/office/officeart/2005/8/layout/vList4"/>
    <dgm:cxn modelId="{E0E7C36A-C88E-411D-871A-B7D8E588B71D}" type="presOf" srcId="{1D07B0A5-A2FC-4512-BEE5-1704B74D5B71}" destId="{4058EB15-802A-40FF-A6AF-2E1DA4984E53}" srcOrd="0" destOrd="0" presId="urn:microsoft.com/office/officeart/2005/8/layout/vList4"/>
    <dgm:cxn modelId="{87D54E57-E40E-4CBF-9B65-A106E12DB6F2}" type="presOf" srcId="{1D07B0A5-A2FC-4512-BEE5-1704B74D5B71}" destId="{51BB46C8-0595-4D0F-8AE1-0680DB82941C}" srcOrd="1" destOrd="0" presId="urn:microsoft.com/office/officeart/2005/8/layout/vList4"/>
    <dgm:cxn modelId="{CD3F121C-A217-4914-98F2-67CE0A5FE2BA}" srcId="{EBA62ADE-4734-491E-BF6A-EC3CBE49B036}" destId="{1D07B0A5-A2FC-4512-BEE5-1704B74D5B71}" srcOrd="0" destOrd="0" parTransId="{6E9B8653-F8DC-4573-BDE2-F33EF8346026}" sibTransId="{29DBB898-7674-4FCC-9588-B19A420E3920}"/>
    <dgm:cxn modelId="{1F7647D3-2B62-4DA7-8E94-A087DB193C5F}" type="presParOf" srcId="{9802141F-7DE3-4661-9BF8-803AFE73B533}" destId="{6746D0C0-795E-48CB-9DE8-1C2BF3A50D84}" srcOrd="0" destOrd="0" presId="urn:microsoft.com/office/officeart/2005/8/layout/vList4"/>
    <dgm:cxn modelId="{4D25A298-9257-4D34-AEF1-8683C9F694E4}" type="presParOf" srcId="{6746D0C0-795E-48CB-9DE8-1C2BF3A50D84}" destId="{4058EB15-802A-40FF-A6AF-2E1DA4984E53}" srcOrd="0" destOrd="0" presId="urn:microsoft.com/office/officeart/2005/8/layout/vList4"/>
    <dgm:cxn modelId="{D1AB9724-65B6-4B54-BCDF-5C233D982ED4}" type="presParOf" srcId="{6746D0C0-795E-48CB-9DE8-1C2BF3A50D84}" destId="{3647C797-BC8D-4105-8798-A66841D72904}" srcOrd="1" destOrd="0" presId="urn:microsoft.com/office/officeart/2005/8/layout/vList4"/>
    <dgm:cxn modelId="{96C16591-F53C-426C-9CBB-433E34307EC0}" type="presParOf" srcId="{6746D0C0-795E-48CB-9DE8-1C2BF3A50D84}" destId="{51BB46C8-0595-4D0F-8AE1-0680DB82941C}" srcOrd="2" destOrd="0" presId="urn:microsoft.com/office/officeart/2005/8/layout/vList4"/>
  </dgm:cxnLst>
  <dgm:bg/>
  <dgm:whole/>
  <dgm:extLst>
    <a:ext uri="http://schemas.microsoft.com/office/drawing/2008/diagram"/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image" Target="../media/image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BB055-47CE-4EA9-BEEE-ED9692B60D85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58154-BBC3-4265-B765-A11A2F3DE39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pPr>
              <a:defRPr/>
            </a:pPr>
            <a:fld id="{88926852-D82C-4F84-9340-EC38035060B1}" type="datetimeFigureOut">
              <a:rPr lang="en-US"/>
              <a:pPr>
                <a:defRPr/>
              </a:pPr>
              <a:t>6/23/2015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pPr>
              <a:defRPr/>
            </a:pPr>
            <a:fld id="{48845E72-5ED6-4B35-95DB-41B7CCB937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F4F67BE-9BF8-46B3-8C6A-E9D83EF74D73}" type="slidenum">
              <a:rPr lang="en-GB" smtClean="0"/>
              <a:pPr/>
              <a:t>7</a:t>
            </a:fld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JO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87F6195-E6DA-4E6C-BC3A-672D5024AFFA}" type="slidenum">
              <a:rPr lang="en-GB" smtClean="0"/>
              <a:pPr/>
              <a:t>24</a:t>
            </a:fld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JO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368079-6C45-4305-B601-43ED24E2546D}" type="slidenum">
              <a:rPr lang="en-GB" smtClean="0"/>
              <a:pPr/>
              <a:t>25</a:t>
            </a:fld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JO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F467876-513C-4147-8F2A-1E598EC0AF09}" type="slidenum">
              <a:rPr lang="en-GB" smtClean="0"/>
              <a:pPr/>
              <a:t>26</a:t>
            </a:fld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JO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6CB2DBB-1591-43FE-BE40-CCE8AB56F0F7}" type="slidenum">
              <a:rPr lang="en-GB" smtClean="0"/>
              <a:pPr/>
              <a:t>8</a:t>
            </a:fld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C944F55-B106-4B4D-AEC5-508CE43AA154}" type="slidenum">
              <a:rPr lang="en-GB" smtClean="0"/>
              <a:pPr/>
              <a:t>9</a:t>
            </a:fld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444A4E5-174E-4DC4-AF99-57AB26626BFC}" type="slidenum">
              <a:rPr lang="en-GB" smtClean="0"/>
              <a:pPr/>
              <a:t>10</a:t>
            </a:fld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JO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DD10E9-A30A-499E-AB23-B322EE88256F}" type="slidenum">
              <a:rPr lang="en-GB" smtClean="0"/>
              <a:pPr/>
              <a:t>11</a:t>
            </a:fld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JO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4F7303-21CF-4B99-AE6C-B077B65E6EF4}" type="slidenum">
              <a:rPr lang="en-GB" smtClean="0"/>
              <a:pPr/>
              <a:t>12</a:t>
            </a:fld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6425797-73E8-4552-9086-B7832418489C}" type="slidenum">
              <a:rPr lang="en-GB" smtClean="0"/>
              <a:pPr/>
              <a:t>17</a:t>
            </a:fld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6E635A9-D932-49F4-8E9F-1ABDA6F99BB8}" type="slidenum">
              <a:rPr lang="ar-SA" smtClean="0"/>
              <a:pPr/>
              <a:t>18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JO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JO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8E9933-852E-4CBD-AEE9-761B250A494F}" type="slidenum">
              <a:rPr lang="en-GB" smtClean="0"/>
              <a:pPr/>
              <a:t>20</a:t>
            </a:fld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43E2E-E3B2-4506-826C-009B968165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DD263-B940-4845-B80A-A903ADD88F7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C7858-24CD-4523-8BA7-4B9B236225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648" y="274588"/>
            <a:ext cx="8228707" cy="5851178"/>
          </a:xfrm>
          <a:prstGeom prst="rect">
            <a:avLst/>
          </a:prstGeom>
        </p:spPr>
        <p:txBody>
          <a:bodyPr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5CADF-4A82-4FBA-A505-70F4665593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30372A-E49F-4C0C-A568-E422CA3880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6733B9-B40F-49EA-89EF-EA8912563E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4FF74D-4708-462F-839E-5DEC57D420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8A33B7-ACC7-4268-B3AF-5BDEEF763A3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9CEE25-5A03-43B5-B368-F1F50F8ACDE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E99500-2975-43B0-AC83-38E9351B78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2BE13A-0223-4282-A3E0-FFFF1B71D4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5EAAA8E-4DE8-439A-A5E5-F4ECE2EA56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  <p:sldLayoutId id="214748420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8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0.jpeg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1.png"/><Relationship Id="rId11" Type="http://schemas.openxmlformats.org/officeDocument/2006/relationships/image" Target="../media/image15.jpeg"/><Relationship Id="rId5" Type="http://schemas.openxmlformats.org/officeDocument/2006/relationships/image" Target="../media/image2.jpeg"/><Relationship Id="rId15" Type="http://schemas.openxmlformats.org/officeDocument/2006/relationships/image" Target="../media/image19.png"/><Relationship Id="rId10" Type="http://schemas.openxmlformats.org/officeDocument/2006/relationships/image" Target="../media/image14.gif"/><Relationship Id="rId4" Type="http://schemas.openxmlformats.org/officeDocument/2006/relationships/image" Target="../media/image10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4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2.jpeg"/><Relationship Id="rId7" Type="http://schemas.openxmlformats.org/officeDocument/2006/relationships/chart" Target="../charts/chart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10" Type="http://schemas.openxmlformats.org/officeDocument/2006/relationships/image" Target="../media/image4.png"/><Relationship Id="rId4" Type="http://schemas.openxmlformats.org/officeDocument/2006/relationships/oleObject" Target="../embeddings/oleObject15.bin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oleObject" Target="../embeddings/oleObject17.bin"/><Relationship Id="rId4" Type="http://schemas.openxmlformats.org/officeDocument/2006/relationships/image" Target="../media/image2.jpeg"/><Relationship Id="rId9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2.jpe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2.jpe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oleObject" Target="../embeddings/oleObject20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51.jpe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5" Type="http://schemas.openxmlformats.org/officeDocument/2006/relationships/oleObject" Target="../embeddings/oleObject23.bin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52.png"/><Relationship Id="rId4" Type="http://schemas.openxmlformats.org/officeDocument/2006/relationships/oleObject" Target="../embeddings/oleObject24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5" Type="http://schemas.openxmlformats.org/officeDocument/2006/relationships/oleObject" Target="../embeddings/oleObject25.bin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jpeg"/><Relationship Id="rId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4" Type="http://schemas.openxmlformats.org/officeDocument/2006/relationships/oleObject" Target="../embeddings/oleObject26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notesSlide" Target="../notesSlides/notesSlide13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oleObject" Target="../embeddings/oleObject27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4" Type="http://schemas.openxmlformats.org/officeDocument/2006/relationships/oleObject" Target="../embeddings/oleObject28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1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oleObject" Target="../embeddings/oleObject8.bin"/><Relationship Id="rId4" Type="http://schemas.openxmlformats.org/officeDocument/2006/relationships/diagramData" Target="../diagrams/data1.xm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  <a:blipFill>
            <a:blip r:embed="rId3" cstate="print">
              <a:lum bright="24000"/>
            </a:blip>
            <a:stretch>
              <a:fillRect/>
            </a:stretch>
          </a:blipFill>
          <a:ln>
            <a:prstDash val="sysDash"/>
          </a:ln>
          <a:effectLst>
            <a:outerShdw blurRad="65500" dist="38100" dir="5400000" rotWithShape="0">
              <a:srgbClr val="000000">
                <a:alpha val="40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</a:t>
            </a:r>
            <a:r>
              <a:rPr lang="en-US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ordan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</a:t>
            </a:r>
            <a:r>
              <a:rPr lang="en-US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eteorological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</a:t>
            </a:r>
            <a:r>
              <a:rPr lang="en-US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epartment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JMD</a:t>
            </a:r>
            <a:r>
              <a:rPr lang="en-US" b="1" dirty="0">
                <a:solidFill>
                  <a:srgbClr val="FFFF00"/>
                </a:solidFill>
              </a:rPr>
              <a:t>)</a:t>
            </a:r>
            <a:endParaRPr lang="ar-JO" b="1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52311" y="4038601"/>
            <a:ext cx="3432350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rtl="0">
              <a:defRPr/>
            </a:pP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Mohammad </a:t>
            </a:r>
            <a:r>
              <a:rPr lang="en-US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Samawi</a:t>
            </a:r>
            <a:endParaRPr lang="en-US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 rtl="0">
              <a:defRPr/>
            </a:pPr>
            <a:r>
              <a:rPr lang="en-US" sz="1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Deputy Director General</a:t>
            </a:r>
          </a:p>
        </p:txBody>
      </p:sp>
      <p:pic>
        <p:nvPicPr>
          <p:cNvPr id="1033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28750"/>
            <a:ext cx="91440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9"/>
          <p:cNvSpPr txBox="1">
            <a:spLocks/>
          </p:cNvSpPr>
          <p:nvPr/>
        </p:nvSpPr>
        <p:spPr>
          <a:xfrm>
            <a:off x="0" y="0"/>
            <a:ext cx="9144000" cy="14287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b">
            <a:normAutofit fontScale="90000" lnSpcReduction="10000"/>
          </a:bodyPr>
          <a:lstStyle/>
          <a:p>
            <a:pPr algn="ctr" rtl="0">
              <a:defRPr/>
            </a:pPr>
            <a:r>
              <a:rPr 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</a:rPr>
              <a:t>Jordan Meteorological Department</a:t>
            </a:r>
            <a:r>
              <a:rPr lang="en-US" sz="6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</a:rPr>
              <a:t> </a:t>
            </a:r>
          </a:p>
          <a:p>
            <a:pPr algn="ctr" rtl="0">
              <a:defRPr/>
            </a:pPr>
            <a:r>
              <a:rPr lang="en-US" sz="4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</a:rPr>
              <a:t>JMD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5791200"/>
          <a:ext cx="981075" cy="1066800"/>
        </p:xfrm>
        <a:graphic>
          <a:graphicData uri="http://schemas.openxmlformats.org/presentationml/2006/ole">
            <p:oleObj spid="_x0000_s1026" name="Bitmap Image" r:id="rId5" imgW="1104762" imgH="1085714" progId="PBrush">
              <p:embed/>
            </p:oleObj>
          </a:graphicData>
        </a:graphic>
      </p:graphicFrame>
      <p:sp>
        <p:nvSpPr>
          <p:cNvPr id="10" name="Rectangle 9"/>
          <p:cNvSpPr/>
          <p:nvPr/>
        </p:nvSpPr>
        <p:spPr>
          <a:xfrm>
            <a:off x="0" y="1428736"/>
            <a:ext cx="9144000" cy="2677656"/>
          </a:xfrm>
          <a:prstGeom prst="rect">
            <a:avLst/>
          </a:prstGeom>
          <a:gradFill>
            <a:gsLst>
              <a:gs pos="35000">
                <a:schemeClr val="accent1">
                  <a:tint val="37000"/>
                  <a:satMod val="300000"/>
                  <a:alpha val="2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Training Workshop for National Meteorological and Hydrological Services (NMHSs) on Designing Socio-Economic Benefits Studies of Meteorological/Hydrological Services and Products for Members of Regional Association VI (Europe)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29 June - 3 July 2015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 Zagreb, Croatia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the Congress Centre of </a:t>
            </a:r>
            <a:r>
              <a:rPr lang="en-US" dirty="0" err="1" smtClean="0">
                <a:solidFill>
                  <a:srgbClr val="000000"/>
                </a:solidFill>
              </a:rPr>
              <a:t>Kraš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prstDash val="sysDash"/>
          </a:ln>
          <a:effectLst>
            <a:outerShdw blurRad="65500" dist="38100" dir="5400000" rotWithShape="0">
              <a:srgbClr val="000000">
                <a:alpha val="40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b="1" dirty="0">
                <a:solidFill>
                  <a:srgbClr val="002060"/>
                </a:solidFill>
              </a:rPr>
              <a:t>ordan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b="1" dirty="0">
                <a:solidFill>
                  <a:srgbClr val="002060"/>
                </a:solidFill>
              </a:rPr>
              <a:t>eteorological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b="1" dirty="0">
                <a:solidFill>
                  <a:srgbClr val="002060"/>
                </a:solidFill>
              </a:rPr>
              <a:t>epartment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(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JMD</a:t>
            </a:r>
            <a:r>
              <a:rPr lang="en-US" b="1" dirty="0">
                <a:solidFill>
                  <a:srgbClr val="FFFF00"/>
                </a:solidFill>
              </a:rPr>
              <a:t>)</a:t>
            </a:r>
            <a:endParaRPr lang="ar-JO" b="1" dirty="0">
              <a:solidFill>
                <a:srgbClr val="FFFF00"/>
              </a:solidFill>
            </a:endParaRPr>
          </a:p>
        </p:txBody>
      </p:sp>
      <p:pic>
        <p:nvPicPr>
          <p:cNvPr id="9" name="Picture 2" descr="C:\Documents and Settings\Administrator\Desktop\Desktop3\مناخيات-جديد\weather 2003\snow 24-26-2-2003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0" y="3714752"/>
            <a:ext cx="9144000" cy="26432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0" y="5791200"/>
          <a:ext cx="981075" cy="1066800"/>
        </p:xfrm>
        <a:graphic>
          <a:graphicData uri="http://schemas.openxmlformats.org/presentationml/2006/ole">
            <p:oleObj spid="_x0000_s6146" name="Bitmap Image" r:id="rId6" imgW="1104762" imgH="1085714" progId="PBrush">
              <p:embed/>
            </p:oleObj>
          </a:graphicData>
        </a:graphic>
      </p:graphicFrame>
      <p:cxnSp>
        <p:nvCxnSpPr>
          <p:cNvPr id="14" name="Straight Connector 13"/>
          <p:cNvCxnSpPr/>
          <p:nvPr/>
        </p:nvCxnSpPr>
        <p:spPr bwMode="auto">
          <a:xfrm>
            <a:off x="642910" y="1570024"/>
            <a:ext cx="7572428" cy="1588"/>
          </a:xfrm>
          <a:prstGeom prst="line">
            <a:avLst/>
          </a:prstGeom>
          <a:ln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 rot="5400000">
            <a:off x="250001" y="1951250"/>
            <a:ext cx="785818" cy="1588"/>
          </a:xfrm>
          <a:prstGeom prst="line">
            <a:avLst/>
          </a:prstGeom>
          <a:ln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 bwMode="auto">
          <a:xfrm rot="5400000">
            <a:off x="2749537" y="1107265"/>
            <a:ext cx="1215240" cy="794"/>
          </a:xfrm>
          <a:prstGeom prst="line">
            <a:avLst/>
          </a:prstGeom>
          <a:ln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 bwMode="auto">
          <a:xfrm rot="5400000">
            <a:off x="1822431" y="2021894"/>
            <a:ext cx="785818" cy="1588"/>
          </a:xfrm>
          <a:prstGeom prst="line">
            <a:avLst/>
          </a:prstGeom>
          <a:ln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 rot="5400000">
            <a:off x="4215604" y="2200489"/>
            <a:ext cx="1285884" cy="1588"/>
          </a:xfrm>
          <a:prstGeom prst="line">
            <a:avLst/>
          </a:prstGeom>
          <a:ln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 rot="5400000">
            <a:off x="6323025" y="1807580"/>
            <a:ext cx="357190" cy="1588"/>
          </a:xfrm>
          <a:prstGeom prst="line">
            <a:avLst/>
          </a:prstGeom>
          <a:ln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 bwMode="auto">
          <a:xfrm rot="5400000">
            <a:off x="7608909" y="2236209"/>
            <a:ext cx="1214446" cy="1587"/>
          </a:xfrm>
          <a:prstGeom prst="line">
            <a:avLst/>
          </a:prstGeom>
          <a:ln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 bwMode="auto">
          <a:xfrm rot="5400000">
            <a:off x="1036613" y="2379084"/>
            <a:ext cx="1643074" cy="1588"/>
          </a:xfrm>
          <a:prstGeom prst="line">
            <a:avLst/>
          </a:prstGeom>
          <a:ln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0" y="2344159"/>
            <a:ext cx="1785918" cy="338554"/>
          </a:xfrm>
          <a:prstGeom prst="rect">
            <a:avLst/>
          </a:prstGeom>
          <a:gradFill>
            <a:gsLst>
              <a:gs pos="44000">
                <a:srgbClr val="FFFF00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dk1">
                <a:alpha val="51000"/>
              </a:schemeClr>
            </a:solidFill>
          </a:ln>
          <a:effectLst>
            <a:outerShdw blurRad="1143000" dist="2120900" dir="4800000" sx="1000" sy="1000" algn="ctr" rotWithShape="0">
              <a:srgbClr val="000000"/>
            </a:outerShdw>
          </a:effectLst>
          <a:scene3d>
            <a:camera prst="perspectiveLeft"/>
            <a:lightRig rig="sunrise" dir="t"/>
          </a:scene3d>
          <a:sp3d prstMaterial="translucentPowder">
            <a:bevelT w="0"/>
            <a:bevelB w="31750" h="10795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 rtl="0">
              <a:defRPr/>
            </a:pPr>
            <a:r>
              <a:rPr lang="en-US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C1C1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FORECASTING</a:t>
            </a:r>
            <a:endParaRPr lang="en-GB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1C1C1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71472" y="3201415"/>
            <a:ext cx="1785918" cy="830997"/>
          </a:xfrm>
          <a:prstGeom prst="rect">
            <a:avLst/>
          </a:prstGeom>
          <a:gradFill>
            <a:gsLst>
              <a:gs pos="44000">
                <a:srgbClr val="FFFF00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dk1">
                <a:alpha val="51000"/>
              </a:schemeClr>
            </a:solidFill>
          </a:ln>
          <a:effectLst>
            <a:outerShdw blurRad="1143000" dist="2120900" dir="4800000" sx="1000" sy="1000" algn="ctr" rotWithShape="0">
              <a:srgbClr val="000000"/>
            </a:outerShdw>
          </a:effectLst>
          <a:scene3d>
            <a:camera prst="perspectiveLeft"/>
            <a:lightRig rig="sunrise" dir="t"/>
          </a:scene3d>
          <a:sp3d prstMaterial="translucentPowder">
            <a:bevelT w="0"/>
            <a:bevelB w="31750" h="10795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Studies </a:t>
            </a:r>
          </a:p>
          <a:p>
            <a:pPr algn="ctr" rtl="0">
              <a:defRPr/>
            </a:pPr>
            <a:r>
              <a:rPr lang="en-US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</a:t>
            </a:r>
          </a:p>
          <a:p>
            <a:pPr algn="ctr" rtl="0">
              <a:defRPr/>
            </a:pPr>
            <a:r>
              <a:rPr lang="en-US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Documentation</a:t>
            </a:r>
            <a:endParaRPr lang="en-GB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1844093"/>
            <a:ext cx="1785918" cy="338554"/>
          </a:xfrm>
          <a:prstGeom prst="rect">
            <a:avLst/>
          </a:prstGeom>
          <a:gradFill>
            <a:gsLst>
              <a:gs pos="44000">
                <a:srgbClr val="FFFF00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dk1">
                <a:alpha val="51000"/>
              </a:schemeClr>
            </a:solidFill>
          </a:ln>
          <a:effectLst>
            <a:outerShdw blurRad="1143000" dist="2120900" dir="4800000" sx="1000" sy="1000" algn="ctr" rotWithShape="0">
              <a:srgbClr val="000000"/>
            </a:outerShdw>
          </a:effectLst>
          <a:scene3d>
            <a:camera prst="perspectiveLeft"/>
            <a:lightRig rig="sunrise" dir="t"/>
          </a:scene3d>
          <a:sp3d prstMaterial="translucentPowder">
            <a:bevelT w="0"/>
            <a:bevelB w="31750" h="10795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Entire Control </a:t>
            </a:r>
            <a:endParaRPr lang="en-GB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29124" y="2915663"/>
            <a:ext cx="1785918" cy="338554"/>
          </a:xfrm>
          <a:prstGeom prst="rect">
            <a:avLst/>
          </a:prstGeom>
          <a:gradFill>
            <a:gsLst>
              <a:gs pos="44000">
                <a:srgbClr val="FFFF00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dk1">
                <a:alpha val="51000"/>
              </a:schemeClr>
            </a:solidFill>
          </a:ln>
          <a:effectLst>
            <a:outerShdw blurRad="1143000" dist="2120900" dir="4800000" sx="1000" sy="1000" algn="ctr" rotWithShape="0">
              <a:srgbClr val="000000"/>
            </a:outerShdw>
          </a:effectLst>
          <a:scene3d>
            <a:camera prst="perspectiveLeft"/>
            <a:lightRig rig="sunrise" dir="t"/>
          </a:scene3d>
          <a:sp3d prstMaterial="translucentPowder">
            <a:bevelT w="0"/>
            <a:bevelB w="31750" h="10795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Agro Metrology</a:t>
            </a:r>
            <a:endParaRPr lang="en-GB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500694" y="1915531"/>
            <a:ext cx="1785918" cy="830997"/>
          </a:xfrm>
          <a:prstGeom prst="rect">
            <a:avLst/>
          </a:prstGeom>
          <a:gradFill>
            <a:gsLst>
              <a:gs pos="44000">
                <a:srgbClr val="FFFF00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dk1">
                <a:alpha val="51000"/>
              </a:schemeClr>
            </a:solidFill>
          </a:ln>
          <a:effectLst>
            <a:outerShdw blurRad="1143000" dist="2120900" dir="4800000" sx="1000" sy="1000" algn="ctr" rotWithShape="0">
              <a:srgbClr val="000000"/>
            </a:outerShdw>
          </a:effectLst>
          <a:scene3d>
            <a:camera prst="perspectiveLeft"/>
            <a:lightRig rig="sunrise" dir="t"/>
          </a:scene3d>
          <a:sp3d prstMaterial="translucentPowder">
            <a:bevelT w="0"/>
            <a:bevelB w="31750" h="10795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Instruments</a:t>
            </a:r>
          </a:p>
          <a:p>
            <a:pPr algn="ctr" rtl="0">
              <a:defRPr/>
            </a:pPr>
            <a:r>
              <a:rPr lang="en-US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&amp;</a:t>
            </a:r>
          </a:p>
          <a:p>
            <a:pPr algn="ctr" rtl="0">
              <a:defRPr/>
            </a:pPr>
            <a:r>
              <a:rPr lang="en-US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Maintenance</a:t>
            </a:r>
            <a:endParaRPr lang="en-GB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358082" y="2915663"/>
            <a:ext cx="1785918" cy="830997"/>
          </a:xfrm>
          <a:prstGeom prst="rect">
            <a:avLst/>
          </a:prstGeom>
          <a:gradFill>
            <a:gsLst>
              <a:gs pos="44000">
                <a:srgbClr val="FFFF00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dk1">
                <a:alpha val="51000"/>
              </a:schemeClr>
            </a:solidFill>
          </a:ln>
          <a:effectLst>
            <a:outerShdw blurRad="1143000" dist="2120900" dir="4800000" sx="1000" sy="1000" algn="ctr" rotWithShape="0">
              <a:srgbClr val="000000"/>
            </a:outerShdw>
          </a:effectLst>
          <a:scene3d>
            <a:camera prst="orthographicFront"/>
            <a:lightRig rig="sunrise" dir="t"/>
          </a:scene3d>
          <a:sp3d prstMaterial="translucentPowder">
            <a:bevelT w="0"/>
            <a:bevelB w="31750" h="10795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Administration</a:t>
            </a:r>
          </a:p>
          <a:p>
            <a:pPr algn="ctr" rtl="0">
              <a:defRPr/>
            </a:pPr>
            <a:r>
              <a:rPr lang="en-US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&amp; </a:t>
            </a:r>
          </a:p>
          <a:p>
            <a:pPr algn="ctr" rtl="0">
              <a:defRPr/>
            </a:pPr>
            <a:r>
              <a:rPr lang="en-US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Finance</a:t>
            </a:r>
            <a:endParaRPr lang="en-GB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857356" y="2415597"/>
            <a:ext cx="2571768" cy="338554"/>
          </a:xfrm>
          <a:prstGeom prst="rect">
            <a:avLst/>
          </a:prstGeom>
          <a:gradFill>
            <a:gsLst>
              <a:gs pos="44000">
                <a:srgbClr val="FFFF00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dk1">
                <a:alpha val="51000"/>
              </a:schemeClr>
            </a:solidFill>
          </a:ln>
          <a:effectLst>
            <a:outerShdw blurRad="1143000" dist="2120900" dir="4800000" sx="1000" sy="1000" algn="ctr" rotWithShape="0">
              <a:srgbClr val="000000"/>
            </a:outerShdw>
          </a:effectLst>
          <a:scene3d>
            <a:camera prst="perspectiveLeft"/>
            <a:lightRig rig="sunrise" dir="t"/>
          </a:scene3d>
          <a:sp3d prstMaterial="translucentPowder">
            <a:bevelT w="0"/>
            <a:bevelB w="31750" h="10795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Applied meteorolo</a:t>
            </a:r>
            <a:r>
              <a:rPr lang="en-US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gy</a:t>
            </a:r>
            <a:endParaRPr lang="en-GB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0" y="2701349"/>
            <a:ext cx="1500134" cy="338554"/>
          </a:xfrm>
          <a:prstGeom prst="rect">
            <a:avLst/>
          </a:prstGeom>
          <a:ln/>
          <a:scene3d>
            <a:camera prst="perspectiveHeroicExtremeLeftFacing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NFC</a:t>
            </a:r>
            <a:endParaRPr lang="en-GB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285984" y="2915663"/>
            <a:ext cx="1500134" cy="338554"/>
          </a:xfrm>
          <a:prstGeom prst="rect">
            <a:avLst/>
          </a:prstGeom>
          <a:ln/>
          <a:scene3d>
            <a:camera prst="isometricOffAxis2Left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 &amp; CC</a:t>
            </a:r>
            <a:endParaRPr lang="en-GB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857620" y="3558605"/>
            <a:ext cx="1785918" cy="584775"/>
          </a:xfrm>
          <a:prstGeom prst="rect">
            <a:avLst/>
          </a:prstGeom>
          <a:gradFill>
            <a:gsLst>
              <a:gs pos="44000">
                <a:srgbClr val="FFFF00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dk1">
                <a:alpha val="51000"/>
              </a:schemeClr>
            </a:solidFill>
          </a:ln>
          <a:effectLst>
            <a:outerShdw blurRad="1143000" dist="2120900" dir="4800000" sx="1000" sy="1000" algn="ctr" rotWithShape="0">
              <a:srgbClr val="000000"/>
            </a:outerShdw>
          </a:effectLst>
          <a:scene3d>
            <a:camera prst="perspectiveLeft"/>
            <a:lightRig rig="sunrise" dir="t"/>
          </a:scene3d>
          <a:sp3d prstMaterial="translucentPowder">
            <a:bevelT w="0"/>
            <a:bevelB w="31750" h="10795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Observing  Stations</a:t>
            </a:r>
            <a:endParaRPr lang="en-GB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65" name="Straight Connector 64"/>
          <p:cNvCxnSpPr/>
          <p:nvPr/>
        </p:nvCxnSpPr>
        <p:spPr bwMode="auto">
          <a:xfrm rot="5400000">
            <a:off x="3428992" y="2558473"/>
            <a:ext cx="2000264" cy="1588"/>
          </a:xfrm>
          <a:prstGeom prst="line">
            <a:avLst/>
          </a:prstGeom>
          <a:ln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170" name="Picture 3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07238" y="3857625"/>
            <a:ext cx="2036762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3929058" y="1071546"/>
            <a:ext cx="2500330" cy="338554"/>
          </a:xfrm>
          <a:prstGeom prst="rect">
            <a:avLst/>
          </a:prstGeom>
          <a:solidFill>
            <a:srgbClr val="FFC000"/>
          </a:solidFill>
          <a:ln>
            <a:solidFill>
              <a:schemeClr val="dk1">
                <a:alpha val="51000"/>
              </a:schemeClr>
            </a:solidFill>
          </a:ln>
          <a:effectLst>
            <a:outerShdw blurRad="1143000" dist="2120900" dir="4800000" sx="1000" sy="1000" algn="ctr" rotWithShape="0">
              <a:srgbClr val="000000"/>
            </a:outerShdw>
          </a:effectLst>
          <a:scene3d>
            <a:camera prst="perspectiveLeft"/>
            <a:lightRig rig="sunrise" dir="t"/>
          </a:scene3d>
          <a:sp3d prstMaterial="translucentPowder">
            <a:bevelT w="0"/>
            <a:bevelB w="31750" h="10795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Planning Committee</a:t>
            </a:r>
            <a:endParaRPr lang="en-GB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2910" y="1000108"/>
            <a:ext cx="2214546" cy="338554"/>
          </a:xfrm>
          <a:prstGeom prst="rect">
            <a:avLst/>
          </a:prstGeom>
          <a:solidFill>
            <a:srgbClr val="FFC000"/>
          </a:solidFill>
          <a:ln>
            <a:solidFill>
              <a:schemeClr val="dk1">
                <a:alpha val="51000"/>
              </a:schemeClr>
            </a:solidFill>
          </a:ln>
          <a:effectLst>
            <a:outerShdw blurRad="1143000" dist="2120900" dir="4800000" sx="1000" sy="1000" algn="ctr" rotWithShape="0">
              <a:srgbClr val="000000"/>
            </a:outerShdw>
          </a:effectLst>
          <a:scene3d>
            <a:camera prst="perspectiveLeft"/>
            <a:lightRig rig="sunrise" dir="t"/>
          </a:scene3d>
          <a:sp3d prstMaterial="translucentPowder">
            <a:bevelT w="0"/>
            <a:bevelB w="31750" h="10795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sz="1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Training Centre</a:t>
            </a:r>
            <a:endParaRPr lang="en-GB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36" name="Straight Connector 35"/>
          <p:cNvCxnSpPr>
            <a:endCxn id="35" idx="3"/>
          </p:cNvCxnSpPr>
          <p:nvPr/>
        </p:nvCxnSpPr>
        <p:spPr bwMode="auto">
          <a:xfrm rot="10800000" flipV="1">
            <a:off x="2857456" y="1071545"/>
            <a:ext cx="571536" cy="97839"/>
          </a:xfrm>
          <a:prstGeom prst="line">
            <a:avLst/>
          </a:prstGeom>
          <a:ln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 bwMode="auto">
          <a:xfrm rot="10800000">
            <a:off x="3357554" y="1071546"/>
            <a:ext cx="642942" cy="214313"/>
          </a:xfrm>
          <a:prstGeom prst="line">
            <a:avLst/>
          </a:prstGeom>
          <a:ln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5" name="Title 10"/>
          <p:cNvSpPr txBox="1">
            <a:spLocks/>
          </p:cNvSpPr>
          <p:nvPr/>
        </p:nvSpPr>
        <p:spPr bwMode="auto">
          <a:xfrm>
            <a:off x="1285852" y="142876"/>
            <a:ext cx="3857652" cy="500042"/>
          </a:xfrm>
          <a:prstGeom prst="rect">
            <a:avLst/>
          </a:prstGeom>
          <a:gradFill>
            <a:gsLst>
              <a:gs pos="0">
                <a:srgbClr val="FFEFD1">
                  <a:alpha val="8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1"/>
            </a:solidFill>
            <a:miter lim="800000"/>
            <a:headEnd/>
            <a:tailEnd/>
          </a:ln>
          <a:scene3d>
            <a:camera prst="perspectiveHeroicExtremeLeftFacing"/>
            <a:lightRig rig="threePt" dir="t"/>
          </a:scene3d>
        </p:spPr>
        <p:txBody>
          <a:bodyPr anchor="b"/>
          <a:lstStyle/>
          <a:p>
            <a:pPr marL="457200" indent="-457200" algn="ctr" rtl="0" eaLnBrk="0" hangingPunct="0">
              <a:defRPr/>
            </a:pPr>
            <a:r>
              <a:rPr lang="en-US" sz="36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raditional Arabic" pitchFamily="2" charset="-78"/>
              </a:rPr>
              <a:t>Director </a:t>
            </a:r>
            <a:r>
              <a:rPr lang="en-US" sz="28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raditional Arabic" pitchFamily="2" charset="-78"/>
              </a:rPr>
              <a:t>General</a:t>
            </a:r>
            <a:endParaRPr lang="en-US" sz="2800" b="1" kern="0" dirty="0">
              <a:solidFill>
                <a:schemeClr val="tx2"/>
              </a:solidFill>
              <a:latin typeface="Times New Roman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0" y="1928813"/>
            <a:ext cx="74295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prstDash val="sysDash"/>
          </a:ln>
          <a:effectLst>
            <a:outerShdw blurRad="65500" dist="38100" dir="5400000" rotWithShape="0">
              <a:srgbClr val="000000">
                <a:alpha val="40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b="1" dirty="0">
                <a:solidFill>
                  <a:srgbClr val="002060"/>
                </a:solidFill>
              </a:rPr>
              <a:t>ordan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b="1" dirty="0">
                <a:solidFill>
                  <a:srgbClr val="002060"/>
                </a:solidFill>
              </a:rPr>
              <a:t>eteorological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b="1" dirty="0">
                <a:solidFill>
                  <a:srgbClr val="002060"/>
                </a:solidFill>
              </a:rPr>
              <a:t>epartment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(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JMD</a:t>
            </a:r>
            <a:r>
              <a:rPr lang="en-US" b="1" dirty="0">
                <a:solidFill>
                  <a:srgbClr val="FFFF00"/>
                </a:solidFill>
              </a:rPr>
              <a:t>)</a:t>
            </a:r>
            <a:endParaRPr lang="ar-JO" b="1" dirty="0">
              <a:solidFill>
                <a:srgbClr val="FFFF00"/>
              </a:solidFill>
            </a:endParaRP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643313"/>
            <a:ext cx="1655763" cy="2809875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7176" name="Line 12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8100">
            <a:solidFill>
              <a:srgbClr val="9900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0" y="5791200"/>
          <a:ext cx="981075" cy="1066800"/>
        </p:xfrm>
        <a:graphic>
          <a:graphicData uri="http://schemas.openxmlformats.org/presentationml/2006/ole">
            <p:oleObj spid="_x0000_s7170" name="Bitmap Image" r:id="rId7" imgW="1104762" imgH="1085714" progId="PBrush">
              <p:embed/>
            </p:oleObj>
          </a:graphicData>
        </a:graphic>
      </p:graphicFrame>
      <p:sp>
        <p:nvSpPr>
          <p:cNvPr id="17" name="Title 6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l" rtl="0">
              <a:defRPr/>
            </a:pPr>
            <a:r>
              <a:rPr lang="en-US" sz="3600" b="1" dirty="0">
                <a:latin typeface="Times New Roman" pitchFamily="18" charset="0"/>
                <a:cs typeface="Traditional Arabic" pitchFamily="2" charset="-78"/>
              </a:rPr>
              <a:t>Budget</a:t>
            </a:r>
            <a:endParaRPr lang="en-US" sz="3600" dirty="0">
              <a:latin typeface="Times New Roman" pitchFamily="18" charset="0"/>
            </a:endParaRPr>
          </a:p>
        </p:txBody>
      </p:sp>
      <p:pic>
        <p:nvPicPr>
          <p:cNvPr id="7178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34200" y="3643313"/>
            <a:ext cx="1981200" cy="275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0" y="642918"/>
            <a:ext cx="5857884" cy="1323433"/>
          </a:xfrm>
          <a:prstGeom prst="rect">
            <a:avLst/>
          </a:prstGeom>
          <a:blipFill>
            <a:blip r:embed="rId9" cstate="print">
              <a:lum bright="31000" contrast="-29000"/>
            </a:blip>
            <a:stretch>
              <a:fillRect/>
            </a:stretch>
          </a:blipFill>
          <a:ln>
            <a:noFill/>
            <a:headEnd/>
            <a:tailEnd/>
          </a:ln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139700" prst="cross"/>
            <a:contourClr>
              <a:schemeClr val="accent2">
                <a:shade val="70000"/>
                <a:satMod val="105000"/>
              </a:schemeClr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5" tIns="45717" rIns="91435" bIns="45717">
            <a:spAutoFit/>
          </a:bodyPr>
          <a:lstStyle/>
          <a:p>
            <a:pPr algn="l" rtl="0" eaLnBrk="0" hangingPunct="0">
              <a:buFontTx/>
              <a:buBlip>
                <a:blip r:embed="rId10"/>
              </a:buBlip>
              <a:defRPr/>
            </a:pPr>
            <a:r>
              <a:rPr lang="en-US" b="1" dirty="0">
                <a:solidFill>
                  <a:srgbClr val="2E08B8"/>
                </a:solidFill>
                <a:latin typeface="Times New Roman" pitchFamily="18" charset="0"/>
                <a:cs typeface="Traditional Arabic" pitchFamily="2" charset="-78"/>
              </a:rPr>
              <a:t>Annual budget  :1.8 M </a:t>
            </a:r>
            <a:r>
              <a:rPr lang="en-US" b="1" baseline="50000" dirty="0">
                <a:solidFill>
                  <a:srgbClr val="2E08B8"/>
                </a:solidFill>
                <a:latin typeface="Times New Roman" pitchFamily="18" charset="0"/>
                <a:cs typeface="Traditional Arabic" pitchFamily="2" charset="-78"/>
              </a:rPr>
              <a:t>JD</a:t>
            </a:r>
            <a:r>
              <a:rPr lang="en-US" b="1" dirty="0">
                <a:solidFill>
                  <a:srgbClr val="2E08B8"/>
                </a:solidFill>
                <a:latin typeface="Times New Roman" pitchFamily="18" charset="0"/>
                <a:cs typeface="Traditional Arabic" pitchFamily="2" charset="-78"/>
              </a:rPr>
              <a:t> ≈ 2.5 M </a:t>
            </a:r>
            <a:r>
              <a:rPr lang="en-US" b="1" baseline="30000" dirty="0">
                <a:solidFill>
                  <a:srgbClr val="2E08B8"/>
                </a:solidFill>
                <a:latin typeface="Times New Roman" pitchFamily="18" charset="0"/>
                <a:cs typeface="Traditional Arabic" pitchFamily="2" charset="-78"/>
              </a:rPr>
              <a:t>$</a:t>
            </a:r>
          </a:p>
          <a:p>
            <a:pPr algn="l" rtl="0" eaLnBrk="0" hangingPunct="0">
              <a:buFontTx/>
              <a:buBlip>
                <a:blip r:embed="rId10"/>
              </a:buBlip>
              <a:defRPr/>
            </a:pPr>
            <a:r>
              <a:rPr lang="en-US" b="1" dirty="0">
                <a:solidFill>
                  <a:srgbClr val="2E08B8"/>
                </a:solidFill>
                <a:latin typeface="Times New Roman" pitchFamily="18" charset="0"/>
                <a:cs typeface="Traditional Arabic" pitchFamily="2" charset="-78"/>
              </a:rPr>
              <a:t>Capital Fund = (25%) of the total budget</a:t>
            </a:r>
            <a:endParaRPr lang="en-US" b="1" dirty="0">
              <a:solidFill>
                <a:srgbClr val="2E08B8"/>
              </a:solidFill>
              <a:latin typeface="Times New Roman" pitchFamily="18" charset="0"/>
            </a:endParaRPr>
          </a:p>
          <a:p>
            <a:pPr algn="l" rtl="0" eaLnBrk="0" hangingPunct="0">
              <a:defRPr/>
            </a:pPr>
            <a:r>
              <a:rPr lang="en-US" sz="800" dirty="0">
                <a:latin typeface="Times New Roman" pitchFamily="18" charset="0"/>
                <a:cs typeface="Traditional Arabic" pitchFamily="2" charset="-78"/>
              </a:rPr>
              <a:t> </a:t>
            </a:r>
          </a:p>
          <a:p>
            <a:pPr algn="l" rtl="0" eaLnBrk="0" hangingPunct="0">
              <a:defRPr/>
            </a:pPr>
            <a:endParaRPr lang="en-US" sz="800" dirty="0">
              <a:latin typeface="Times New Roman" pitchFamily="18" charset="0"/>
              <a:cs typeface="Traditional Arabic" pitchFamily="2" charset="-78"/>
            </a:endParaRPr>
          </a:p>
          <a:p>
            <a:pPr algn="l" rtl="0" eaLnBrk="0" hangingPunct="0">
              <a:defRPr/>
            </a:pPr>
            <a:endParaRPr lang="en-US" sz="800" dirty="0">
              <a:latin typeface="Times New Roman" pitchFamily="18" charset="0"/>
              <a:cs typeface="Traditional Arabic" pitchFamily="2" charset="-78"/>
            </a:endParaRPr>
          </a:p>
          <a:p>
            <a:pPr algn="l" rtl="0" eaLnBrk="0" hangingPunct="0">
              <a:defRPr/>
            </a:pPr>
            <a:endParaRPr lang="en-US" sz="800" dirty="0">
              <a:latin typeface="Times New Roman" pitchFamily="18" charset="0"/>
            </a:endParaRPr>
          </a:p>
        </p:txBody>
      </p:sp>
      <p:pic>
        <p:nvPicPr>
          <p:cNvPr id="7182" name="Picture 5" descr="Picture 015"/>
          <p:cNvPicPr preferRelativeResize="0"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86438" y="0"/>
            <a:ext cx="3357562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3" name="Picture 20" descr="C:\Documents and Settings\aouss\Desktop\برامج\برامج\flash backup\High015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1928813"/>
            <a:ext cx="1857375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4" name="Picture 21" descr="C:\Documents and Settings\aouss\My Documents\New Folder (2)\KINGSTON (E)\D FROM CCCCC\DESKTOP3\Mail BACKUP\x1x1x1\3dfield folders\3dfield folders\muraad\muraad-web\Radar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143250" y="3643313"/>
            <a:ext cx="15240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5" name="Picture 22" descr="C:\Documents and Settings\Administrator\Desktop\meteo2\meteo\METEO2\500MB\SUN00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643438" y="3644900"/>
            <a:ext cx="230505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6" name="Picture 19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795963" y="3644900"/>
            <a:ext cx="1439862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7" name="Picture 20" descr="C:\Documents and Settings\Administrator\Desktop\سطاااااام\DSC03149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692275" y="3644900"/>
            <a:ext cx="1655763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6513" y="0"/>
            <a:ext cx="9144001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1341438"/>
            <a:ext cx="873125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6371259"/>
            <a:ext cx="9144000" cy="4616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prstDash val="sysDash"/>
          </a:ln>
          <a:effectLst>
            <a:outerShdw blurRad="65500" dist="38100" dir="5400000" rotWithShape="0">
              <a:srgbClr val="000000">
                <a:alpha val="40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ordan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eteorological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epartment (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JMD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endParaRPr lang="ar-JO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0" y="6115050"/>
          <a:ext cx="684213" cy="742950"/>
        </p:xfrm>
        <a:graphic>
          <a:graphicData uri="http://schemas.openxmlformats.org/presentationml/2006/ole">
            <p:oleObj spid="_x0000_s8194" name="Bitmap Image" r:id="rId7" imgW="1104762" imgH="1085714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0" y="0"/>
            <a:ext cx="9144000" cy="14462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 rtl="0">
              <a:defRPr/>
            </a:pPr>
            <a:r>
              <a:rPr lang="en-US" sz="4000" b="1" dirty="0">
                <a:latin typeface="Times New Roman" pitchFamily="18" charset="0"/>
                <a:cs typeface="Traditional Arabic" pitchFamily="2" charset="-78"/>
              </a:rPr>
              <a:t>Infrastructure :</a:t>
            </a:r>
            <a:endParaRPr lang="en-US" sz="4000" dirty="0">
              <a:latin typeface="Times New Roman" pitchFamily="18" charset="0"/>
            </a:endParaRPr>
          </a:p>
          <a:p>
            <a:pPr algn="ctr" rtl="0" eaLnBrk="0" hangingPunct="0">
              <a:defRPr/>
            </a:pPr>
            <a:r>
              <a:rPr lang="en-US" sz="1400" b="1" dirty="0">
                <a:latin typeface="Times New Roman" pitchFamily="18" charset="0"/>
                <a:cs typeface="Traditional Arabic" pitchFamily="2" charset="-78"/>
              </a:rPr>
              <a:t> 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raditional Arabic" pitchFamily="2" charset="-78"/>
              </a:rPr>
              <a:t>It was developed over the years to fulfill the national and international requirements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raditional Arabic" pitchFamily="2" charset="-78"/>
              </a:rPr>
              <a:t> </a:t>
            </a:r>
            <a:r>
              <a:rPr lang="en-US" sz="1400" dirty="0">
                <a:latin typeface="Times New Roman" pitchFamily="18" charset="0"/>
                <a:cs typeface="Traditional Arabic" pitchFamily="2" charset="-78"/>
              </a:rPr>
              <a:t>.</a:t>
            </a:r>
            <a:endParaRPr lang="en-US" sz="1000" dirty="0"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prstDash val="sysDash"/>
          </a:ln>
          <a:effectLst>
            <a:outerShdw blurRad="65500" dist="38100" dir="5400000" rotWithShape="0">
              <a:srgbClr val="000000">
                <a:alpha val="40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b="1" dirty="0">
                <a:solidFill>
                  <a:srgbClr val="002060"/>
                </a:solidFill>
              </a:rPr>
              <a:t>ordan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b="1" dirty="0">
                <a:solidFill>
                  <a:srgbClr val="002060"/>
                </a:solidFill>
              </a:rPr>
              <a:t>eteorological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b="1" dirty="0">
                <a:solidFill>
                  <a:srgbClr val="002060"/>
                </a:solidFill>
              </a:rPr>
              <a:t>epartment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(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JMD</a:t>
            </a:r>
            <a:r>
              <a:rPr lang="en-US" b="1" dirty="0">
                <a:solidFill>
                  <a:srgbClr val="FFFF00"/>
                </a:solidFill>
              </a:rPr>
              <a:t>)</a:t>
            </a:r>
            <a:endParaRPr lang="ar-JO" b="1" dirty="0">
              <a:solidFill>
                <a:srgbClr val="FFFF00"/>
              </a:solidFill>
            </a:endParaRP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0" y="5791200"/>
          <a:ext cx="981075" cy="1066800"/>
        </p:xfrm>
        <a:graphic>
          <a:graphicData uri="http://schemas.openxmlformats.org/presentationml/2006/ole">
            <p:oleObj spid="_x0000_s9218" name="Bitmap Image" r:id="rId4" imgW="1104762" imgH="1085714" progId="PBrush">
              <p:embed/>
            </p:oleObj>
          </a:graphicData>
        </a:graphic>
      </p:graphicFrame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857224" y="1957406"/>
            <a:ext cx="8058152" cy="4114800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indent="-342900" algn="l" rtl="0"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5"/>
              </a:buBlip>
              <a:defRPr/>
            </a:pPr>
            <a:r>
              <a:rPr lang="en-US" sz="4400" b="1" kern="0" dirty="0">
                <a:solidFill>
                  <a:schemeClr val="tx1"/>
                </a:solidFill>
              </a:rPr>
              <a:t> Observation Network</a:t>
            </a:r>
          </a:p>
          <a:p>
            <a:pPr marL="342900" indent="-342900" algn="l" rtl="0"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5"/>
              </a:buBlip>
              <a:defRPr/>
            </a:pPr>
            <a:r>
              <a:rPr lang="en-US" sz="4400" b="1" kern="0" dirty="0">
                <a:solidFill>
                  <a:schemeClr val="tx1"/>
                </a:solidFill>
              </a:rPr>
              <a:t> Forecasting Facilities</a:t>
            </a:r>
          </a:p>
          <a:p>
            <a:pPr marL="342900" indent="-342900" algn="l" rtl="0"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5"/>
              </a:buBlip>
              <a:defRPr/>
            </a:pPr>
            <a:r>
              <a:rPr lang="en-US" sz="4400" b="1" kern="0" dirty="0">
                <a:solidFill>
                  <a:schemeClr val="tx1"/>
                </a:solidFill>
              </a:rPr>
              <a:t> Telecommunication sys.</a:t>
            </a:r>
          </a:p>
          <a:p>
            <a:pPr marL="342900" indent="-342900" algn="l" rtl="0"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5"/>
              </a:buBlip>
              <a:defRPr/>
            </a:pPr>
            <a:r>
              <a:rPr lang="en-US" sz="4400" b="1" kern="0" dirty="0">
                <a:solidFill>
                  <a:schemeClr val="tx1"/>
                </a:solidFill>
              </a:rPr>
              <a:t> Climate Data Bank</a:t>
            </a:r>
          </a:p>
          <a:p>
            <a:pPr marL="342900" indent="-342900" algn="l" rtl="0"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5"/>
              </a:buBlip>
              <a:defRPr/>
            </a:pPr>
            <a:r>
              <a:rPr lang="en-US" sz="4400" b="1" kern="0" dirty="0">
                <a:solidFill>
                  <a:schemeClr val="tx1"/>
                </a:solidFill>
              </a:rPr>
              <a:t> Admin</a:t>
            </a:r>
            <a:r>
              <a:rPr lang="en-US" sz="4400" kern="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2976" y="1714488"/>
            <a:ext cx="7429552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rtl="0" eaLnBrk="0" hangingPunct="0">
              <a:defRPr/>
            </a:pPr>
            <a:r>
              <a:rPr lang="en-US" sz="3200" b="1" kern="0" dirty="0">
                <a:solidFill>
                  <a:schemeClr val="tx1"/>
                </a:solidFill>
              </a:rPr>
              <a:t>Operational components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hangingPunct="0">
              <a:defRPr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JMD Operational components</a:t>
            </a:r>
            <a:endParaRPr lang="en-US" sz="3600" baseline="4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prstDash val="sysDash"/>
          </a:ln>
          <a:effectLst>
            <a:outerShdw blurRad="65500" dist="38100" dir="5400000" rotWithShape="0">
              <a:srgbClr val="000000">
                <a:alpha val="40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b="1" dirty="0">
                <a:solidFill>
                  <a:srgbClr val="002060"/>
                </a:solidFill>
              </a:rPr>
              <a:t>ordan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b="1" dirty="0">
                <a:solidFill>
                  <a:srgbClr val="002060"/>
                </a:solidFill>
              </a:rPr>
              <a:t>eteorological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b="1" dirty="0">
                <a:solidFill>
                  <a:srgbClr val="002060"/>
                </a:solidFill>
              </a:rPr>
              <a:t>epartment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(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JMD</a:t>
            </a:r>
            <a:r>
              <a:rPr lang="en-US" b="1" dirty="0">
                <a:solidFill>
                  <a:srgbClr val="FFFF00"/>
                </a:solidFill>
              </a:rPr>
              <a:t>)</a:t>
            </a:r>
            <a:endParaRPr lang="ar-JO" b="1" dirty="0">
              <a:solidFill>
                <a:srgbClr val="FFFF00"/>
              </a:solidFill>
            </a:endParaRPr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0" y="5791200"/>
          <a:ext cx="981075" cy="1066800"/>
        </p:xfrm>
        <a:graphic>
          <a:graphicData uri="http://schemas.openxmlformats.org/presentationml/2006/ole">
            <p:oleObj spid="_x0000_s10242" name="Bitmap Image" r:id="rId4" imgW="1104762" imgH="1085714" progId="PBrush">
              <p:embed/>
            </p:oleObj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0" y="1214422"/>
          <a:ext cx="3779912" cy="2214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/>
        </p:nvGraphicFramePr>
        <p:xfrm>
          <a:off x="0" y="3571876"/>
          <a:ext cx="3347864" cy="2714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Chart 14"/>
          <p:cNvGraphicFramePr/>
          <p:nvPr/>
        </p:nvGraphicFramePr>
        <p:xfrm>
          <a:off x="3347864" y="1268760"/>
          <a:ext cx="2592288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6" name="Chart 15"/>
          <p:cNvGraphicFramePr/>
          <p:nvPr/>
        </p:nvGraphicFramePr>
        <p:xfrm>
          <a:off x="3275856" y="3789040"/>
          <a:ext cx="216024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0251" name="Picture 2" descr="E:\Removable disk(G)\صور وخرائط محطات\jor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7763" y="1143000"/>
            <a:ext cx="2916237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286348" y="3923364"/>
            <a:ext cx="3857652" cy="1846659"/>
          </a:xfrm>
          <a:prstGeom prst="rect">
            <a:avLst/>
          </a:prstGeom>
          <a:solidFill>
            <a:srgbClr val="FFFF00"/>
          </a:solidFill>
          <a:ln/>
          <a:scene3d>
            <a:camera prst="isometricOffAxis2Left"/>
            <a:lightRig rig="threePt" dir="t"/>
          </a:scene3d>
        </p:spPr>
        <p:style>
          <a:lnRef idx="1">
            <a:schemeClr val="accent6"/>
          </a:lnRef>
          <a:fillRef idx="1002">
            <a:schemeClr val="lt2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 rtl="0">
              <a:defRPr/>
            </a:pPr>
            <a:r>
              <a:rPr lang="en-US" b="1" dirty="0">
                <a:solidFill>
                  <a:srgbClr val="002060"/>
                </a:solidFill>
              </a:rPr>
              <a:t>Main stations: 16</a:t>
            </a:r>
          </a:p>
          <a:p>
            <a:pPr algn="l" rtl="0">
              <a:defRPr/>
            </a:pPr>
            <a:r>
              <a:rPr lang="en-US" b="1" dirty="0">
                <a:solidFill>
                  <a:srgbClr val="002060"/>
                </a:solidFill>
              </a:rPr>
              <a:t>Climate Stations:25</a:t>
            </a:r>
          </a:p>
          <a:p>
            <a:pPr algn="l" rtl="0">
              <a:defRPr/>
            </a:pPr>
            <a:r>
              <a:rPr lang="en-US" b="1" dirty="0">
                <a:solidFill>
                  <a:srgbClr val="002060"/>
                </a:solidFill>
              </a:rPr>
              <a:t>Ago-climate-stations:8</a:t>
            </a:r>
            <a:endParaRPr lang="ar-JO" b="1" dirty="0">
              <a:solidFill>
                <a:srgbClr val="002060"/>
              </a:solidFill>
            </a:endParaRPr>
          </a:p>
          <a:p>
            <a:pPr algn="l" rtl="0">
              <a:defRPr/>
            </a:pPr>
            <a:r>
              <a:rPr lang="en-US" b="1" dirty="0">
                <a:solidFill>
                  <a:srgbClr val="002060"/>
                </a:solidFill>
              </a:rPr>
              <a:t>Total : 49</a:t>
            </a:r>
          </a:p>
          <a:p>
            <a:pPr algn="l" rtl="0">
              <a:defRPr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615386">
            <a:off x="5168900" y="3975100"/>
            <a:ext cx="3857625" cy="166211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 rtl="0">
              <a:defRPr/>
            </a:pPr>
            <a:r>
              <a:rPr lang="en-US" sz="2000" b="1" dirty="0">
                <a:solidFill>
                  <a:srgbClr val="002060"/>
                </a:solidFill>
              </a:rPr>
              <a:t>Main stations: 18</a:t>
            </a:r>
          </a:p>
          <a:p>
            <a:pPr algn="l" rtl="0">
              <a:defRPr/>
            </a:pPr>
            <a:r>
              <a:rPr lang="en-US" sz="2000" b="1" dirty="0">
                <a:solidFill>
                  <a:srgbClr val="002060"/>
                </a:solidFill>
              </a:rPr>
              <a:t>Climate Stations:4</a:t>
            </a:r>
          </a:p>
          <a:p>
            <a:pPr algn="l" rtl="0">
              <a:defRPr/>
            </a:pPr>
            <a:r>
              <a:rPr lang="en-US" sz="2000" b="1" dirty="0">
                <a:solidFill>
                  <a:srgbClr val="002060"/>
                </a:solidFill>
              </a:rPr>
              <a:t>Ago-climate-stations:10</a:t>
            </a:r>
            <a:endParaRPr lang="ar-JO" sz="2000" b="1" dirty="0">
              <a:solidFill>
                <a:srgbClr val="002060"/>
              </a:solidFill>
            </a:endParaRPr>
          </a:p>
          <a:p>
            <a:pPr algn="l" rtl="0">
              <a:defRPr/>
            </a:pPr>
            <a:r>
              <a:rPr lang="en-US" sz="2000" b="1" dirty="0">
                <a:solidFill>
                  <a:srgbClr val="002060"/>
                </a:solidFill>
              </a:rPr>
              <a:t>Total </a:t>
            </a:r>
            <a:r>
              <a:rPr lang="en-US" b="1" dirty="0">
                <a:solidFill>
                  <a:srgbClr val="002060"/>
                </a:solidFill>
              </a:rPr>
              <a:t>: 32</a:t>
            </a:r>
          </a:p>
          <a:p>
            <a:pPr algn="l" rtl="0">
              <a:defRPr/>
            </a:pPr>
            <a:endParaRPr lang="en-US" dirty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0" y="500042"/>
            <a:ext cx="9144000" cy="785818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lvl="1" indent="-342900" algn="l" rtl="0" eaLnBrk="0" hangingPunct="0">
              <a:spcBef>
                <a:spcPct val="20000"/>
              </a:spcBef>
              <a:buClr>
                <a:schemeClr val="hlink"/>
              </a:buClr>
              <a:buSzPct val="110000"/>
              <a:buFontTx/>
              <a:buBlip>
                <a:blip r:embed="rId10"/>
              </a:buBlip>
              <a:defRPr/>
            </a:pPr>
            <a:r>
              <a:rPr lang="en-US" sz="4400" b="1" kern="0" dirty="0">
                <a:solidFill>
                  <a:schemeClr val="tx1"/>
                </a:solidFill>
              </a:rPr>
              <a:t> </a:t>
            </a:r>
            <a:r>
              <a:rPr lang="en-US" sz="3600" b="1" kern="0" dirty="0">
                <a:solidFill>
                  <a:schemeClr val="tx1"/>
                </a:solidFill>
              </a:rPr>
              <a:t>Observation Network </a:t>
            </a:r>
            <a:r>
              <a:rPr lang="en-US" sz="2800" b="1" i="1" baseline="52000" dirty="0">
                <a:solidFill>
                  <a:srgbClr val="1C1C1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32 Stations</a:t>
            </a:r>
            <a:endParaRPr lang="en-US" sz="2000" i="1" baseline="52000" dirty="0">
              <a:solidFill>
                <a:srgbClr val="1C1C1C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  <a:p>
            <a:pPr marL="342900" indent="-342900" algn="l" rtl="0"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10"/>
              </a:buBlip>
              <a:defRPr/>
            </a:pPr>
            <a:endParaRPr lang="en-US" sz="4400" b="1" kern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 descr="E:\محطان للرسمGIS\محطات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88" y="0"/>
            <a:ext cx="5715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4953000" y="2667000"/>
            <a:ext cx="3124200" cy="369888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JO" b="1"/>
              <a:t>الشمال والشرق</a:t>
            </a:r>
            <a:r>
              <a:rPr lang="en-US" b="1"/>
              <a:t>North-East </a:t>
            </a:r>
          </a:p>
        </p:txBody>
      </p:sp>
      <p:sp>
        <p:nvSpPr>
          <p:cNvPr id="11269" name="Line 7"/>
          <p:cNvSpPr>
            <a:spLocks noChangeShapeType="1"/>
          </p:cNvSpPr>
          <p:nvPr/>
        </p:nvSpPr>
        <p:spPr bwMode="auto">
          <a:xfrm>
            <a:off x="5572125" y="2286000"/>
            <a:ext cx="523875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Line 8"/>
          <p:cNvSpPr>
            <a:spLocks noChangeShapeType="1"/>
          </p:cNvSpPr>
          <p:nvPr/>
        </p:nvSpPr>
        <p:spPr bwMode="auto">
          <a:xfrm>
            <a:off x="3071813" y="2286000"/>
            <a:ext cx="1857375" cy="5461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6096000" y="4191000"/>
            <a:ext cx="1143000" cy="646113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JO" b="1"/>
              <a:t>الوسط</a:t>
            </a:r>
            <a:r>
              <a:rPr lang="en-US" b="1"/>
              <a:t> Center </a:t>
            </a:r>
          </a:p>
        </p:txBody>
      </p:sp>
      <p:sp>
        <p:nvSpPr>
          <p:cNvPr id="11272" name="Line 10"/>
          <p:cNvSpPr>
            <a:spLocks noChangeShapeType="1"/>
          </p:cNvSpPr>
          <p:nvPr/>
        </p:nvSpPr>
        <p:spPr bwMode="auto">
          <a:xfrm>
            <a:off x="3000375" y="2857500"/>
            <a:ext cx="3214688" cy="135731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3" name="Text Box 12"/>
          <p:cNvSpPr txBox="1">
            <a:spLocks noChangeArrowheads="1"/>
          </p:cNvSpPr>
          <p:nvPr/>
        </p:nvSpPr>
        <p:spPr bwMode="auto">
          <a:xfrm>
            <a:off x="1071563" y="5429250"/>
            <a:ext cx="3143250" cy="1016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JO" b="1"/>
              <a:t>الجنوب والجنوب الشرقي</a:t>
            </a:r>
            <a:endParaRPr lang="en-US" b="1"/>
          </a:p>
          <a:p>
            <a:pPr algn="ctr" rtl="0">
              <a:spcBef>
                <a:spcPct val="50000"/>
              </a:spcBef>
            </a:pPr>
            <a:r>
              <a:rPr lang="en-US" b="1"/>
              <a:t>South-South East</a:t>
            </a:r>
          </a:p>
        </p:txBody>
      </p:sp>
      <p:sp>
        <p:nvSpPr>
          <p:cNvPr id="11274" name="Line 13"/>
          <p:cNvSpPr>
            <a:spLocks noChangeShapeType="1"/>
          </p:cNvSpPr>
          <p:nvPr/>
        </p:nvSpPr>
        <p:spPr bwMode="auto">
          <a:xfrm>
            <a:off x="2071688" y="5072063"/>
            <a:ext cx="1428750" cy="214312"/>
          </a:xfrm>
          <a:prstGeom prst="line">
            <a:avLst/>
          </a:prstGeom>
          <a:noFill/>
          <a:ln w="222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5" name="Line 15"/>
          <p:cNvSpPr>
            <a:spLocks noChangeShapeType="1"/>
          </p:cNvSpPr>
          <p:nvPr/>
        </p:nvSpPr>
        <p:spPr bwMode="auto">
          <a:xfrm>
            <a:off x="2786063" y="4000500"/>
            <a:ext cx="714375" cy="1357313"/>
          </a:xfrm>
          <a:prstGeom prst="line">
            <a:avLst/>
          </a:prstGeom>
          <a:noFill/>
          <a:ln w="222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6" name="Line 17"/>
          <p:cNvSpPr>
            <a:spLocks noChangeShapeType="1"/>
          </p:cNvSpPr>
          <p:nvPr/>
        </p:nvSpPr>
        <p:spPr bwMode="auto">
          <a:xfrm>
            <a:off x="2928938" y="3714750"/>
            <a:ext cx="571500" cy="1571625"/>
          </a:xfrm>
          <a:prstGeom prst="line">
            <a:avLst/>
          </a:prstGeom>
          <a:noFill/>
          <a:ln w="222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7" name="Line 18"/>
          <p:cNvSpPr>
            <a:spLocks noChangeShapeType="1"/>
          </p:cNvSpPr>
          <p:nvPr/>
        </p:nvSpPr>
        <p:spPr bwMode="auto">
          <a:xfrm>
            <a:off x="2786063" y="3071813"/>
            <a:ext cx="3357562" cy="11430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7772400" y="0"/>
            <a:ext cx="1066800" cy="30464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ar-JO" sz="1200" dirty="0"/>
              <a:t>  </a:t>
            </a:r>
            <a:r>
              <a:rPr lang="ar-JO" sz="1200" b="1" dirty="0"/>
              <a:t>الصفاوي 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ar-JO" sz="1200" b="1" dirty="0"/>
              <a:t>  الروسشد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Tx/>
              <a:buChar char="o"/>
              <a:defRPr/>
            </a:pPr>
            <a:r>
              <a:rPr lang="ar-JO" sz="1200" b="1" dirty="0"/>
              <a:t>  الأزرق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ar-JO" sz="1200" b="1" dirty="0"/>
              <a:t>  المفرق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ar-JO" sz="1200" b="1" dirty="0"/>
              <a:t> الزرقاء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ar-JO" sz="1200" b="1" dirty="0"/>
              <a:t>  وادي الضليل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ar-JO" sz="1200" b="1" dirty="0"/>
              <a:t>   اربد 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ar-JO" sz="1200" b="1" dirty="0"/>
              <a:t>   راس منبف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ar-JO" sz="1200" b="1" dirty="0"/>
              <a:t>   صما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ar-JO" sz="1200" b="1" dirty="0"/>
              <a:t>   الرمثا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ar-JO" sz="1200" b="1" dirty="0"/>
              <a:t>الغباوي</a:t>
            </a: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7239000" y="3810000"/>
            <a:ext cx="1295400" cy="19383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ar-JO" sz="1200" b="1" dirty="0"/>
              <a:t>  مطار عمان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ar-JO" sz="1200" dirty="0"/>
              <a:t>  </a:t>
            </a:r>
            <a:r>
              <a:rPr lang="ar-JO" sz="1200" b="1" dirty="0"/>
              <a:t>مطار الملكة علياء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ar-JO" sz="1200" b="1" dirty="0"/>
              <a:t>   وادي القطار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ar-JO" sz="1200" b="1" dirty="0"/>
              <a:t>  السلط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ar-JO" sz="1200" b="1" dirty="0"/>
              <a:t>   صويلح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ar-JO" sz="1200" b="1" dirty="0"/>
              <a:t>   الجامعة الأردنية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ar-JO" sz="1200" b="1" dirty="0"/>
              <a:t> تل الرمان</a:t>
            </a:r>
            <a:endParaRPr lang="en-US" sz="1200" b="1" dirty="0"/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0" y="3573463"/>
            <a:ext cx="1066800" cy="19383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ar-JO" sz="1200" dirty="0"/>
              <a:t> </a:t>
            </a:r>
            <a:r>
              <a:rPr lang="ar-JO" sz="1200" b="1" dirty="0"/>
              <a:t>الجغر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ar-JO" sz="1200" b="1" dirty="0"/>
              <a:t> الشوبك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ar-JO" sz="1200" b="1" dirty="0"/>
              <a:t>  معان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ar-JO" sz="1200" b="1" dirty="0"/>
              <a:t>الربة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ar-JO" sz="1200" b="1" dirty="0"/>
              <a:t>القطرانة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ar-JO" sz="1200" b="1" dirty="0"/>
              <a:t>العقبة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endParaRPr lang="ar-JO" sz="1200" dirty="0"/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0" y="1357313"/>
            <a:ext cx="1066800" cy="15700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ar-JO" sz="1200" dirty="0"/>
              <a:t> </a:t>
            </a:r>
            <a:r>
              <a:rPr lang="ar-JO" sz="1200" b="1" dirty="0"/>
              <a:t>الباقوره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ar-JO" sz="1200" b="1" dirty="0"/>
              <a:t>وادي الريان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ar-JO" sz="1200" b="1" dirty="0"/>
              <a:t>دير علا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ar-JO" sz="1200" b="1" dirty="0"/>
              <a:t>مزرعة الجامعة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ar-JO" sz="1200" b="1" dirty="0">
                <a:solidFill>
                  <a:srgbClr val="FF0000"/>
                </a:solidFill>
              </a:rPr>
              <a:t>البحر الميت </a:t>
            </a:r>
            <a:r>
              <a:rPr lang="ar-JO" sz="1200" b="1" dirty="0"/>
              <a:t>غور الصا</a:t>
            </a:r>
            <a:r>
              <a:rPr lang="ar-JO" sz="1200" dirty="0"/>
              <a:t>في </a:t>
            </a:r>
          </a:p>
        </p:txBody>
      </p:sp>
      <p:sp>
        <p:nvSpPr>
          <p:cNvPr id="11282" name="Text Box 9"/>
          <p:cNvSpPr txBox="1">
            <a:spLocks noChangeArrowheads="1"/>
          </p:cNvSpPr>
          <p:nvPr/>
        </p:nvSpPr>
        <p:spPr bwMode="auto">
          <a:xfrm>
            <a:off x="1143000" y="2133600"/>
            <a:ext cx="1143000" cy="10160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JO" b="1"/>
              <a:t>الغور</a:t>
            </a:r>
          </a:p>
          <a:p>
            <a:pPr algn="ctr" rtl="0">
              <a:spcBef>
                <a:spcPct val="50000"/>
              </a:spcBef>
            </a:pPr>
            <a:r>
              <a:rPr lang="en-GB" b="1"/>
              <a:t>Valley</a:t>
            </a:r>
            <a:r>
              <a:rPr lang="en-US" b="1"/>
              <a:t> </a:t>
            </a:r>
          </a:p>
        </p:txBody>
      </p:sp>
      <p:cxnSp>
        <p:nvCxnSpPr>
          <p:cNvPr id="23" name="Straight Arrow Connector 22"/>
          <p:cNvCxnSpPr>
            <a:endCxn id="11282" idx="3"/>
          </p:cNvCxnSpPr>
          <p:nvPr/>
        </p:nvCxnSpPr>
        <p:spPr>
          <a:xfrm rot="10800000">
            <a:off x="2286000" y="2641600"/>
            <a:ext cx="533400" cy="330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6200000" flipV="1">
            <a:off x="1944688" y="3240088"/>
            <a:ext cx="989012" cy="3032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prstDash val="sysDash"/>
          </a:ln>
          <a:effectLst>
            <a:outerShdw blurRad="65500" dist="38100" dir="5400000" rotWithShape="0">
              <a:srgbClr val="000000">
                <a:alpha val="40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b="1" dirty="0">
                <a:solidFill>
                  <a:srgbClr val="002060"/>
                </a:solidFill>
              </a:rPr>
              <a:t>ordan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b="1" dirty="0">
                <a:solidFill>
                  <a:srgbClr val="002060"/>
                </a:solidFill>
              </a:rPr>
              <a:t>eteorological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b="1" dirty="0">
                <a:solidFill>
                  <a:srgbClr val="002060"/>
                </a:solidFill>
              </a:rPr>
              <a:t>epartment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(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JMD</a:t>
            </a:r>
            <a:r>
              <a:rPr lang="en-US" b="1" dirty="0">
                <a:solidFill>
                  <a:srgbClr val="FFFF00"/>
                </a:solidFill>
              </a:rPr>
              <a:t>)</a:t>
            </a:r>
            <a:endParaRPr lang="ar-JO" b="1" dirty="0">
              <a:solidFill>
                <a:srgbClr val="FFFF00"/>
              </a:solidFill>
            </a:endParaRPr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0" y="5791200"/>
          <a:ext cx="981075" cy="1066800"/>
        </p:xfrm>
        <a:graphic>
          <a:graphicData uri="http://schemas.openxmlformats.org/presentationml/2006/ole">
            <p:oleObj spid="_x0000_s11266" name="Bitmap Image" r:id="rId5" imgW="1104762" imgH="1085714" progId="PBrush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0" y="0"/>
            <a:ext cx="9144000" cy="5715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hangingPunct="0">
              <a:defRPr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JMD Operational components</a:t>
            </a:r>
            <a:endParaRPr lang="en-US" sz="3600" baseline="4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00034" y="1285860"/>
            <a:ext cx="864396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algn="l" eaLnBrk="0" hangingPunct="0">
              <a:spcBef>
                <a:spcPct val="20000"/>
              </a:spcBef>
              <a:defRPr/>
            </a:pPr>
            <a:r>
              <a:rPr lang="en-US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(1 Main Forecasting Center and 6 Class </a:t>
            </a:r>
            <a:r>
              <a:rPr lang="en-US" b="1" i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2</a:t>
            </a:r>
            <a:r>
              <a:rPr lang="en-US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Forecasting offices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</a:rPr>
              <a:t>)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</a:endParaRPr>
          </a:p>
          <a:p>
            <a:pPr marL="685800" lvl="1" indent="-228600" algn="l" rtl="0"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en-US" sz="3200" dirty="0">
                <a:solidFill>
                  <a:srgbClr val="1C1C1C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1C1C1C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dirty="0">
                <a:solidFill>
                  <a:srgbClr val="1C1C1C"/>
                </a:solidFill>
                <a:latin typeface="Arial" pitchFamily="34" charset="0"/>
                <a:cs typeface="Arial" pitchFamily="34" charset="0"/>
              </a:rPr>
              <a:t>raw data and products ( GRID, GRIB, T4 ) are 	received from Global and Regional centers ( 	Offenbach, Toulouse, </a:t>
            </a:r>
            <a:r>
              <a:rPr lang="en-US" dirty="0" err="1">
                <a:solidFill>
                  <a:srgbClr val="1C1C1C"/>
                </a:solidFill>
                <a:latin typeface="Arial" pitchFamily="34" charset="0"/>
                <a:cs typeface="Arial" pitchFamily="34" charset="0"/>
              </a:rPr>
              <a:t>Braknell</a:t>
            </a:r>
            <a:r>
              <a:rPr lang="en-US" dirty="0">
                <a:solidFill>
                  <a:srgbClr val="1C1C1C"/>
                </a:solidFill>
                <a:latin typeface="Arial" pitchFamily="34" charset="0"/>
                <a:cs typeface="Arial" pitchFamily="34" charset="0"/>
              </a:rPr>
              <a:t> ...)</a:t>
            </a:r>
            <a:r>
              <a:rPr lang="en-US" dirty="0">
                <a:solidFill>
                  <a:srgbClr val="1C1C1C"/>
                </a:solidFill>
              </a:rPr>
              <a:t> </a:t>
            </a:r>
          </a:p>
          <a:p>
            <a:pPr marL="685800" lvl="1" indent="-228600" algn="l" rtl="0"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en-US" dirty="0">
                <a:solidFill>
                  <a:srgbClr val="1C1C1C"/>
                </a:solidFill>
              </a:rPr>
              <a:t> and from JRM (HRM) regional model (new)</a:t>
            </a:r>
          </a:p>
          <a:p>
            <a:pPr marL="1600200" lvl="3" indent="-228600" algn="l" rtl="0">
              <a:spcBef>
                <a:spcPct val="20000"/>
              </a:spcBef>
              <a:buFontTx/>
              <a:buBlip>
                <a:blip r:embed="rId3"/>
              </a:buBlip>
              <a:defRPr/>
            </a:pPr>
            <a:endParaRPr lang="en-US" sz="2000" b="1" dirty="0">
              <a:solidFill>
                <a:srgbClr val="1C1C1C"/>
              </a:solidFill>
              <a:latin typeface="Times New Roman" pitchFamily="18" charset="0"/>
            </a:endParaRPr>
          </a:p>
          <a:p>
            <a:pPr marL="3886200" lvl="8" indent="-228600"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1C1C1C"/>
                </a:solidFill>
                <a:latin typeface="Times New Roman" pitchFamily="18" charset="0"/>
              </a:rPr>
              <a:t>					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prstDash val="sysDash"/>
          </a:ln>
          <a:effectLst>
            <a:outerShdw blurRad="65500" dist="38100" dir="5400000" rotWithShape="0">
              <a:srgbClr val="000000">
                <a:alpha val="40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ordan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eteorological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epartment 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JMD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)</a:t>
            </a:r>
            <a:endParaRPr lang="ar-JO" b="1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1554956" y="2412206"/>
            <a:ext cx="3571875" cy="46196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raditional Arabic" pitchFamily="2" charset="-78"/>
              </a:rPr>
              <a:t>Data Processing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2297" name="Picture 13" descr="F:\meteo2\meteo\METEO2\500MB\FRI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429125"/>
            <a:ext cx="2786063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4" descr="F:\meteo2\meteo\METEO2\850MB\FRI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6063" y="4429125"/>
            <a:ext cx="2786062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15" descr="F:\meteo2\meteo\METEO2\RAIN\SAT1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72125" y="4429125"/>
            <a:ext cx="3571875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571472" y="642918"/>
            <a:ext cx="7215206" cy="642942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lvl="1" indent="-342900" algn="l" rtl="0" eaLnBrk="0" hangingPunct="0">
              <a:spcBef>
                <a:spcPct val="20000"/>
              </a:spcBef>
              <a:buClr>
                <a:schemeClr val="hlink"/>
              </a:buClr>
              <a:buSzPct val="110000"/>
              <a:buFontTx/>
              <a:buBlip>
                <a:blip r:embed="rId8"/>
              </a:buBlip>
              <a:defRPr/>
            </a:pPr>
            <a:r>
              <a:rPr lang="en-US" sz="4400" b="1" kern="0" dirty="0">
                <a:solidFill>
                  <a:schemeClr val="tx1"/>
                </a:solidFill>
              </a:rPr>
              <a:t> </a:t>
            </a:r>
            <a:r>
              <a:rPr lang="en-US" sz="3600" b="1" dirty="0">
                <a:solidFill>
                  <a:srgbClr val="1C1C1C"/>
                </a:solidFill>
                <a:latin typeface="Times New Roman" pitchFamily="18" charset="0"/>
              </a:rPr>
              <a:t>Forecasting Facilities</a:t>
            </a:r>
            <a:r>
              <a:rPr lang="en-US" sz="3600" dirty="0">
                <a:solidFill>
                  <a:srgbClr val="1C1C1C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6" name="Picture 16" descr="F:\meteo2\meteo\METEO2\TEMP\FRI0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4429125"/>
            <a:ext cx="9144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0" y="5791200"/>
          <a:ext cx="981075" cy="1066800"/>
        </p:xfrm>
        <a:graphic>
          <a:graphicData uri="http://schemas.openxmlformats.org/presentationml/2006/ole">
            <p:oleObj spid="_x0000_s12290" name="Bitmap Image" r:id="rId10" imgW="1104762" imgH="1085714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hangingPunct="0">
              <a:defRPr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JMD Operational components</a:t>
            </a:r>
            <a:endParaRPr lang="en-US" sz="3600" baseline="4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0" y="1428750"/>
            <a:ext cx="914400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057400" lvl="4" indent="-228600" algn="l" rtl="0">
              <a:buFontTx/>
              <a:buBlip>
                <a:blip r:embed="rId4"/>
              </a:buBlip>
            </a:pPr>
            <a:r>
              <a:rPr lang="en-US" sz="2000">
                <a:solidFill>
                  <a:srgbClr val="1C1C1C"/>
                </a:solidFill>
                <a:latin typeface="Times New Roman" pitchFamily="18" charset="0"/>
              </a:rPr>
              <a:t>SDUS, PDUS ,HRPT,SADIS,MDD (old) </a:t>
            </a:r>
          </a:p>
          <a:p>
            <a:pPr marL="2057400" lvl="4" indent="-228600" algn="l" rtl="0" eaLnBrk="0" hangingPunct="0">
              <a:buFontTx/>
              <a:buBlip>
                <a:blip r:embed="rId4"/>
              </a:buBlip>
            </a:pPr>
            <a:r>
              <a:rPr lang="en-US" sz="2000">
                <a:solidFill>
                  <a:srgbClr val="1C1C1C"/>
                </a:solidFill>
                <a:latin typeface="Times New Roman" pitchFamily="18" charset="0"/>
              </a:rPr>
              <a:t>MESSIR :Communication and processing data systems( AMSS / RETIM )</a:t>
            </a:r>
          </a:p>
          <a:p>
            <a:pPr marL="2057400" lvl="4" indent="-228600" algn="l" rtl="0" eaLnBrk="0" hangingPunct="0">
              <a:buFontTx/>
              <a:buBlip>
                <a:blip r:embed="rId4"/>
              </a:buBlip>
            </a:pPr>
            <a:r>
              <a:rPr lang="en-US" sz="2000">
                <a:solidFill>
                  <a:srgbClr val="1C1C1C"/>
                </a:solidFill>
                <a:latin typeface="Times New Roman" pitchFamily="18" charset="0"/>
              </a:rPr>
              <a:t>MSG-1 reception station (new</a:t>
            </a:r>
            <a:r>
              <a:rPr lang="en-US" b="1">
                <a:solidFill>
                  <a:srgbClr val="1C1C1C"/>
                </a:solidFill>
                <a:latin typeface="Times New Roman" pitchFamily="18" charset="0"/>
              </a:rPr>
              <a:t>)</a:t>
            </a:r>
          </a:p>
          <a:p>
            <a:pPr eaLnBrk="0" hangingPunct="0"/>
            <a:r>
              <a:rPr lang="en-US" sz="1600">
                <a:solidFill>
                  <a:srgbClr val="000000"/>
                </a:solidFill>
                <a:cs typeface="Tahoma" pitchFamily="34" charset="0"/>
              </a:rPr>
              <a:t/>
            </a:r>
            <a:br>
              <a:rPr lang="en-US" sz="1600">
                <a:solidFill>
                  <a:srgbClr val="000000"/>
                </a:solidFill>
                <a:cs typeface="Tahoma" pitchFamily="34" charset="0"/>
              </a:rPr>
            </a:br>
            <a:r>
              <a:rPr lang="en-US" sz="2000" b="1">
                <a:solidFill>
                  <a:srgbClr val="1C1C1C"/>
                </a:solidFill>
                <a:latin typeface="Times New Roman" pitchFamily="18" charset="0"/>
              </a:rPr>
              <a:t>					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prstDash val="sysDash"/>
          </a:ln>
          <a:effectLst>
            <a:outerShdw blurRad="65500" dist="38100" dir="5400000" rotWithShape="0">
              <a:srgbClr val="000000">
                <a:alpha val="40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b="1" dirty="0">
                <a:solidFill>
                  <a:srgbClr val="002060"/>
                </a:solidFill>
              </a:rPr>
              <a:t>ordan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b="1" dirty="0">
                <a:solidFill>
                  <a:srgbClr val="002060"/>
                </a:solidFill>
              </a:rPr>
              <a:t>eteorological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b="1" dirty="0">
                <a:solidFill>
                  <a:srgbClr val="002060"/>
                </a:solidFill>
              </a:rPr>
              <a:t>epartment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(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JMD</a:t>
            </a:r>
            <a:r>
              <a:rPr lang="en-US" b="1" dirty="0">
                <a:solidFill>
                  <a:srgbClr val="FFFF00"/>
                </a:solidFill>
              </a:rPr>
              <a:t>)</a:t>
            </a:r>
            <a:endParaRPr lang="ar-JO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442119" y="1442245"/>
            <a:ext cx="2143125" cy="83026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raditional Arabic" pitchFamily="2" charset="-78"/>
              </a:rPr>
              <a:t>Data Processing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3143249"/>
            <a:ext cx="3714744" cy="2862322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 rtl="0">
              <a:buFont typeface="Wingdings" pitchFamily="2" charset="2"/>
              <a:buChar char="Ø"/>
              <a:defRPr/>
            </a:pPr>
            <a:r>
              <a:rPr lang="en-US" sz="1800" b="1" dirty="0"/>
              <a:t>Leased lines </a:t>
            </a:r>
            <a:r>
              <a:rPr lang="en-US" sz="1100" b="1" dirty="0"/>
              <a:t>:-(2</a:t>
            </a:r>
            <a:r>
              <a:rPr lang="en-US" sz="1100" b="1" baseline="30000" dirty="0"/>
              <a:t>MB</a:t>
            </a:r>
            <a:r>
              <a:rPr lang="en-US" sz="1100" b="1" dirty="0"/>
              <a:t>) </a:t>
            </a:r>
            <a:r>
              <a:rPr lang="en-US" sz="1100" b="1" baseline="30000" dirty="0"/>
              <a:t>head quarter </a:t>
            </a:r>
            <a:r>
              <a:rPr lang="en-US" sz="1100" b="1" dirty="0"/>
              <a:t>, (1</a:t>
            </a:r>
            <a:r>
              <a:rPr lang="en-US" sz="1100" b="1" baseline="30000" dirty="0"/>
              <a:t>MB</a:t>
            </a:r>
            <a:r>
              <a:rPr lang="en-US" sz="1100" b="1" dirty="0"/>
              <a:t>) </a:t>
            </a:r>
            <a:r>
              <a:rPr lang="en-US" sz="1000" b="1" baseline="30000" dirty="0"/>
              <a:t>NFC</a:t>
            </a:r>
            <a:endParaRPr lang="en-GB" sz="1400" b="1" dirty="0"/>
          </a:p>
          <a:p>
            <a:pPr algn="l" rtl="0">
              <a:buFont typeface="Wingdings" pitchFamily="2" charset="2"/>
              <a:buChar char="Ø"/>
              <a:defRPr/>
            </a:pPr>
            <a:r>
              <a:rPr lang="en-US" sz="1800" b="1" dirty="0"/>
              <a:t>Networking :</a:t>
            </a:r>
            <a:endParaRPr lang="en-GB" sz="1400" b="1" dirty="0"/>
          </a:p>
          <a:p>
            <a:pPr lvl="2" algn="l" rtl="0">
              <a:buFont typeface="Wingdings" pitchFamily="2" charset="2"/>
              <a:buChar char="ü"/>
              <a:defRPr/>
            </a:pPr>
            <a:r>
              <a:rPr lang="en-US" sz="1800" b="1" dirty="0"/>
              <a:t>Archiving Network.</a:t>
            </a:r>
            <a:endParaRPr lang="en-GB" sz="1400" b="1" dirty="0"/>
          </a:p>
          <a:p>
            <a:pPr lvl="2" algn="l" rtl="0">
              <a:buFont typeface="Wingdings" pitchFamily="2" charset="2"/>
              <a:buChar char="ü"/>
              <a:defRPr/>
            </a:pPr>
            <a:r>
              <a:rPr lang="en-US" sz="1800" b="1" dirty="0"/>
              <a:t>Climate Network.</a:t>
            </a:r>
            <a:endParaRPr lang="en-GB" sz="1400" b="1" dirty="0"/>
          </a:p>
          <a:p>
            <a:pPr lvl="2" algn="l" rtl="0">
              <a:buFont typeface="Wingdings" pitchFamily="2" charset="2"/>
              <a:buChar char="ü"/>
              <a:defRPr/>
            </a:pPr>
            <a:r>
              <a:rPr lang="en-US" sz="1800" b="1" dirty="0"/>
              <a:t>Intranet.</a:t>
            </a:r>
            <a:endParaRPr lang="en-GB" sz="1400" b="1" dirty="0"/>
          </a:p>
          <a:p>
            <a:pPr lvl="2" algn="l" rtl="0">
              <a:buFont typeface="Wingdings" pitchFamily="2" charset="2"/>
              <a:buChar char="ü"/>
              <a:defRPr/>
            </a:pPr>
            <a:r>
              <a:rPr lang="en-US" sz="1800" b="1" dirty="0"/>
              <a:t>Internet.</a:t>
            </a:r>
            <a:endParaRPr lang="en-GB" sz="1400" b="1" dirty="0"/>
          </a:p>
          <a:p>
            <a:pPr algn="l" rtl="0">
              <a:buFont typeface="Wingdings" pitchFamily="2" charset="2"/>
              <a:buChar char="Ø"/>
              <a:defRPr/>
            </a:pPr>
            <a:r>
              <a:rPr lang="en-US" sz="1800" b="1" dirty="0"/>
              <a:t>A-VPN:</a:t>
            </a:r>
            <a:endParaRPr lang="en-GB" sz="1400" b="1" dirty="0"/>
          </a:p>
          <a:p>
            <a:pPr lvl="2" algn="l" rtl="0">
              <a:buFont typeface="Wingdings" pitchFamily="2" charset="2"/>
              <a:buChar char="ü"/>
              <a:defRPr/>
            </a:pPr>
            <a:r>
              <a:rPr lang="en-US" sz="1800" b="1" dirty="0"/>
              <a:t>10 Stations.</a:t>
            </a:r>
            <a:endParaRPr lang="en-GB" sz="1400" b="1" dirty="0"/>
          </a:p>
          <a:p>
            <a:pPr algn="l" rtl="0">
              <a:buFont typeface="Wingdings" pitchFamily="2" charset="2"/>
              <a:buChar char="Ø"/>
              <a:defRPr/>
            </a:pPr>
            <a:r>
              <a:rPr lang="en-US" sz="1800" b="1" dirty="0"/>
              <a:t>IP-VPN:</a:t>
            </a:r>
            <a:endParaRPr lang="en-GB" sz="1400" b="1" dirty="0"/>
          </a:p>
          <a:p>
            <a:pPr lvl="2" algn="l" rtl="0">
              <a:buFont typeface="Wingdings" pitchFamily="2" charset="2"/>
              <a:buChar char="ü"/>
              <a:defRPr/>
            </a:pPr>
            <a:r>
              <a:rPr lang="en-US" sz="1800" b="1" dirty="0"/>
              <a:t>One line.</a:t>
            </a:r>
            <a:endParaRPr lang="en-GB" b="1" dirty="0"/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0" y="5786438"/>
          <a:ext cx="981075" cy="1071562"/>
        </p:xfrm>
        <a:graphic>
          <a:graphicData uri="http://schemas.openxmlformats.org/presentationml/2006/ole">
            <p:oleObj spid="_x0000_s13314" name="Bitmap Image" r:id="rId6" imgW="1104762" imgH="1085714" progId="PBrush">
              <p:embed/>
            </p:oleObj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187468" y="3214686"/>
            <a:ext cx="3956532" cy="2431435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1" algn="l" rtl="0">
              <a:buFont typeface="Wingdings" pitchFamily="2" charset="2"/>
              <a:buChar char="Ø"/>
              <a:defRPr/>
            </a:pPr>
            <a:r>
              <a:rPr lang="en-US" sz="1600" b="1" dirty="0"/>
              <a:t>Operating Systems:</a:t>
            </a:r>
            <a:endParaRPr lang="en-GB" sz="1200" dirty="0"/>
          </a:p>
          <a:p>
            <a:pPr lvl="2" algn="l" rtl="0">
              <a:buFont typeface="Wingdings" pitchFamily="2" charset="2"/>
              <a:buChar char="ü"/>
              <a:defRPr/>
            </a:pPr>
            <a:r>
              <a:rPr lang="en-US" sz="1600" dirty="0"/>
              <a:t>Windows.</a:t>
            </a:r>
            <a:endParaRPr lang="en-GB" sz="1200" dirty="0"/>
          </a:p>
          <a:p>
            <a:pPr lvl="2" algn="l" rtl="0">
              <a:buFont typeface="Wingdings" pitchFamily="2" charset="2"/>
              <a:buChar char="ü"/>
              <a:defRPr/>
            </a:pPr>
            <a:r>
              <a:rPr lang="en-US" sz="1600" dirty="0"/>
              <a:t>Linux.</a:t>
            </a:r>
            <a:endParaRPr lang="en-GB" sz="1200" dirty="0"/>
          </a:p>
          <a:p>
            <a:pPr algn="l" rtl="0">
              <a:buFont typeface="Wingdings" pitchFamily="2" charset="2"/>
              <a:buChar char="Ø"/>
              <a:defRPr/>
            </a:pPr>
            <a:r>
              <a:rPr lang="en-US" sz="1600" dirty="0"/>
              <a:t> </a:t>
            </a:r>
            <a:r>
              <a:rPr lang="en-US" sz="1600" b="1" dirty="0"/>
              <a:t>Applications:</a:t>
            </a:r>
            <a:endParaRPr lang="en-GB" sz="1200" dirty="0"/>
          </a:p>
          <a:p>
            <a:pPr lvl="2" algn="l" rtl="0">
              <a:buFont typeface="Wingdings" pitchFamily="2" charset="2"/>
              <a:buChar char="ü"/>
              <a:defRPr/>
            </a:pPr>
            <a:r>
              <a:rPr lang="en-US" sz="1600" b="1" dirty="0"/>
              <a:t>Oracle Application Server.</a:t>
            </a:r>
            <a:endParaRPr lang="en-GB" sz="1200" b="1" dirty="0"/>
          </a:p>
          <a:p>
            <a:pPr lvl="2" algn="l" rtl="0">
              <a:buFont typeface="Wingdings" pitchFamily="2" charset="2"/>
              <a:buChar char="ü"/>
              <a:defRPr/>
            </a:pPr>
            <a:r>
              <a:rPr lang="en-US" sz="1600" b="1" dirty="0"/>
              <a:t>Oracle Data base 9i /10g</a:t>
            </a:r>
            <a:endParaRPr lang="en-GB" sz="1200" b="1" dirty="0"/>
          </a:p>
          <a:p>
            <a:pPr lvl="2" algn="l" rtl="0">
              <a:buFont typeface="Wingdings" pitchFamily="2" charset="2"/>
              <a:buChar char="ü"/>
              <a:defRPr/>
            </a:pPr>
            <a:r>
              <a:rPr lang="en-US" sz="1600" b="1" dirty="0" err="1"/>
              <a:t>RegCM</a:t>
            </a:r>
            <a:endParaRPr lang="en-GB" sz="1200" b="1" dirty="0"/>
          </a:p>
          <a:p>
            <a:pPr lvl="2" algn="l" rtl="0">
              <a:buFont typeface="Wingdings" pitchFamily="2" charset="2"/>
              <a:buChar char="ü"/>
              <a:defRPr/>
            </a:pPr>
            <a:r>
              <a:rPr lang="en-US" sz="1600" b="1" dirty="0"/>
              <a:t>R</a:t>
            </a:r>
            <a:endParaRPr lang="en-GB" sz="1200" b="1" dirty="0"/>
          </a:p>
          <a:p>
            <a:pPr algn="l" rtl="0">
              <a:defRPr/>
            </a:pP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3214688" y="5214938"/>
            <a:ext cx="3143250" cy="1323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1" algn="l" rtl="0">
              <a:buFont typeface="Wingdings" pitchFamily="2" charset="2"/>
              <a:buChar char="Ø"/>
              <a:defRPr/>
            </a:pPr>
            <a:r>
              <a:rPr lang="en-US" sz="1800" b="1" dirty="0"/>
              <a:t>Web Site Hosting.</a:t>
            </a:r>
            <a:endParaRPr lang="en-GB" sz="1400" dirty="0"/>
          </a:p>
          <a:p>
            <a:pPr lvl="1" algn="l" rtl="0">
              <a:buFont typeface="Wingdings" pitchFamily="2" charset="2"/>
              <a:buChar char="Ø"/>
              <a:defRPr/>
            </a:pPr>
            <a:r>
              <a:rPr lang="en-US" sz="1800" b="1" dirty="0"/>
              <a:t>Anti-virus Software.</a:t>
            </a:r>
            <a:endParaRPr lang="en-GB" sz="1400" dirty="0"/>
          </a:p>
          <a:p>
            <a:pPr lvl="1" algn="l" rtl="0">
              <a:buFont typeface="Wingdings" pitchFamily="2" charset="2"/>
              <a:buChar char="Ø"/>
              <a:defRPr/>
            </a:pPr>
            <a:r>
              <a:rPr lang="en-US" sz="1800" b="1" dirty="0"/>
              <a:t> IVR</a:t>
            </a:r>
            <a:endParaRPr lang="en-GB" sz="1400" dirty="0"/>
          </a:p>
          <a:p>
            <a:pPr algn="l" rtl="0">
              <a:defRPr/>
            </a:pPr>
            <a:endParaRPr lang="en-GB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143000" y="714375"/>
            <a:ext cx="8001000" cy="7143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342900" lvl="1" indent="-342900" algn="l" rtl="0" eaLnBrk="0" hangingPunct="0">
              <a:spcBef>
                <a:spcPct val="20000"/>
              </a:spcBef>
              <a:buClr>
                <a:schemeClr val="hlink"/>
              </a:buClr>
              <a:buSzPct val="110000"/>
              <a:buFontTx/>
              <a:buBlip>
                <a:blip r:embed="rId7"/>
              </a:buBlip>
              <a:defRPr/>
            </a:pPr>
            <a:r>
              <a:rPr lang="en-US" sz="4400" b="1" kern="0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rgbClr val="1C1C1C"/>
                </a:solidFill>
                <a:latin typeface="Times New Roman" pitchFamily="18" charset="0"/>
              </a:rPr>
              <a:t>Telecommunication</a:t>
            </a:r>
            <a:r>
              <a:rPr lang="en-US" sz="3600" b="1" dirty="0">
                <a:solidFill>
                  <a:srgbClr val="1C1C1C"/>
                </a:solidFill>
                <a:latin typeface="Times New Roman" pitchFamily="18" charset="0"/>
              </a:rPr>
              <a:t> sys</a:t>
            </a:r>
            <a:r>
              <a:rPr lang="en-US" sz="4000" b="1" baseline="30000" dirty="0">
                <a:solidFill>
                  <a:srgbClr val="1C1C1C"/>
                </a:solidFill>
                <a:latin typeface="Times New Roman" pitchFamily="18" charset="0"/>
              </a:rPr>
              <a:t> @ NFC</a:t>
            </a:r>
            <a:endParaRPr lang="en-US" sz="4000" b="1" dirty="0">
              <a:solidFill>
                <a:srgbClr val="1C1C1C"/>
              </a:solidFill>
              <a:latin typeface="Times New Roman" pitchFamily="18" charset="0"/>
            </a:endParaRPr>
          </a:p>
          <a:p>
            <a:pPr marL="342900" lvl="1" indent="-342900" algn="l" rtl="0" eaLnBrk="0" hangingPunct="0"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endParaRPr lang="en-US" sz="3600" b="1" dirty="0">
              <a:solidFill>
                <a:srgbClr val="1C1C1C"/>
              </a:solidFill>
              <a:latin typeface="Times New Roman" pitchFamily="18" charset="0"/>
            </a:endParaRPr>
          </a:p>
          <a:p>
            <a:pPr marL="342900" lvl="1" indent="-342900" algn="l" rtl="0" eaLnBrk="0" hangingPunct="0">
              <a:spcBef>
                <a:spcPct val="20000"/>
              </a:spcBef>
              <a:buClr>
                <a:schemeClr val="hlink"/>
              </a:buClr>
              <a:buSzPct val="110000"/>
              <a:buFontTx/>
              <a:buBlip>
                <a:blip r:embed="rId7"/>
              </a:buBlip>
              <a:defRPr/>
            </a:pPr>
            <a:endParaRPr lang="en-US" sz="3600" dirty="0">
              <a:solidFill>
                <a:srgbClr val="1C1C1C"/>
              </a:solidFill>
              <a:latin typeface="Times New Roman" pitchFamily="18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1143000" y="2714625"/>
            <a:ext cx="8001000" cy="7143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342900" lvl="1" indent="-342900" algn="l" rtl="0" eaLnBrk="0" hangingPunct="0">
              <a:spcBef>
                <a:spcPct val="20000"/>
              </a:spcBef>
              <a:buClr>
                <a:schemeClr val="hlink"/>
              </a:buClr>
              <a:buSzPct val="110000"/>
              <a:buFontTx/>
              <a:buBlip>
                <a:blip r:embed="rId7"/>
              </a:buBlip>
              <a:defRPr/>
            </a:pPr>
            <a:r>
              <a:rPr lang="en-US" sz="4400" b="1" kern="0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rgbClr val="1C1C1C"/>
                </a:solidFill>
                <a:latin typeface="Times New Roman" pitchFamily="18" charset="0"/>
              </a:rPr>
              <a:t>Telecommunication</a:t>
            </a:r>
            <a:r>
              <a:rPr lang="en-US" sz="3600" b="1" dirty="0">
                <a:solidFill>
                  <a:srgbClr val="1C1C1C"/>
                </a:solidFill>
                <a:latin typeface="Times New Roman" pitchFamily="18" charset="0"/>
              </a:rPr>
              <a:t> sys</a:t>
            </a:r>
            <a:r>
              <a:rPr lang="en-US" sz="4000" b="1" baseline="30000" dirty="0">
                <a:solidFill>
                  <a:srgbClr val="1C1C1C"/>
                </a:solidFill>
                <a:latin typeface="Times New Roman" pitchFamily="18" charset="0"/>
              </a:rPr>
              <a:t> @ HQ</a:t>
            </a:r>
            <a:endParaRPr lang="en-US" sz="4000" b="1" dirty="0">
              <a:solidFill>
                <a:srgbClr val="1C1C1C"/>
              </a:solidFill>
              <a:latin typeface="Times New Roman" pitchFamily="18" charset="0"/>
            </a:endParaRPr>
          </a:p>
          <a:p>
            <a:pPr marL="342900" lvl="1" indent="-342900" algn="l" rtl="0" eaLnBrk="0" hangingPunct="0"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endParaRPr lang="en-US" sz="3600" b="1" dirty="0">
              <a:solidFill>
                <a:srgbClr val="1C1C1C"/>
              </a:solidFill>
              <a:latin typeface="Times New Roman" pitchFamily="18" charset="0"/>
            </a:endParaRPr>
          </a:p>
          <a:p>
            <a:pPr marL="342900" lvl="1" indent="-342900" algn="l" rtl="0" eaLnBrk="0" hangingPunct="0">
              <a:spcBef>
                <a:spcPct val="20000"/>
              </a:spcBef>
              <a:buClr>
                <a:schemeClr val="hlink"/>
              </a:buClr>
              <a:buSzPct val="110000"/>
              <a:buFontTx/>
              <a:buBlip>
                <a:blip r:embed="rId7"/>
              </a:buBlip>
              <a:defRPr/>
            </a:pPr>
            <a:endParaRPr lang="en-US" sz="3600" dirty="0">
              <a:solidFill>
                <a:srgbClr val="1C1C1C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3" y="3068638"/>
            <a:ext cx="4895850" cy="37576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3" name="Picture 4" descr="C:\Documents and Settings\Administrator\Desktop\شبكة انترنت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000628" cy="30718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4" name="Picture 5" descr="C:\Documents and Settings\Administrator\Desktop\almanac networ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0"/>
            <a:ext cx="4143372" cy="3357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5" name="Picture 6" descr="C:\Documents and Settings\Administrator\Desktop\archiving networ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3357563"/>
            <a:ext cx="4143372" cy="35004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7072313" y="2357438"/>
            <a:ext cx="2071687" cy="46196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Climate Data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572375" y="4714875"/>
            <a:ext cx="1143000" cy="64611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defRPr/>
            </a:pPr>
            <a:r>
              <a:rPr lang="en-US" sz="1800" dirty="0"/>
              <a:t>Archiving network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214938" y="2571750"/>
            <a:ext cx="1143000" cy="4619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defRPr/>
            </a:pP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286500" y="5715000"/>
            <a:ext cx="1143000" cy="4619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108075"/>
          </a:xfrm>
          <a:prstGeom prst="rect">
            <a:avLst/>
          </a:prstGeom>
          <a:solidFill>
            <a:srgbClr val="E7E7FF"/>
          </a:solidFill>
          <a:ln w="9525">
            <a:noFill/>
            <a:miter lim="800000"/>
            <a:headEnd/>
            <a:tailEnd/>
          </a:ln>
          <a:effectLst/>
          <a:scene3d>
            <a:camera prst="obliqueTopRight"/>
            <a:lightRig rig="threePt" dir="t"/>
          </a:scene3d>
        </p:spPr>
        <p:txBody>
          <a:bodyPr anchor="ctr" anchorCtr="1">
            <a:spAutoFit/>
          </a:bodyPr>
          <a:lstStyle/>
          <a:p>
            <a:pPr algn="ctr" rtl="0">
              <a:spcBef>
                <a:spcPct val="50000"/>
              </a:spcBef>
              <a:defRPr/>
            </a:pPr>
            <a:r>
              <a:rPr lang="en-US" altLang="ja-JP" sz="36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JMD </a:t>
            </a:r>
            <a:r>
              <a:rPr lang="en-US" altLang="ja-JP" sz="2800" b="1" baseline="54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Home Page</a:t>
            </a:r>
            <a:endParaRPr lang="en-US" altLang="ja-JP" sz="2000" b="1" baseline="54000" dirty="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  <a:p>
            <a:pPr algn="ctr" rtl="0">
              <a:defRPr/>
            </a:pPr>
            <a:r>
              <a:rPr lang="en-US" altLang="ja-JP" sz="1400" dirty="0">
                <a:latin typeface="ＭＳ Ｐゴシック" pitchFamily="50" charset="-128"/>
              </a:rPr>
              <a:t>http://www.jometeo.gov.jo</a:t>
            </a:r>
            <a:r>
              <a:rPr lang="en-US" altLang="ja-JP" sz="2000" dirty="0">
                <a:latin typeface="ＭＳ Ｐゴシック" pitchFamily="50" charset="-128"/>
              </a:rPr>
              <a:t/>
            </a:r>
            <a:br>
              <a:rPr lang="en-US" altLang="ja-JP" sz="2000" dirty="0">
                <a:latin typeface="ＭＳ Ｐゴシック" pitchFamily="50" charset="-128"/>
              </a:rPr>
            </a:br>
            <a:endParaRPr lang="en-US" altLang="ja-JP" sz="1600" dirty="0">
              <a:latin typeface="Arial" pitchFamily="34" charset="0"/>
            </a:endParaRPr>
          </a:p>
        </p:txBody>
      </p:sp>
      <p:pic>
        <p:nvPicPr>
          <p:cNvPr id="49155" name="Picture 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8050"/>
            <a:ext cx="3851275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43850" y="836613"/>
            <a:ext cx="12001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3141663"/>
            <a:ext cx="237648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6325" y="981075"/>
            <a:ext cx="15621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2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79838" y="4797425"/>
            <a:ext cx="518477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2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51275" y="908050"/>
            <a:ext cx="2078038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  <a:blipFill>
            <a:blip r:embed="rId3" cstate="print">
              <a:lum bright="24000"/>
            </a:blip>
            <a:stretch>
              <a:fillRect/>
            </a:stretch>
          </a:blipFill>
          <a:ln>
            <a:prstDash val="sysDash"/>
          </a:ln>
          <a:effectLst>
            <a:outerShdw blurRad="65500" dist="38100" dir="5400000" rotWithShape="0">
              <a:srgbClr val="000000">
                <a:alpha val="40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</a:t>
            </a:r>
            <a:r>
              <a:rPr lang="en-US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ordan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</a:t>
            </a:r>
            <a:r>
              <a:rPr lang="en-US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eteorological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</a:t>
            </a:r>
            <a:r>
              <a:rPr lang="en-US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epartment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JMD</a:t>
            </a:r>
            <a:r>
              <a:rPr lang="en-US" b="1" dirty="0">
                <a:solidFill>
                  <a:srgbClr val="FFFF00"/>
                </a:solidFill>
              </a:rPr>
              <a:t>)</a:t>
            </a:r>
            <a:endParaRPr lang="ar-JO" b="1" dirty="0">
              <a:solidFill>
                <a:srgbClr val="FFFF00"/>
              </a:solidFill>
            </a:endParaRPr>
          </a:p>
        </p:txBody>
      </p:sp>
      <p:sp>
        <p:nvSpPr>
          <p:cNvPr id="8" name="Title 9"/>
          <p:cNvSpPr txBox="1">
            <a:spLocks/>
          </p:cNvSpPr>
          <p:nvPr/>
        </p:nvSpPr>
        <p:spPr>
          <a:xfrm>
            <a:off x="0" y="0"/>
            <a:ext cx="9144000" cy="14287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b">
            <a:normAutofit fontScale="90000" lnSpcReduction="10000"/>
          </a:bodyPr>
          <a:lstStyle/>
          <a:p>
            <a:pPr algn="ctr" rtl="0">
              <a:defRPr/>
            </a:pPr>
            <a:r>
              <a:rPr 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</a:rPr>
              <a:t>Jordan Meteorological Department</a:t>
            </a:r>
            <a:r>
              <a:rPr lang="en-US" sz="6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</a:rPr>
              <a:t> </a:t>
            </a:r>
          </a:p>
          <a:p>
            <a:pPr algn="ctr" rtl="0">
              <a:defRPr/>
            </a:pPr>
            <a:r>
              <a:rPr lang="en-US" sz="4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</a:rPr>
              <a:t>JMD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5791200"/>
          <a:ext cx="981075" cy="1066800"/>
        </p:xfrm>
        <a:graphic>
          <a:graphicData uri="http://schemas.openxmlformats.org/presentationml/2006/ole">
            <p:oleObj spid="_x0000_s84994" name="Bitmap Image" r:id="rId4" imgW="1104762" imgH="1085714" progId="PBrush">
              <p:embed/>
            </p:oleObj>
          </a:graphicData>
        </a:graphic>
      </p:graphicFrame>
      <p:sp>
        <p:nvSpPr>
          <p:cNvPr id="9" name="Content Placeholder 9"/>
          <p:cNvSpPr txBox="1">
            <a:spLocks/>
          </p:cNvSpPr>
          <p:nvPr/>
        </p:nvSpPr>
        <p:spPr>
          <a:xfrm>
            <a:off x="0" y="1500174"/>
            <a:ext cx="4468784" cy="395128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itchFamily="2" charset="2"/>
              <a:buBlip>
                <a:blip r:embed="rId5"/>
              </a:buBlip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RAED RAFID.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Jordan Meteorological Department.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National Forecasting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Cernter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(NFC) /Head Of Forecasting Division.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raedrafid@yahoo.c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om</a:t>
            </a:r>
          </a:p>
        </p:txBody>
      </p:sp>
      <p:sp>
        <p:nvSpPr>
          <p:cNvPr id="11" name="Content Placeholder 7"/>
          <p:cNvSpPr txBox="1">
            <a:spLocks/>
          </p:cNvSpPr>
          <p:nvPr/>
        </p:nvSpPr>
        <p:spPr>
          <a:xfrm>
            <a:off x="4616421" y="1500174"/>
            <a:ext cx="4527579" cy="395128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itchFamily="2" charset="2"/>
              <a:buBlip>
                <a:blip r:embed="rId5"/>
              </a:buBlip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AHMAD AL-HALLAJ.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Jordan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Meteorolgical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Department.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Internal Control Unit (ICU) / Internal Auditor.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kaa_jometeo@hotmail.com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l" rtl="0" eaLnBrk="0" hangingPunct="0">
              <a:defRPr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JMD Operational components</a:t>
            </a:r>
            <a:endParaRPr lang="en-US" sz="3600" baseline="4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14348" y="642918"/>
            <a:ext cx="842965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algn="l" rtl="0" eaLnBrk="0" hangingPunct="0">
              <a:spcBef>
                <a:spcPct val="20000"/>
              </a:spcBef>
              <a:buFontTx/>
              <a:buBlip>
                <a:blip r:embed="rId3"/>
              </a:buBlip>
              <a:defRPr/>
            </a:pPr>
            <a:endParaRPr lang="en-US" sz="2000" b="1" dirty="0">
              <a:solidFill>
                <a:srgbClr val="1C1C1C"/>
              </a:solidFill>
              <a:latin typeface="Times New Roman" pitchFamily="18" charset="0"/>
            </a:endParaRPr>
          </a:p>
          <a:p>
            <a:pPr marL="1200150" lvl="2" indent="-285750" algn="l" rtl="0"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en-US" sz="2000" b="1" dirty="0">
                <a:solidFill>
                  <a:srgbClr val="1C1C1C"/>
                </a:solidFill>
                <a:latin typeface="Times New Roman" pitchFamily="18" charset="0"/>
              </a:rPr>
              <a:t>Climate Data Bank </a:t>
            </a:r>
            <a:r>
              <a:rPr lang="en-US" sz="2000" b="1" baseline="44000" dirty="0">
                <a:solidFill>
                  <a:srgbClr val="1C1C1C"/>
                </a:solidFill>
                <a:latin typeface="Times New Roman" pitchFamily="18" charset="0"/>
              </a:rPr>
              <a:t>@C &amp;  CC</a:t>
            </a:r>
          </a:p>
          <a:p>
            <a:pPr marL="1600200" lvl="3" indent="-228600" algn="l" rtl="0">
              <a:spcBef>
                <a:spcPct val="20000"/>
              </a:spcBef>
              <a:buFontTx/>
              <a:buBlip>
                <a:blip r:embed="rId4"/>
              </a:buBlip>
              <a:defRPr/>
            </a:pPr>
            <a:endParaRPr lang="en-US" sz="2000" b="1" dirty="0">
              <a:solidFill>
                <a:srgbClr val="1C1C1C"/>
              </a:solidFill>
              <a:latin typeface="Times New Roman" pitchFamily="18" charset="0"/>
            </a:endParaRPr>
          </a:p>
          <a:p>
            <a:pPr marL="3886200" lvl="8" indent="-228600"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1C1C1C"/>
                </a:solidFill>
                <a:latin typeface="Times New Roman" pitchFamily="18" charset="0"/>
              </a:rPr>
              <a:t>							                	 </a:t>
            </a:r>
            <a:r>
              <a:rPr lang="en-US" sz="2000" i="1" dirty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“JCDM”</a:t>
            </a:r>
            <a:r>
              <a:rPr lang="en-US" sz="2000" b="1" dirty="0">
                <a:solidFill>
                  <a:srgbClr val="1C1C1C"/>
                </a:solidFill>
                <a:latin typeface="Times New Roman" pitchFamily="18" charset="0"/>
              </a:rPr>
              <a:t>“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prstDash val="sysDash"/>
          </a:ln>
          <a:effectLst>
            <a:outerShdw blurRad="65500" dist="38100" dir="5400000" rotWithShape="0">
              <a:srgbClr val="000000">
                <a:alpha val="40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b="1" dirty="0">
                <a:solidFill>
                  <a:srgbClr val="002060"/>
                </a:solidFill>
              </a:rPr>
              <a:t>ordan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b="1" dirty="0">
                <a:solidFill>
                  <a:srgbClr val="002060"/>
                </a:solidFill>
              </a:rPr>
              <a:t>eteorological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b="1" dirty="0">
                <a:solidFill>
                  <a:srgbClr val="002060"/>
                </a:solidFill>
              </a:rPr>
              <a:t>epartment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(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JMD</a:t>
            </a:r>
            <a:r>
              <a:rPr lang="en-US" b="1" dirty="0">
                <a:solidFill>
                  <a:srgbClr val="FFFF00"/>
                </a:solidFill>
              </a:rPr>
              <a:t>)</a:t>
            </a:r>
            <a:endParaRPr lang="ar-JO" b="1" dirty="0">
              <a:solidFill>
                <a:srgbClr val="FFFF00"/>
              </a:solidFill>
            </a:endParaRP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0" y="5791200"/>
          <a:ext cx="981075" cy="1066800"/>
        </p:xfrm>
        <a:graphic>
          <a:graphicData uri="http://schemas.openxmlformats.org/presentationml/2006/ole">
            <p:oleObj spid="_x0000_s16386" name="Bitmap Image" r:id="rId6" imgW="1104762" imgH="1085714" progId="PBrush">
              <p:embed/>
            </p:oleObj>
          </a:graphicData>
        </a:graphic>
      </p:graphicFrame>
      <p:sp>
        <p:nvSpPr>
          <p:cNvPr id="6" name="Right Brace 5"/>
          <p:cNvSpPr/>
          <p:nvPr/>
        </p:nvSpPr>
        <p:spPr bwMode="auto">
          <a:xfrm rot="20670385">
            <a:off x="562691" y="1492606"/>
            <a:ext cx="7165633" cy="1978756"/>
          </a:xfrm>
          <a:prstGeom prst="rightBrace">
            <a:avLst>
              <a:gd name="adj1" fmla="val 7222"/>
              <a:gd name="adj2" fmla="val 51333"/>
            </a:avLst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bliqueTopRight">
              <a:rot lat="0" lon="1500000" rev="21299999"/>
            </a:camera>
            <a:lightRig rig="threePt" dir="t"/>
          </a:scene3d>
        </p:spPr>
        <p:txBody>
          <a:bodyPr wrap="none"/>
          <a:lstStyle/>
          <a:p>
            <a:pPr marL="228600" indent="-228600" algn="l" rtl="0">
              <a:spcBef>
                <a:spcPct val="20000"/>
              </a:spcBef>
              <a:buFontTx/>
              <a:buBlip>
                <a:blip r:embed="rId4"/>
              </a:buBlip>
              <a:defRPr/>
            </a:pPr>
            <a:r>
              <a:rPr lang="en-US" sz="1600" b="1" dirty="0">
                <a:solidFill>
                  <a:srgbClr val="1C1C1C"/>
                </a:solidFill>
                <a:latin typeface="Times New Roman" pitchFamily="18" charset="0"/>
              </a:rPr>
              <a:t>Data archiving </a:t>
            </a:r>
          </a:p>
          <a:p>
            <a:pPr marL="228600" indent="-228600" algn="l" rtl="0">
              <a:spcBef>
                <a:spcPct val="20000"/>
              </a:spcBef>
              <a:buFontTx/>
              <a:buBlip>
                <a:blip r:embed="rId4"/>
              </a:buBlip>
              <a:defRPr/>
            </a:pPr>
            <a:r>
              <a:rPr lang="en-US" sz="1600" b="1" dirty="0">
                <a:solidFill>
                  <a:srgbClr val="1C1C1C"/>
                </a:solidFill>
                <a:latin typeface="Times New Roman" pitchFamily="18" charset="0"/>
              </a:rPr>
              <a:t>Data retrieval</a:t>
            </a:r>
          </a:p>
          <a:p>
            <a:pPr marL="228600" indent="-228600" algn="l" rtl="0">
              <a:spcBef>
                <a:spcPct val="20000"/>
              </a:spcBef>
              <a:buFontTx/>
              <a:buBlip>
                <a:blip r:embed="rId4"/>
              </a:buBlip>
              <a:defRPr/>
            </a:pPr>
            <a:r>
              <a:rPr lang="en-US" sz="1600" b="1" dirty="0">
                <a:solidFill>
                  <a:srgbClr val="1C1C1C"/>
                </a:solidFill>
                <a:latin typeface="Times New Roman" pitchFamily="18" charset="0"/>
              </a:rPr>
              <a:t> Data Analysis</a:t>
            </a:r>
          </a:p>
          <a:p>
            <a:pPr marL="228600" indent="-228600" algn="l" rtl="0">
              <a:spcBef>
                <a:spcPct val="20000"/>
              </a:spcBef>
              <a:buFontTx/>
              <a:buBlip>
                <a:blip r:embed="rId4"/>
              </a:buBlip>
              <a:defRPr/>
            </a:pPr>
            <a:r>
              <a:rPr lang="en-US" sz="1600" b="1" dirty="0">
                <a:solidFill>
                  <a:srgbClr val="1C1C1C"/>
                </a:solidFill>
                <a:latin typeface="Times New Roman" pitchFamily="18" charset="0"/>
              </a:rPr>
              <a:t> Quality control </a:t>
            </a:r>
          </a:p>
          <a:p>
            <a:pPr marL="228600" indent="-228600" algn="l" rtl="0">
              <a:spcBef>
                <a:spcPct val="20000"/>
              </a:spcBef>
              <a:buFontTx/>
              <a:buBlip>
                <a:blip r:embed="rId4"/>
              </a:buBlip>
              <a:defRPr/>
            </a:pPr>
            <a:r>
              <a:rPr lang="en-US" sz="1600" b="1" dirty="0">
                <a:solidFill>
                  <a:srgbClr val="1C1C1C"/>
                </a:solidFill>
                <a:latin typeface="Times New Roman" pitchFamily="18" charset="0"/>
              </a:rPr>
              <a:t>Data and information Representation</a:t>
            </a:r>
          </a:p>
        </p:txBody>
      </p:sp>
      <p:sp>
        <p:nvSpPr>
          <p:cNvPr id="7" name="Text Box 91"/>
          <p:cNvSpPr txBox="1">
            <a:spLocks noChangeArrowheads="1"/>
          </p:cNvSpPr>
          <p:nvPr/>
        </p:nvSpPr>
        <p:spPr bwMode="auto">
          <a:xfrm>
            <a:off x="4429124" y="1428736"/>
            <a:ext cx="2143125" cy="1446212"/>
          </a:xfrm>
          <a:prstGeom prst="rect">
            <a:avLst/>
          </a:prstGeom>
          <a:ln>
            <a:headEnd/>
            <a:tailEnd/>
          </a:ln>
          <a:scene3d>
            <a:camera prst="perspectiveHeroicExtremeLeftFacing"/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1600" dirty="0"/>
              <a:t> checking</a:t>
            </a:r>
          </a:p>
          <a:p>
            <a:pPr algn="l" rtl="0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1600" dirty="0"/>
              <a:t>Readable format</a:t>
            </a:r>
          </a:p>
          <a:p>
            <a:pPr algn="l" rtl="0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1600" dirty="0"/>
              <a:t>QC-procedures</a:t>
            </a:r>
          </a:p>
          <a:p>
            <a:pPr algn="l" rtl="0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1600" dirty="0"/>
              <a:t> database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rot="10800000" flipV="1">
            <a:off x="857250" y="1214438"/>
            <a:ext cx="714375" cy="0"/>
          </a:xfrm>
          <a:prstGeom prst="straightConnector1">
            <a:avLst/>
          </a:prstGeom>
          <a:ln w="76200"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-1125537" y="2233612"/>
            <a:ext cx="3214688" cy="46196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raditional Arabic" pitchFamily="2" charset="-78"/>
              </a:rPr>
              <a:t>Data Processing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1000125" y="3786188"/>
            <a:ext cx="2500313" cy="1857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457200" indent="-457200" algn="l" rtl="0" eaLnBrk="0" hangingPunct="0">
              <a:spcBef>
                <a:spcPct val="50000"/>
              </a:spcBef>
              <a:buClr>
                <a:schemeClr val="hlink"/>
              </a:buClr>
              <a:buSzPct val="110000"/>
              <a:buFontTx/>
              <a:buAutoNum type="arabicPeriod"/>
              <a:defRPr/>
            </a:pPr>
            <a:r>
              <a:rPr lang="en-US" altLang="en-US" sz="1800" b="1" kern="0" dirty="0"/>
              <a:t>Temp (</a:t>
            </a:r>
            <a:r>
              <a:rPr lang="en-US" altLang="en-US" sz="1200" b="1" kern="0" dirty="0" err="1"/>
              <a:t>max,min,dry</a:t>
            </a:r>
            <a:r>
              <a:rPr lang="en-US" altLang="en-US" sz="1200" b="1" kern="0" dirty="0"/>
              <a:t> &amp;wet temp,</a:t>
            </a:r>
          </a:p>
          <a:p>
            <a:pPr marL="457200" indent="-457200" algn="l" rtl="0" eaLnBrk="0" hangingPunct="0">
              <a:spcBef>
                <a:spcPct val="50000"/>
              </a:spcBef>
              <a:buClr>
                <a:schemeClr val="hlink"/>
              </a:buClr>
              <a:buSzPct val="110000"/>
              <a:buFontTx/>
              <a:buAutoNum type="arabicPeriod"/>
              <a:defRPr/>
            </a:pPr>
            <a:r>
              <a:rPr lang="en-US" altLang="en-US" sz="1200" b="1" kern="0" dirty="0"/>
              <a:t>Grass </a:t>
            </a:r>
            <a:r>
              <a:rPr lang="en-US" altLang="en-US" sz="1200" b="1" kern="0" dirty="0" err="1"/>
              <a:t>temp,soil</a:t>
            </a:r>
            <a:r>
              <a:rPr lang="en-US" altLang="en-US" sz="1200" b="1" kern="0" dirty="0"/>
              <a:t> temp at 1,5,10,50,100 cm)</a:t>
            </a:r>
            <a:r>
              <a:rPr lang="ar-SA" altLang="en-US" sz="1200" b="1" kern="0" dirty="0"/>
              <a:t> </a:t>
            </a:r>
            <a:endParaRPr lang="en-US" altLang="en-US" sz="1200" b="1" kern="0" dirty="0"/>
          </a:p>
          <a:p>
            <a:pPr marL="457200" indent="-457200" algn="l" rtl="0" eaLnBrk="0" hangingPunct="0">
              <a:spcBef>
                <a:spcPct val="50000"/>
              </a:spcBef>
              <a:buClr>
                <a:schemeClr val="hlink"/>
              </a:buClr>
              <a:buSzPct val="110000"/>
              <a:buFontTx/>
              <a:buAutoNum type="arabicPeriod"/>
              <a:defRPr/>
            </a:pPr>
            <a:r>
              <a:rPr lang="en-US" altLang="en-US" sz="1200" b="1" kern="0" dirty="0"/>
              <a:t>pressure</a:t>
            </a:r>
          </a:p>
          <a:p>
            <a:pPr marL="457200" indent="-457200" algn="l" rtl="0" eaLnBrk="0" hangingPunct="0">
              <a:spcBef>
                <a:spcPct val="50000"/>
              </a:spcBef>
              <a:buClr>
                <a:schemeClr val="hlink"/>
              </a:buClr>
              <a:buSzPct val="110000"/>
              <a:buFontTx/>
              <a:buAutoNum type="arabicPeriod"/>
              <a:defRPr/>
            </a:pPr>
            <a:r>
              <a:rPr lang="en-US" altLang="en-US" sz="1200" b="1" kern="0" dirty="0"/>
              <a:t>Relatively humidity</a:t>
            </a:r>
          </a:p>
          <a:p>
            <a:pPr marL="457200" indent="-457200" algn="l" rtl="0" eaLnBrk="0" hangingPunct="0">
              <a:spcBef>
                <a:spcPct val="50000"/>
              </a:spcBef>
              <a:buClr>
                <a:schemeClr val="hlink"/>
              </a:buClr>
              <a:buSzPct val="110000"/>
              <a:buFontTx/>
              <a:buAutoNum type="arabicPeriod"/>
              <a:defRPr/>
            </a:pPr>
            <a:r>
              <a:rPr lang="en-US" altLang="en-US" sz="1200" b="1" kern="0" dirty="0"/>
              <a:t>wind</a:t>
            </a:r>
            <a:endParaRPr lang="en-US" altLang="en-US" sz="1200" kern="0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6429375" y="3643313"/>
            <a:ext cx="2357438" cy="1857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457200" indent="-457200" algn="l" rtl="0" eaLnBrk="0" hangingPunct="0">
              <a:spcBef>
                <a:spcPct val="50000"/>
              </a:spcBef>
              <a:buClr>
                <a:schemeClr val="hlink"/>
              </a:buClr>
              <a:buSzPct val="110000"/>
              <a:buFontTx/>
              <a:buAutoNum type="arabicPeriod" startAt="6"/>
              <a:defRPr/>
            </a:pPr>
            <a:r>
              <a:rPr lang="en-US" altLang="en-US" sz="1200" b="1" kern="0" dirty="0"/>
              <a:t>precipitation</a:t>
            </a:r>
          </a:p>
          <a:p>
            <a:pPr marL="457200" indent="-457200" algn="l" rtl="0" eaLnBrk="0" hangingPunct="0">
              <a:spcBef>
                <a:spcPct val="50000"/>
              </a:spcBef>
              <a:buClr>
                <a:schemeClr val="hlink"/>
              </a:buClr>
              <a:buSzPct val="110000"/>
              <a:buFontTx/>
              <a:buAutoNum type="arabicPeriod" startAt="6"/>
              <a:defRPr/>
            </a:pPr>
            <a:r>
              <a:rPr lang="en-US" altLang="en-US" sz="1200" b="1" kern="0" dirty="0"/>
              <a:t>clouds</a:t>
            </a:r>
          </a:p>
          <a:p>
            <a:pPr marL="457200" indent="-457200" algn="l" rtl="0" eaLnBrk="0" hangingPunct="0">
              <a:spcBef>
                <a:spcPct val="50000"/>
              </a:spcBef>
              <a:buClr>
                <a:schemeClr val="hlink"/>
              </a:buClr>
              <a:buSzPct val="110000"/>
              <a:buFontTx/>
              <a:buAutoNum type="arabicPeriod" startAt="6"/>
              <a:defRPr/>
            </a:pPr>
            <a:r>
              <a:rPr lang="en-US" altLang="en-US" sz="1200" b="1" kern="0" dirty="0"/>
              <a:t>Sun duration</a:t>
            </a:r>
          </a:p>
          <a:p>
            <a:pPr marL="457200" indent="-457200" algn="l" rtl="0" eaLnBrk="0" hangingPunct="0">
              <a:spcBef>
                <a:spcPct val="50000"/>
              </a:spcBef>
              <a:buClr>
                <a:schemeClr val="hlink"/>
              </a:buClr>
              <a:buSzPct val="110000"/>
              <a:buFontTx/>
              <a:buAutoNum type="arabicPeriod" startAt="6"/>
              <a:defRPr/>
            </a:pPr>
            <a:r>
              <a:rPr lang="en-US" altLang="en-US" sz="1200" b="1" kern="0" dirty="0"/>
              <a:t>evaporation</a:t>
            </a:r>
          </a:p>
          <a:p>
            <a:pPr marL="457200" indent="-457200" algn="l" rtl="0" eaLnBrk="0" hangingPunct="0">
              <a:spcBef>
                <a:spcPct val="50000"/>
              </a:spcBef>
              <a:buClr>
                <a:schemeClr val="hlink"/>
              </a:buClr>
              <a:buSzPct val="110000"/>
              <a:buFontTx/>
              <a:buAutoNum type="arabicPeriod" startAt="6"/>
              <a:defRPr/>
            </a:pPr>
            <a:r>
              <a:rPr lang="en-US" altLang="en-US" sz="1200" b="1" kern="0" dirty="0"/>
              <a:t>radiation</a:t>
            </a:r>
          </a:p>
          <a:p>
            <a:pPr marL="457200" indent="-457200" algn="l" rtl="0" eaLnBrk="0" hangingPunct="0">
              <a:spcBef>
                <a:spcPct val="50000"/>
              </a:spcBef>
              <a:buClr>
                <a:schemeClr val="hlink"/>
              </a:buClr>
              <a:buSzPct val="110000"/>
              <a:buFontTx/>
              <a:buAutoNum type="arabicPeriod" startAt="6"/>
              <a:defRPr/>
            </a:pPr>
            <a:r>
              <a:rPr lang="en-US" altLang="en-US" sz="1200" b="1" kern="0" dirty="0"/>
              <a:t>dew</a:t>
            </a:r>
          </a:p>
          <a:p>
            <a:pPr marL="457200" indent="-457200" algn="l" rtl="0"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7"/>
              </a:buBlip>
              <a:defRPr/>
            </a:pPr>
            <a:endParaRPr lang="en-US" altLang="en-US" kern="0" dirty="0">
              <a:solidFill>
                <a:schemeClr val="tx1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357554" y="3929066"/>
            <a:ext cx="3143272" cy="53340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60000" lnSpcReduction="20000"/>
          </a:bodyPr>
          <a:lstStyle/>
          <a:p>
            <a:pPr algn="ctr" rtl="0" eaLnBrk="0" hangingPunct="0">
              <a:defRPr/>
            </a:pPr>
            <a:r>
              <a:rPr lang="en-US" sz="4400" b="1" kern="0" dirty="0"/>
              <a:t>        Measured Data</a:t>
            </a:r>
            <a:endParaRPr lang="en-US" sz="4400" kern="0" dirty="0"/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2214546" y="5214950"/>
            <a:ext cx="3048000" cy="1219200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74320" indent="-274320" algn="l" rtl="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defRPr/>
            </a:pP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Climate Division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 rot="5400000" flipV="1">
            <a:off x="3317875" y="4662488"/>
            <a:ext cx="1082675" cy="6540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339966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pPr algn="l" rtl="0"/>
            <a:endParaRPr lang="en-US" sz="2800">
              <a:solidFill>
                <a:srgbClr val="FFFF00"/>
              </a:solidFill>
            </a:endParaRPr>
          </a:p>
          <a:p>
            <a:pPr algn="l" rtl="0"/>
            <a:endParaRPr lang="en-US" sz="2800">
              <a:solidFill>
                <a:srgbClr val="FFFF00"/>
              </a:solidFill>
            </a:endParaRPr>
          </a:p>
          <a:p>
            <a:pPr algn="l" rtl="0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auto">
          <a:xfrm rot="5400000" flipV="1">
            <a:off x="5036344" y="4679156"/>
            <a:ext cx="1214438" cy="7143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339966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pPr algn="l" rtl="0"/>
            <a:endParaRPr lang="en-US" sz="2800">
              <a:solidFill>
                <a:srgbClr val="FFFF00"/>
              </a:solidFill>
            </a:endParaRPr>
          </a:p>
          <a:p>
            <a:pPr algn="l" rtl="0"/>
            <a:endParaRPr lang="en-US" sz="2800">
              <a:solidFill>
                <a:srgbClr val="FFFF00"/>
              </a:solidFill>
            </a:endParaRPr>
          </a:p>
          <a:p>
            <a:pPr algn="l" rtl="0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4429124" y="5357826"/>
            <a:ext cx="4429124" cy="990600"/>
          </a:xfrm>
          <a:prstGeom prst="rect">
            <a:avLst/>
          </a:prstGeom>
          <a:solidFill>
            <a:srgbClr val="FFFF00"/>
          </a:solidFill>
          <a:scene3d>
            <a:camera prst="isometricOffAxis1Right"/>
            <a:lightRig rig="threePt" dir="t"/>
          </a:scene3d>
        </p:spPr>
        <p:style>
          <a:lnRef idx="1">
            <a:schemeClr val="accent6"/>
          </a:lnRef>
          <a:fillRef idx="1002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74320" indent="-274320" algn="ctr" rtl="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defRPr/>
            </a:pP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Forecasting 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0"/>
            <a:ext cx="8229600" cy="533400"/>
          </a:xfrm>
          <a:effectLst>
            <a:glow rad="101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b="1" dirty="0" smtClean="0"/>
              <a:t>        Measured Data</a:t>
            </a: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0" y="1905000"/>
            <a:ext cx="4648200" cy="1214446"/>
          </a:xfrm>
          <a:scene3d>
            <a:camera prst="isometricOffAxis1Right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en-US" sz="3600" b="1" dirty="0" smtClean="0"/>
              <a:t>history</a:t>
            </a:r>
            <a:r>
              <a:rPr lang="en-US" sz="3600" dirty="0" smtClean="0"/>
              <a:t> </a:t>
            </a:r>
          </a:p>
          <a:p>
            <a:pPr lvl="3">
              <a:defRPr/>
            </a:pPr>
            <a:r>
              <a:rPr lang="en-US" b="1" dirty="0" smtClean="0"/>
              <a:t>Earliest </a:t>
            </a:r>
            <a:r>
              <a:rPr lang="en-US" b="1" dirty="0"/>
              <a:t>Data Record: </a:t>
            </a:r>
            <a:r>
              <a:rPr lang="en-US" b="1" dirty="0" smtClean="0"/>
              <a:t>1923</a:t>
            </a:r>
            <a:endParaRPr lang="en-US" b="1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14282" y="3214686"/>
            <a:ext cx="4076712" cy="3170099"/>
          </a:xfrm>
          <a:prstGeom prst="rect">
            <a:avLst/>
          </a:prstGeom>
          <a:ln>
            <a:headEnd/>
            <a:tailEnd/>
          </a:ln>
          <a:scene3d>
            <a:camera prst="isometricOffAxis1Right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 algn="ctr" rtl="0">
              <a:spcBef>
                <a:spcPct val="50000"/>
              </a:spcBef>
              <a:defRPr/>
            </a:pPr>
            <a:r>
              <a:rPr lang="en-US" sz="2000" b="1" dirty="0" err="1">
                <a:solidFill>
                  <a:srgbClr val="00B0F0"/>
                </a:solidFill>
                <a:latin typeface="Verdana" pitchFamily="42" charset="0"/>
              </a:rPr>
              <a:t>Climatological</a:t>
            </a:r>
            <a:r>
              <a:rPr lang="en-US" sz="2000" b="1" dirty="0">
                <a:solidFill>
                  <a:srgbClr val="00B0F0"/>
                </a:solidFill>
                <a:latin typeface="Verdana" pitchFamily="42" charset="0"/>
              </a:rPr>
              <a:t> Data</a:t>
            </a:r>
            <a:r>
              <a:rPr lang="en-US" sz="2000" dirty="0">
                <a:solidFill>
                  <a:srgbClr val="00B0F0"/>
                </a:solidFill>
                <a:latin typeface="Verdana" pitchFamily="42" charset="0"/>
              </a:rPr>
              <a:t>:</a:t>
            </a:r>
            <a:endParaRPr lang="ar-JO" sz="2000" dirty="0">
              <a:solidFill>
                <a:srgbClr val="00B0F0"/>
              </a:solidFill>
              <a:latin typeface="Verdana" pitchFamily="42" charset="0"/>
            </a:endParaRPr>
          </a:p>
          <a:p>
            <a:pPr algn="l" rtl="0">
              <a:buFontTx/>
              <a:buChar char="•"/>
              <a:defRPr/>
            </a:pPr>
            <a:r>
              <a:rPr lang="en-US" sz="2000" b="1" dirty="0">
                <a:latin typeface="Verdana" pitchFamily="42" charset="0"/>
              </a:rPr>
              <a:t>actual data</a:t>
            </a:r>
          </a:p>
          <a:p>
            <a:pPr lvl="2" algn="l" rtl="0">
              <a:buFontTx/>
              <a:buChar char="•"/>
              <a:defRPr/>
            </a:pPr>
            <a:r>
              <a:rPr lang="en-US" sz="2000" b="1" dirty="0">
                <a:latin typeface="Verdana" pitchFamily="42" charset="0"/>
              </a:rPr>
              <a:t>Daily</a:t>
            </a:r>
          </a:p>
          <a:p>
            <a:pPr lvl="2" algn="l" rtl="0">
              <a:buFontTx/>
              <a:buChar char="•"/>
              <a:defRPr/>
            </a:pPr>
            <a:r>
              <a:rPr lang="en-US" sz="2000" b="1" dirty="0">
                <a:latin typeface="Verdana" pitchFamily="42" charset="0"/>
              </a:rPr>
              <a:t>Synoptic</a:t>
            </a:r>
          </a:p>
          <a:p>
            <a:pPr lvl="2" algn="l" rtl="0">
              <a:buFontTx/>
              <a:buChar char="•"/>
              <a:defRPr/>
            </a:pPr>
            <a:r>
              <a:rPr lang="en-US" sz="2000" b="1" dirty="0">
                <a:latin typeface="Verdana" pitchFamily="42" charset="0"/>
              </a:rPr>
              <a:t>Upper air data</a:t>
            </a:r>
            <a:endParaRPr lang="ar-JO" sz="2000" b="1" dirty="0">
              <a:latin typeface="Verdana" pitchFamily="42" charset="0"/>
            </a:endParaRPr>
          </a:p>
          <a:p>
            <a:pPr lvl="2" algn="l" rtl="0">
              <a:buFontTx/>
              <a:buChar char="•"/>
              <a:defRPr/>
            </a:pPr>
            <a:endParaRPr lang="ar-JO" sz="2000" b="1" dirty="0">
              <a:latin typeface="Verdana" pitchFamily="42" charset="0"/>
            </a:endParaRPr>
          </a:p>
          <a:p>
            <a:pPr algn="l" rtl="0">
              <a:buFontTx/>
              <a:buChar char="•"/>
              <a:defRPr/>
            </a:pPr>
            <a:r>
              <a:rPr lang="en-US" sz="2000" b="1" dirty="0">
                <a:latin typeface="Verdana" pitchFamily="42" charset="0"/>
              </a:rPr>
              <a:t>Derived data</a:t>
            </a:r>
          </a:p>
          <a:p>
            <a:pPr lvl="2" algn="l" rtl="0">
              <a:buFontTx/>
              <a:buChar char="•"/>
              <a:defRPr/>
            </a:pPr>
            <a:r>
              <a:rPr lang="en-US" sz="2000" b="1" dirty="0">
                <a:latin typeface="Verdana" pitchFamily="42" charset="0"/>
              </a:rPr>
              <a:t>Monthly</a:t>
            </a:r>
          </a:p>
          <a:p>
            <a:pPr lvl="2" algn="l" rtl="0">
              <a:buFontTx/>
              <a:buChar char="•"/>
              <a:defRPr/>
            </a:pPr>
            <a:r>
              <a:rPr lang="en-US" sz="2000" b="1" dirty="0" err="1">
                <a:latin typeface="Verdana" pitchFamily="42" charset="0"/>
              </a:rPr>
              <a:t>Normals</a:t>
            </a:r>
            <a:endParaRPr lang="en-US" sz="2000" b="1" dirty="0">
              <a:latin typeface="Verdana" pitchFamily="42" charset="0"/>
            </a:endParaRPr>
          </a:p>
          <a:p>
            <a:pPr lvl="2" algn="l" rtl="0">
              <a:buFontTx/>
              <a:buChar char="•"/>
              <a:defRPr/>
            </a:pPr>
            <a:r>
              <a:rPr lang="en-US" sz="2000" b="1" dirty="0">
                <a:latin typeface="Verdana" pitchFamily="42" charset="0"/>
              </a:rPr>
              <a:t>Extremes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876800" y="2133600"/>
            <a:ext cx="4267200" cy="3952892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indent="-342900" algn="l" rtl="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tx1"/>
                </a:solidFill>
              </a:rPr>
              <a:t>Data archiving and retrieval</a:t>
            </a:r>
          </a:p>
          <a:p>
            <a:pPr marL="342900" indent="-342900" algn="l" rtl="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tx1"/>
                </a:solidFill>
              </a:rPr>
              <a:t>Data processing (statistics, display,..)</a:t>
            </a:r>
          </a:p>
          <a:p>
            <a:pPr marL="342900" indent="-342900" algn="l" rtl="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tx1"/>
                </a:solidFill>
              </a:rPr>
              <a:t>Quality control</a:t>
            </a:r>
          </a:p>
          <a:p>
            <a:pPr marL="342900" indent="-342900" algn="l" rtl="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714876" y="381000"/>
            <a:ext cx="4429124" cy="990600"/>
          </a:xfrm>
          <a:prstGeom prst="rect">
            <a:avLst/>
          </a:prstGeom>
          <a:solidFill>
            <a:srgbClr val="FFFF00"/>
          </a:solidFill>
          <a:scene3d>
            <a:camera prst="isometricOffAxis1Right"/>
            <a:lightRig rig="threePt" dir="t"/>
          </a:scene3d>
        </p:spPr>
        <p:style>
          <a:lnRef idx="1">
            <a:schemeClr val="accent6"/>
          </a:lnRef>
          <a:fillRef idx="1002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74320" indent="-274320" algn="ctr" rtl="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defRPr/>
            </a:pP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Forecasting Center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81000" y="762000"/>
            <a:ext cx="3048000" cy="1219200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74320" indent="-274320" algn="l" rtl="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defRPr/>
            </a:pP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Climate Division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prstDash val="sysDash"/>
          </a:ln>
          <a:effectLst>
            <a:outerShdw blurRad="65500" dist="38100" dir="5400000" rotWithShape="0">
              <a:srgbClr val="000000">
                <a:alpha val="40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b="1" dirty="0">
                <a:solidFill>
                  <a:srgbClr val="002060"/>
                </a:solidFill>
              </a:rPr>
              <a:t>ordan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b="1" dirty="0">
                <a:solidFill>
                  <a:srgbClr val="002060"/>
                </a:solidFill>
              </a:rPr>
              <a:t>eteorological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b="1" dirty="0">
                <a:solidFill>
                  <a:srgbClr val="002060"/>
                </a:solidFill>
              </a:rPr>
              <a:t>epartment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(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JMD</a:t>
            </a:r>
            <a:r>
              <a:rPr lang="en-US" b="1" dirty="0">
                <a:solidFill>
                  <a:srgbClr val="FFFF00"/>
                </a:solidFill>
              </a:rPr>
              <a:t>)</a:t>
            </a:r>
            <a:endParaRPr lang="ar-JO" b="1" dirty="0">
              <a:solidFill>
                <a:srgbClr val="FFFF00"/>
              </a:solidFill>
            </a:endParaRP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0" y="5791200"/>
          <a:ext cx="981075" cy="1066800"/>
        </p:xfrm>
        <a:graphic>
          <a:graphicData uri="http://schemas.openxmlformats.org/presentationml/2006/ole">
            <p:oleObj spid="_x0000_s17410" name="Bitmap Image" r:id="rId4" imgW="1104762" imgH="1085714" progId="PBrush">
              <p:embed/>
            </p:oleObj>
          </a:graphicData>
        </a:graphic>
      </p:graphicFrame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571868" y="5286388"/>
            <a:ext cx="4500562" cy="785818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600200" lvl="3" indent="-228600" algn="l" rtl="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b="1" dirty="0"/>
              <a:t>JCDMS Oracle</a:t>
            </a:r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 rot="5400000" flipV="1">
            <a:off x="7255669" y="388144"/>
            <a:ext cx="1062037" cy="7143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339966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pPr algn="l" rtl="0"/>
            <a:endParaRPr lang="en-US" sz="2800">
              <a:solidFill>
                <a:srgbClr val="FFFF00"/>
              </a:solidFill>
            </a:endParaRPr>
          </a:p>
          <a:p>
            <a:pPr algn="l" rtl="0"/>
            <a:endParaRPr lang="en-US" sz="2800">
              <a:solidFill>
                <a:srgbClr val="FFFF00"/>
              </a:solidFill>
            </a:endParaRPr>
          </a:p>
          <a:p>
            <a:pPr algn="l" rtl="0"/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 rot="5608221" flipV="1">
            <a:off x="2103437" y="661988"/>
            <a:ext cx="1082675" cy="6540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339966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pPr algn="l" rtl="0"/>
            <a:endParaRPr lang="en-US" sz="2800">
              <a:solidFill>
                <a:srgbClr val="FFFF00"/>
              </a:solidFill>
            </a:endParaRPr>
          </a:p>
          <a:p>
            <a:pPr algn="l" rtl="0"/>
            <a:endParaRPr lang="en-US" sz="2800">
              <a:solidFill>
                <a:srgbClr val="FFFF00"/>
              </a:solidFill>
            </a:endParaRPr>
          </a:p>
          <a:p>
            <a:pPr algn="l" rtl="0"/>
            <a:endParaRPr lang="en-US" sz="28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3357563"/>
            <a:ext cx="7772400" cy="3500437"/>
          </a:xfrm>
        </p:spPr>
      </p:pic>
      <p:pic>
        <p:nvPicPr>
          <p:cNvPr id="5120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50800"/>
            <a:ext cx="9144000" cy="340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0" y="2357438"/>
            <a:ext cx="9144000" cy="685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hangingPunct="0">
              <a:defRPr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Staff </a:t>
            </a:r>
            <a:r>
              <a:rPr lang="en-US" sz="3600" baseline="4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administration &amp; observers @ field 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28596" y="-285776"/>
            <a:ext cx="8058152" cy="271464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indent="-342900" algn="l" rtl="0"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4"/>
              </a:buBlip>
              <a:defRPr/>
            </a:pPr>
            <a:r>
              <a:rPr lang="en-US" sz="2000" b="1" kern="0" dirty="0">
                <a:solidFill>
                  <a:schemeClr val="tx1"/>
                </a:solidFill>
              </a:rPr>
              <a:t>Observation Network</a:t>
            </a:r>
          </a:p>
          <a:p>
            <a:pPr marL="342900" indent="-342900" algn="l" rtl="0"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4"/>
              </a:buBlip>
              <a:defRPr/>
            </a:pPr>
            <a:r>
              <a:rPr lang="en-US" sz="2000" b="1" kern="0" dirty="0">
                <a:solidFill>
                  <a:schemeClr val="tx1"/>
                </a:solidFill>
              </a:rPr>
              <a:t> Forecasting Facilities</a:t>
            </a:r>
          </a:p>
          <a:p>
            <a:pPr marL="342900" indent="-342900" algn="l" rtl="0"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4"/>
              </a:buBlip>
              <a:defRPr/>
            </a:pPr>
            <a:r>
              <a:rPr lang="en-US" sz="2000" b="1" kern="0" dirty="0">
                <a:solidFill>
                  <a:schemeClr val="tx1"/>
                </a:solidFill>
              </a:rPr>
              <a:t> Telecommunication sys.</a:t>
            </a:r>
          </a:p>
          <a:p>
            <a:pPr marL="342900" indent="-342900" algn="l" rtl="0"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4"/>
              </a:buBlip>
              <a:defRPr/>
            </a:pPr>
            <a:r>
              <a:rPr lang="en-US" b="1" kern="0" dirty="0">
                <a:solidFill>
                  <a:schemeClr val="tx1"/>
                </a:solidFill>
              </a:rPr>
              <a:t> Climate Data Bank</a:t>
            </a:r>
            <a:endParaRPr lang="en-US" sz="4400" b="1" kern="0" dirty="0">
              <a:solidFill>
                <a:schemeClr val="tx1"/>
              </a:solidFill>
            </a:endParaRPr>
          </a:p>
          <a:p>
            <a:pPr marL="800100" lvl="1" indent="-342900" algn="l" rtl="0" eaLnBrk="0" hangingPunct="0"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endParaRPr lang="en-US" sz="1600" b="1" kern="0" dirty="0">
              <a:solidFill>
                <a:schemeClr val="tx1"/>
              </a:solidFill>
            </a:endParaRPr>
          </a:p>
          <a:p>
            <a:pPr marL="342900" indent="-342900" algn="l" rtl="0"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4"/>
              </a:buBlip>
              <a:defRPr/>
            </a:pPr>
            <a:r>
              <a:rPr lang="en-US" sz="4400" b="1" kern="0" dirty="0">
                <a:solidFill>
                  <a:schemeClr val="tx1"/>
                </a:solidFill>
              </a:rPr>
              <a:t> Admin</a:t>
            </a:r>
            <a:r>
              <a:rPr lang="en-US" sz="4400" kern="0" dirty="0">
                <a:solidFill>
                  <a:schemeClr val="tx1"/>
                </a:solidFill>
              </a:rPr>
              <a:t>.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286380" y="3143250"/>
          <a:ext cx="3857620" cy="3075016"/>
        </p:xfrm>
        <a:graphic>
          <a:graphicData uri="http://schemas.openxmlformats.org/drawingml/2006/table">
            <a:tbl>
              <a:tblPr rtl="1"/>
              <a:tblGrid>
                <a:gridCol w="600201"/>
                <a:gridCol w="628547"/>
                <a:gridCol w="728658"/>
                <a:gridCol w="1900214"/>
              </a:tblGrid>
              <a:tr h="43815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smtClean="0">
                          <a:solidFill>
                            <a:srgbClr val="1C1C1C"/>
                          </a:solidFill>
                          <a:latin typeface="Calibri"/>
                          <a:ea typeface="Calibri"/>
                          <a:cs typeface="Arial"/>
                        </a:rPr>
                        <a:t>2011</a:t>
                      </a:r>
                      <a:endParaRPr lang="en-GB" sz="1600" b="1" dirty="0">
                        <a:solidFill>
                          <a:srgbClr val="1C1C1C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smtClean="0">
                          <a:solidFill>
                            <a:srgbClr val="1C1C1C"/>
                          </a:solidFill>
                          <a:latin typeface="Calibri"/>
                          <a:ea typeface="Calibri"/>
                          <a:cs typeface="Arial"/>
                        </a:rPr>
                        <a:t>2010</a:t>
                      </a:r>
                      <a:endParaRPr lang="en-GB" sz="1600" b="1" dirty="0">
                        <a:solidFill>
                          <a:srgbClr val="1C1C1C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smtClean="0">
                          <a:solidFill>
                            <a:srgbClr val="1C1C1C"/>
                          </a:solidFill>
                          <a:latin typeface="Calibri"/>
                          <a:ea typeface="Calibri"/>
                          <a:cs typeface="Arial"/>
                        </a:rPr>
                        <a:t>2009</a:t>
                      </a:r>
                      <a:endParaRPr lang="en-GB" sz="1600" b="1" dirty="0">
                        <a:solidFill>
                          <a:srgbClr val="1C1C1C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 dirty="0" smtClean="0">
                          <a:solidFill>
                            <a:srgbClr val="1C1C1C"/>
                          </a:solidFill>
                          <a:latin typeface="Calibri"/>
                          <a:ea typeface="Calibri"/>
                          <a:cs typeface="Arial"/>
                        </a:rPr>
                        <a:t>year</a:t>
                      </a:r>
                      <a:endParaRPr lang="en-GB" sz="1600" b="1" dirty="0">
                        <a:solidFill>
                          <a:srgbClr val="1C1C1C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4191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smtClean="0">
                          <a:solidFill>
                            <a:srgbClr val="1C1C1C"/>
                          </a:solidFill>
                          <a:latin typeface="Calibri"/>
                          <a:ea typeface="Calibri"/>
                          <a:cs typeface="Arial"/>
                        </a:rPr>
                        <a:t>252</a:t>
                      </a:r>
                      <a:endParaRPr lang="en-GB" sz="1600" b="1" dirty="0">
                        <a:solidFill>
                          <a:srgbClr val="1C1C1C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1C1C1C"/>
                          </a:solidFill>
                          <a:latin typeface="Calibri"/>
                          <a:ea typeface="Calibri"/>
                          <a:cs typeface="Arial"/>
                        </a:rPr>
                        <a:t>261</a:t>
                      </a:r>
                      <a:endParaRPr lang="en-GB" sz="1600" b="1" kern="1200" dirty="0">
                        <a:solidFill>
                          <a:srgbClr val="1C1C1C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1C1C1C"/>
                          </a:solidFill>
                          <a:latin typeface="Calibri"/>
                          <a:ea typeface="Calibri"/>
                          <a:cs typeface="Arial"/>
                        </a:rPr>
                        <a:t>256</a:t>
                      </a:r>
                      <a:endParaRPr lang="en-GB" sz="1600" b="1" kern="1200" dirty="0">
                        <a:solidFill>
                          <a:srgbClr val="1C1C1C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1" dirty="0" smtClean="0">
                          <a:solidFill>
                            <a:srgbClr val="1C1C1C"/>
                          </a:solidFill>
                          <a:latin typeface="Calibri"/>
                          <a:ea typeface="Calibri"/>
                          <a:cs typeface="Arial"/>
                        </a:rPr>
                        <a:t>Staff #</a:t>
                      </a:r>
                      <a:endParaRPr lang="en-GB" sz="2000" b="1" dirty="0">
                        <a:solidFill>
                          <a:srgbClr val="1C1C1C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 dirty="0" smtClean="0">
                          <a:solidFill>
                            <a:srgbClr val="1C1C1C"/>
                          </a:solidFill>
                          <a:latin typeface="Calibri"/>
                          <a:ea typeface="Calibri"/>
                          <a:cs typeface="Arial"/>
                        </a:rPr>
                        <a:t>3</a:t>
                      </a:r>
                      <a:endParaRPr lang="en-GB" sz="1600" b="0" dirty="0">
                        <a:solidFill>
                          <a:srgbClr val="1C1C1C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 dirty="0" smtClean="0">
                          <a:solidFill>
                            <a:srgbClr val="1C1C1C"/>
                          </a:solidFill>
                          <a:latin typeface="Calibri"/>
                          <a:ea typeface="Calibri"/>
                          <a:cs typeface="Arial"/>
                        </a:rPr>
                        <a:t>10</a:t>
                      </a:r>
                      <a:endParaRPr lang="en-GB" sz="1600" b="0" dirty="0">
                        <a:solidFill>
                          <a:srgbClr val="1C1C1C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 dirty="0" smtClean="0">
                          <a:solidFill>
                            <a:srgbClr val="1C1C1C"/>
                          </a:solidFill>
                          <a:latin typeface="Calibri"/>
                          <a:ea typeface="Calibri"/>
                          <a:cs typeface="Arial"/>
                        </a:rPr>
                        <a:t>14</a:t>
                      </a:r>
                      <a:endParaRPr lang="en-GB" sz="1600" b="0" dirty="0">
                        <a:solidFill>
                          <a:srgbClr val="1C1C1C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/>
                        <a:t>Retirement</a:t>
                      </a:r>
                      <a:endParaRPr lang="en-GB" sz="1400" b="1" dirty="0">
                        <a:solidFill>
                          <a:srgbClr val="1C1C1C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 dirty="0" smtClean="0">
                          <a:solidFill>
                            <a:srgbClr val="1C1C1C"/>
                          </a:solidFill>
                          <a:latin typeface="Calibri"/>
                          <a:ea typeface="Calibri"/>
                          <a:cs typeface="Arial"/>
                        </a:rPr>
                        <a:t>-</a:t>
                      </a:r>
                      <a:endParaRPr lang="en-GB" sz="1600" b="0" dirty="0">
                        <a:solidFill>
                          <a:srgbClr val="1C1C1C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 dirty="0" smtClean="0">
                          <a:solidFill>
                            <a:srgbClr val="1C1C1C"/>
                          </a:solidFill>
                          <a:latin typeface="Calibri"/>
                          <a:ea typeface="Calibri"/>
                          <a:cs typeface="Arial"/>
                        </a:rPr>
                        <a:t>2</a:t>
                      </a:r>
                      <a:endParaRPr lang="en-GB" sz="1600" b="0" dirty="0">
                        <a:solidFill>
                          <a:srgbClr val="1C1C1C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 dirty="0" smtClean="0">
                          <a:solidFill>
                            <a:srgbClr val="1C1C1C"/>
                          </a:solidFill>
                          <a:latin typeface="Calibri"/>
                          <a:ea typeface="Calibri"/>
                          <a:cs typeface="Arial"/>
                        </a:rPr>
                        <a:t>6</a:t>
                      </a:r>
                      <a:endParaRPr lang="en-GB" sz="1600" b="0" dirty="0">
                        <a:solidFill>
                          <a:srgbClr val="1C1C1C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smtClean="0"/>
                        <a:t>Resignation</a:t>
                      </a:r>
                      <a:endParaRPr lang="en-US" sz="1400" b="1" dirty="0"/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 dirty="0" smtClean="0">
                          <a:solidFill>
                            <a:srgbClr val="1C1C1C"/>
                          </a:solidFill>
                          <a:latin typeface="Calibri"/>
                          <a:ea typeface="Calibri"/>
                          <a:cs typeface="Arial"/>
                        </a:rPr>
                        <a:t>-</a:t>
                      </a:r>
                      <a:endParaRPr lang="en-GB" sz="1600" b="0" dirty="0">
                        <a:solidFill>
                          <a:srgbClr val="1C1C1C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 dirty="0" smtClean="0">
                          <a:solidFill>
                            <a:srgbClr val="1C1C1C"/>
                          </a:solidFill>
                          <a:latin typeface="Calibri"/>
                          <a:ea typeface="Calibri"/>
                          <a:cs typeface="Arial"/>
                        </a:rPr>
                        <a:t>1</a:t>
                      </a:r>
                      <a:endParaRPr lang="en-GB" sz="1600" b="0" dirty="0">
                        <a:solidFill>
                          <a:srgbClr val="1C1C1C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 dirty="0" smtClean="0">
                          <a:solidFill>
                            <a:srgbClr val="1C1C1C"/>
                          </a:solidFill>
                          <a:latin typeface="Calibri"/>
                          <a:ea typeface="Calibri"/>
                          <a:cs typeface="Arial"/>
                        </a:rPr>
                        <a:t>3</a:t>
                      </a:r>
                      <a:endParaRPr lang="en-GB" sz="1600" b="0" dirty="0">
                        <a:solidFill>
                          <a:srgbClr val="1C1C1C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smtClean="0"/>
                        <a:t>Loss function</a:t>
                      </a:r>
                      <a:endParaRPr lang="en-US" sz="1400" b="1" dirty="0"/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90331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Arial"/>
                        </a:rPr>
                        <a:t>3</a:t>
                      </a:r>
                      <a:endParaRPr lang="en-GB" sz="1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Arial"/>
                        </a:rPr>
                        <a:t>13</a:t>
                      </a:r>
                      <a:endParaRPr lang="en-GB" sz="1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Arial"/>
                        </a:rPr>
                        <a:t>23</a:t>
                      </a:r>
                      <a:endParaRPr lang="en-GB" sz="1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4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Arial"/>
                        </a:rPr>
                        <a:t>Sum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000">
                            <a:tint val="66000"/>
                            <a:satMod val="160000"/>
                          </a:srgbClr>
                        </a:gs>
                        <a:gs pos="50000">
                          <a:srgbClr val="FFC000">
                            <a:tint val="44500"/>
                            <a:satMod val="160000"/>
                          </a:srgbClr>
                        </a:gs>
                        <a:gs pos="100000">
                          <a:srgbClr val="FFC0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0" y="3143250"/>
          <a:ext cx="5072063" cy="3270252"/>
        </p:xfrm>
        <a:graphic>
          <a:graphicData uri="http://schemas.openxmlformats.org/drawingml/2006/table">
            <a:tbl>
              <a:tblPr rtl="1"/>
              <a:tblGrid>
                <a:gridCol w="920750"/>
                <a:gridCol w="1503363"/>
                <a:gridCol w="2647950"/>
              </a:tblGrid>
              <a:tr h="815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@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Field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BF7E6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@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Head Quarter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BF7E6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Arial" pitchFamily="34" charset="0"/>
                        </a:rPr>
                        <a:t>Staff #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BF7E6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8100000" scaled="1"/>
                    </a:gradFill>
                  </a:tcPr>
                </a:tc>
              </a:tr>
              <a:tr h="522288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BF7E6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BF7E6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Arial" pitchFamily="34" charset="0"/>
                        </a:rPr>
                        <a:t>1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Arial" pitchFamily="34" charset="0"/>
                        </a:rPr>
                        <a:t>st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Arial" pitchFamily="34" charset="0"/>
                        </a:rPr>
                        <a:t> U Degree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BF7E6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8100000" scaled="1"/>
                    </a:gradFill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Arial" pitchFamily="34" charset="0"/>
                        </a:rPr>
                        <a:t>44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BF7E6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Arial" pitchFamily="34" charset="0"/>
                        </a:rPr>
                        <a:t>17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BF7E6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Arial" pitchFamily="34" charset="0"/>
                        </a:rPr>
                        <a:t>nd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Arial" pitchFamily="34" charset="0"/>
                        </a:rPr>
                        <a:t> U Degree</a:t>
                      </a: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BF7E6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8100000" scaled="1"/>
                    </a:gradFill>
                  </a:tcPr>
                </a:tc>
              </a:tr>
              <a:tr h="392113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BF7E6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Arial" pitchFamily="34" charset="0"/>
                        </a:rPr>
                        <a:t>17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BF7E6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Arial" pitchFamily="34" charset="0"/>
                        </a:rPr>
                        <a:t>Diploma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BF7E6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8100000" scaled="1"/>
                    </a:gradFill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Arial" pitchFamily="34" charset="0"/>
                        </a:rPr>
                        <a:t>61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BF7E6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BF7E6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Arial" pitchFamily="34" charset="0"/>
                        </a:rPr>
                        <a:t>High school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BF7E6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8100000" scaled="1"/>
                    </a:gradFill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Arial" pitchFamily="34" charset="0"/>
                        </a:rPr>
                        <a:t>31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BF7E6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Arial" pitchFamily="34" charset="0"/>
                        </a:rPr>
                        <a:t>31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BF7E6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Arial" pitchFamily="34" charset="0"/>
                        </a:rPr>
                        <a:t>others</a:t>
                      </a:r>
                      <a:endParaRPr kumimoji="0" lang="en-GB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BF7E6"/>
                        </a:gs>
                        <a:gs pos="50000">
                          <a:srgbClr val="FFE8B3"/>
                        </a:gs>
                        <a:gs pos="100000">
                          <a:srgbClr val="FFF3DA"/>
                        </a:gs>
                      </a:gsLst>
                      <a:lin ang="8100000" scaled="1"/>
                    </a:gradFill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prstDash val="sysDash"/>
          </a:ln>
          <a:effectLst>
            <a:outerShdw blurRad="65500" dist="38100" dir="5400000" rotWithShape="0">
              <a:srgbClr val="000000">
                <a:alpha val="40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ordan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eteorological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epartment 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JMD)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endParaRPr lang="ar-JO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0" y="5770563"/>
          <a:ext cx="1000125" cy="1087437"/>
        </p:xfrm>
        <a:graphic>
          <a:graphicData uri="http://schemas.openxmlformats.org/presentationml/2006/ole">
            <p:oleObj spid="_x0000_s18434" name="Bitmap Image" r:id="rId6" imgW="1104762" imgH="1085714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8" descr="C:\Documents and Settings\Administrator\Desktop\سطاااااام\DSC0309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81075"/>
            <a:ext cx="313213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2ED18DF-7B77-4794-A8F1-B1BB8DDB871B}" type="slidenum">
              <a:rPr lang="en-US" altLang="ja-JP" smtClean="0">
                <a:ea typeface="MS PGothic" pitchFamily="34" charset="-128"/>
              </a:rPr>
              <a:pPr/>
              <a:t>25</a:t>
            </a:fld>
            <a:endParaRPr lang="en-US" altLang="ja-JP" smtClean="0">
              <a:ea typeface="MS PGothic" pitchFamily="34" charset="-128"/>
            </a:endParaRPr>
          </a:p>
        </p:txBody>
      </p:sp>
      <p:sp>
        <p:nvSpPr>
          <p:cNvPr id="18444" name="Text Box 16"/>
          <p:cNvSpPr txBox="1">
            <a:spLocks noChangeArrowheads="1"/>
          </p:cNvSpPr>
          <p:nvPr/>
        </p:nvSpPr>
        <p:spPr bwMode="auto">
          <a:xfrm>
            <a:off x="3276600" y="1268413"/>
            <a:ext cx="5472113" cy="22479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 rtl="0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altLang="ja-JP" sz="2000" b="1" dirty="0">
                <a:ea typeface="ＭＳ Ｐゴシック" pitchFamily="50" charset="-128"/>
              </a:rPr>
              <a:t> Instruments specification</a:t>
            </a:r>
          </a:p>
          <a:p>
            <a:pPr algn="l" rtl="0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altLang="ja-JP" sz="2000" b="1" dirty="0">
                <a:ea typeface="ＭＳ Ｐゴシック" pitchFamily="50" charset="-128"/>
              </a:rPr>
              <a:t> Instruments installing</a:t>
            </a:r>
          </a:p>
          <a:p>
            <a:pPr algn="l" rtl="0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altLang="ja-JP" sz="2000" b="1" dirty="0">
                <a:ea typeface="ＭＳ Ｐゴシック" pitchFamily="50" charset="-128"/>
              </a:rPr>
              <a:t> Instrument calibration </a:t>
            </a:r>
          </a:p>
          <a:p>
            <a:pPr algn="l" rtl="0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altLang="ja-JP" sz="2000" b="1" dirty="0">
                <a:ea typeface="ＭＳ Ｐゴシック" pitchFamily="50" charset="-128"/>
              </a:rPr>
              <a:t> Software and Hardware maintenance</a:t>
            </a:r>
          </a:p>
          <a:p>
            <a:pPr algn="l" rtl="0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altLang="ja-JP" sz="2000" b="1" dirty="0">
                <a:ea typeface="ＭＳ Ｐゴシック" pitchFamily="50" charset="-128"/>
              </a:rPr>
              <a:t> Infrastructure Maintenance</a:t>
            </a:r>
            <a:endParaRPr lang="en-US" altLang="ja-JP" sz="1600" b="1" dirty="0">
              <a:ea typeface="ＭＳ Ｐゴシック" pitchFamily="50" charset="-128"/>
            </a:endParaRPr>
          </a:p>
        </p:txBody>
      </p:sp>
      <p:pic>
        <p:nvPicPr>
          <p:cNvPr id="52229" name="Picture 19" descr="C:\Documents and Settings\Administrator\Desktop\سطاااااام\DSC0313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60800"/>
            <a:ext cx="3132138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11" descr="100_0685"/>
          <p:cNvPicPr>
            <a:picLocks noChangeAspect="1" noChangeArrowheads="1"/>
          </p:cNvPicPr>
          <p:nvPr/>
        </p:nvPicPr>
        <p:blipFill>
          <a:blip r:embed="rId5">
            <a:lum bright="12000"/>
          </a:blip>
          <a:srcRect/>
          <a:stretch>
            <a:fillRect/>
          </a:stretch>
        </p:blipFill>
        <p:spPr bwMode="auto">
          <a:xfrm>
            <a:off x="3143250" y="3571875"/>
            <a:ext cx="1463675" cy="1714500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2231" name="Picture 22" descr="niederschlaghellman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50" y="5286375"/>
            <a:ext cx="192881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30" descr="oj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72063" y="5286375"/>
            <a:ext cx="25717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25" descr="2500325qsahygrograph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43813" y="3500438"/>
            <a:ext cx="1500187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4" name="Picture 18" descr="100_0654"/>
          <p:cNvPicPr>
            <a:picLocks noChangeAspect="1" noChangeArrowheads="1"/>
          </p:cNvPicPr>
          <p:nvPr/>
        </p:nvPicPr>
        <p:blipFill>
          <a:blip r:embed="rId9">
            <a:lum bright="6000"/>
          </a:blip>
          <a:srcRect/>
          <a:stretch>
            <a:fillRect/>
          </a:stretch>
        </p:blipFill>
        <p:spPr bwMode="auto">
          <a:xfrm>
            <a:off x="4643438" y="3571875"/>
            <a:ext cx="30003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691680" y="0"/>
            <a:ext cx="7200800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perspectiveRelaxed"/>
            <a:lightRig rig="threePt" dir="t"/>
          </a:scene3d>
        </p:spPr>
        <p:txBody>
          <a:bodyPr anchor="ctr" anchorCtr="1">
            <a:spAutoFit/>
          </a:bodyPr>
          <a:lstStyle/>
          <a:p>
            <a:pPr algn="ctr" rtl="0">
              <a:spcBef>
                <a:spcPct val="50000"/>
              </a:spcBef>
              <a:defRPr/>
            </a:pPr>
            <a:r>
              <a:rPr lang="en-US" sz="3600" b="1" dirty="0"/>
              <a:t>Calibration and Maintenance lab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 rot="20906951">
            <a:off x="63625" y="241494"/>
            <a:ext cx="1932962" cy="830997"/>
          </a:xfrm>
          <a:prstGeom prst="rect">
            <a:avLst/>
          </a:prstGeom>
          <a:gradFill>
            <a:gsLst>
              <a:gs pos="44000">
                <a:srgbClr val="FFFF00">
                  <a:alpha val="65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rgbClr val="FDFDFD">
                <a:alpha val="51000"/>
              </a:srgbClr>
            </a:solidFill>
          </a:ln>
          <a:effectLst>
            <a:outerShdw blurRad="1143000" dist="2120900" dir="4800000" sx="1000" sy="1000" algn="ctr" rotWithShape="0">
              <a:srgbClr val="000000"/>
            </a:outerShdw>
          </a:effectLst>
          <a:scene3d>
            <a:camera prst="perspectiveLeft"/>
            <a:lightRig rig="sunrise" dir="t"/>
          </a:scene3d>
          <a:sp3d prstMaterial="translucentPowder">
            <a:bevelT w="0"/>
            <a:bevelB w="31750" h="10795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Instruments</a:t>
            </a:r>
          </a:p>
          <a:p>
            <a:pPr algn="ctr" rtl="0">
              <a:defRPr/>
            </a:pPr>
            <a:r>
              <a:rPr lang="en-US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&amp;</a:t>
            </a:r>
          </a:p>
          <a:p>
            <a:pPr algn="ctr" rtl="0">
              <a:defRPr/>
            </a:pPr>
            <a:r>
              <a:rPr lang="en-US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Maintenance</a:t>
            </a:r>
            <a:endParaRPr lang="en-GB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 eaLnBrk="0" hangingPunct="0">
              <a:tabLst>
                <a:tab pos="6454775" algn="r"/>
              </a:tabLst>
              <a:defRPr/>
            </a:pPr>
            <a:r>
              <a:rPr lang="en-US" sz="3200" b="1" dirty="0"/>
              <a:t>Our Strategy</a:t>
            </a:r>
            <a:endParaRPr lang="en-US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prstDash val="sysDash"/>
          </a:ln>
          <a:effectLst>
            <a:outerShdw blurRad="65500" dist="38100" dir="5400000" rotWithShape="0">
              <a:srgbClr val="000000">
                <a:alpha val="40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ordan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eteorological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epartment 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JMD)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endParaRPr lang="ar-JO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489" name="Picture 4" descr="http://www.mot.gov.jo/files/111_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76250"/>
            <a:ext cx="91440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0" y="5770563"/>
          <a:ext cx="1000125" cy="1087437"/>
        </p:xfrm>
        <a:graphic>
          <a:graphicData uri="http://schemas.openxmlformats.org/presentationml/2006/ole">
            <p:oleObj spid="_x0000_s20482" name="Bitmap Image" r:id="rId6" imgW="1104762" imgH="1085714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/>
          <p:nvPr/>
        </p:nvGraphicFramePr>
        <p:xfrm>
          <a:off x="0" y="714356"/>
          <a:ext cx="9144000" cy="5643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prstDash val="sysDash"/>
          </a:ln>
          <a:effectLst>
            <a:outerShdw blurRad="65500" dist="38100" dir="5400000" rotWithShape="0">
              <a:srgbClr val="000000">
                <a:alpha val="40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ordan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eteorological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epartment 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JMD)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endParaRPr lang="ar-JO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-214338"/>
            <a:ext cx="9144000" cy="954107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elaxed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Services</a:t>
            </a:r>
            <a:endParaRPr lang="ar-JO" sz="3200" dirty="0"/>
          </a:p>
          <a:p>
            <a:pPr algn="l" rtl="0">
              <a:defRPr/>
            </a:pPr>
            <a:endParaRPr lang="ar-JO" dirty="0"/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0" y="5770563"/>
          <a:ext cx="1000125" cy="1087437"/>
        </p:xfrm>
        <a:graphic>
          <a:graphicData uri="http://schemas.openxmlformats.org/presentationml/2006/ole">
            <p:oleObj spid="_x0000_s25602" name="Bitmap Image" r:id="rId5" imgW="1104762" imgH="1085714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prstDash val="sysDash"/>
          </a:ln>
          <a:effectLst>
            <a:outerShdw blurRad="65500" dist="38100" dir="5400000" rotWithShape="0">
              <a:srgbClr val="000000">
                <a:alpha val="40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ordan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eteorological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epartment 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JMD)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endParaRPr lang="ar-JO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-214338"/>
            <a:ext cx="9144000" cy="954107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Relaxed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 rtl="0">
              <a:defRPr/>
            </a:pP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Climate Services</a:t>
            </a:r>
            <a:endParaRPr lang="ar-JO" sz="3200" dirty="0"/>
          </a:p>
          <a:p>
            <a:pPr algn="l" rtl="0">
              <a:defRPr/>
            </a:pPr>
            <a:endParaRPr lang="ar-JO" dirty="0"/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0" y="5770563"/>
          <a:ext cx="1000125" cy="1087437"/>
        </p:xfrm>
        <a:graphic>
          <a:graphicData uri="http://schemas.openxmlformats.org/presentationml/2006/ole">
            <p:oleObj spid="_x0000_s26626" name="Bitmap Image" r:id="rId4" imgW="1104762" imgH="1085714" progId="PBrush">
              <p:embed/>
            </p:oleObj>
          </a:graphicData>
        </a:graphic>
      </p:graphicFrame>
      <p:pic>
        <p:nvPicPr>
          <p:cNvPr id="26631" name="Chart 5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20713"/>
            <a:ext cx="9144000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5394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 eaLnBrk="0" hangingPunct="0">
              <a:tabLst>
                <a:tab pos="6454775" algn="r"/>
              </a:tabLst>
              <a:defRPr/>
            </a:pPr>
            <a:r>
              <a:rPr lang="en-US" sz="3200" b="1" dirty="0"/>
              <a:t>Achievements </a:t>
            </a:r>
            <a:r>
              <a:rPr lang="en-US" b="1" baseline="40000" dirty="0"/>
              <a:t>@National and international levels</a:t>
            </a:r>
          </a:p>
          <a:p>
            <a:pPr lvl="1" algn="l" rtl="0" eaLnBrk="0" hangingPunct="0">
              <a:buFont typeface="Wingdings" pitchFamily="2" charset="2"/>
              <a:buChar char="ü"/>
              <a:tabLst>
                <a:tab pos="6454775" algn="r"/>
              </a:tabLst>
              <a:defRPr/>
            </a:pPr>
            <a:r>
              <a:rPr lang="en-US" sz="3200" b="1" dirty="0"/>
              <a:t> commitment  with WMO  </a:t>
            </a:r>
          </a:p>
          <a:p>
            <a:pPr lvl="1" algn="l" rtl="0" eaLnBrk="0" hangingPunct="0">
              <a:buFont typeface="Wingdings" pitchFamily="2" charset="2"/>
              <a:buChar char="ü"/>
              <a:tabLst>
                <a:tab pos="6454775" algn="r"/>
              </a:tabLst>
              <a:defRPr/>
            </a:pPr>
            <a:r>
              <a:rPr lang="en-US" sz="3200" b="1" dirty="0"/>
              <a:t> MOU </a:t>
            </a:r>
          </a:p>
          <a:p>
            <a:pPr lvl="1" algn="l" rtl="0" eaLnBrk="0" hangingPunct="0">
              <a:tabLst>
                <a:tab pos="6454775" algn="r"/>
              </a:tabLst>
              <a:defRPr/>
            </a:pPr>
            <a:endParaRPr lang="en-US" sz="3200" b="1" dirty="0"/>
          </a:p>
          <a:p>
            <a:pPr lvl="3" algn="l" rtl="0" eaLnBrk="0" hangingPunct="0">
              <a:buFont typeface="Wingdings" pitchFamily="2" charset="2"/>
              <a:buChar char="v"/>
              <a:tabLst>
                <a:tab pos="6454775" algn="r"/>
              </a:tabLst>
              <a:defRPr/>
            </a:pPr>
            <a:r>
              <a:rPr lang="en-US" sz="3200" b="1" baseline="40000" dirty="0"/>
              <a:t> Ministry of Water and irrigation</a:t>
            </a:r>
          </a:p>
          <a:p>
            <a:pPr lvl="3" algn="l" rtl="0" eaLnBrk="0" hangingPunct="0">
              <a:buFont typeface="Wingdings" pitchFamily="2" charset="2"/>
              <a:buChar char="v"/>
              <a:tabLst>
                <a:tab pos="6454775" algn="r"/>
              </a:tabLst>
              <a:defRPr/>
            </a:pPr>
            <a:r>
              <a:rPr lang="en-US" sz="3200" b="1" baseline="40000" dirty="0"/>
              <a:t> Arab  Potash Company</a:t>
            </a:r>
          </a:p>
          <a:p>
            <a:pPr lvl="3" algn="l" rtl="0" eaLnBrk="0" hangingPunct="0">
              <a:buFont typeface="Wingdings" pitchFamily="2" charset="2"/>
              <a:buChar char="v"/>
              <a:tabLst>
                <a:tab pos="6454775" algn="r"/>
              </a:tabLst>
              <a:defRPr/>
            </a:pPr>
            <a:r>
              <a:rPr lang="en-US" sz="3200" b="1" baseline="40000" dirty="0"/>
              <a:t> Central</a:t>
            </a:r>
            <a:r>
              <a:rPr lang="en-US" sz="3200" b="1" dirty="0"/>
              <a:t> </a:t>
            </a:r>
            <a:r>
              <a:rPr lang="en-US" sz="3200" b="1" baseline="40000" dirty="0"/>
              <a:t>Electricity  Generation Co.</a:t>
            </a:r>
          </a:p>
          <a:p>
            <a:pPr lvl="3" algn="l" rtl="0" eaLnBrk="0" hangingPunct="0">
              <a:buFont typeface="Wingdings" pitchFamily="2" charset="2"/>
              <a:buChar char="v"/>
              <a:tabLst>
                <a:tab pos="6454775" algn="r"/>
              </a:tabLst>
              <a:defRPr/>
            </a:pPr>
            <a:r>
              <a:rPr lang="en-US" sz="3200" b="1" baseline="40000" dirty="0"/>
              <a:t> Japan International Cooperation Agency</a:t>
            </a:r>
          </a:p>
        </p:txBody>
      </p:sp>
      <p:pic>
        <p:nvPicPr>
          <p:cNvPr id="28678" name="Picture 1" descr="C:\Documents and Settings\Administrator\Desktop\سطاااااام\DSC0309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3573463"/>
            <a:ext cx="3492500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prstDash val="sysDash"/>
          </a:ln>
          <a:effectLst>
            <a:outerShdw blurRad="65500" dist="38100" dir="5400000" rotWithShape="0">
              <a:srgbClr val="000000">
                <a:alpha val="40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ordan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eteorological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epartment 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JMD)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endParaRPr lang="ar-JO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0" y="5770563"/>
          <a:ext cx="1000125" cy="1087437"/>
        </p:xfrm>
        <a:graphic>
          <a:graphicData uri="http://schemas.openxmlformats.org/presentationml/2006/ole">
            <p:oleObj spid="_x0000_s28674" name="Bitmap Image" r:id="rId5" imgW="1104762" imgH="1085714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  <a:blipFill>
            <a:blip r:embed="rId3" cstate="print">
              <a:lum bright="24000"/>
            </a:blip>
            <a:stretch>
              <a:fillRect/>
            </a:stretch>
          </a:blipFill>
          <a:ln>
            <a:prstDash val="sysDash"/>
          </a:ln>
          <a:effectLst>
            <a:outerShdw blurRad="65500" dist="38100" dir="5400000" rotWithShape="0">
              <a:srgbClr val="000000">
                <a:alpha val="40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</a:t>
            </a:r>
            <a:r>
              <a:rPr lang="en-US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ordan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</a:t>
            </a:r>
            <a:r>
              <a:rPr lang="en-US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eteorological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</a:t>
            </a:r>
            <a:r>
              <a:rPr lang="en-US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epartment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JMD</a:t>
            </a:r>
            <a:r>
              <a:rPr lang="en-US" b="1" dirty="0">
                <a:solidFill>
                  <a:srgbClr val="FFFF00"/>
                </a:solidFill>
              </a:rPr>
              <a:t>)</a:t>
            </a:r>
            <a:endParaRPr lang="ar-JO" b="1" dirty="0">
              <a:solidFill>
                <a:srgbClr val="FFFF00"/>
              </a:solidFill>
            </a:endParaRPr>
          </a:p>
        </p:txBody>
      </p:sp>
      <p:sp>
        <p:nvSpPr>
          <p:cNvPr id="8" name="Title 9"/>
          <p:cNvSpPr txBox="1">
            <a:spLocks/>
          </p:cNvSpPr>
          <p:nvPr/>
        </p:nvSpPr>
        <p:spPr>
          <a:xfrm>
            <a:off x="0" y="0"/>
            <a:ext cx="9144000" cy="14287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b">
            <a:normAutofit fontScale="90000" lnSpcReduction="10000"/>
          </a:bodyPr>
          <a:lstStyle/>
          <a:p>
            <a:pPr algn="ctr" rtl="0">
              <a:defRPr/>
            </a:pPr>
            <a:r>
              <a:rPr 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</a:rPr>
              <a:t>Jordan Meteorological Department</a:t>
            </a:r>
            <a:r>
              <a:rPr lang="en-US" sz="6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</a:rPr>
              <a:t> </a:t>
            </a:r>
          </a:p>
          <a:p>
            <a:pPr algn="ctr" rtl="0">
              <a:defRPr/>
            </a:pPr>
            <a:r>
              <a:rPr lang="en-US" sz="4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</a:rPr>
              <a:t>JMD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5791200"/>
          <a:ext cx="981075" cy="1066800"/>
        </p:xfrm>
        <a:graphic>
          <a:graphicData uri="http://schemas.openxmlformats.org/presentationml/2006/ole">
            <p:oleObj spid="_x0000_s88066" name="Bitmap Image" r:id="rId4" imgW="1104762" imgH="1085714" progId="PBrush">
              <p:embed/>
            </p:oleObj>
          </a:graphicData>
        </a:graphic>
      </p:graphicFrame>
      <p:sp>
        <p:nvSpPr>
          <p:cNvPr id="10" name="Content Placeholder 7"/>
          <p:cNvSpPr txBox="1">
            <a:spLocks/>
          </p:cNvSpPr>
          <p:nvPr/>
        </p:nvSpPr>
        <p:spPr bwMode="auto">
          <a:xfrm>
            <a:off x="0" y="1500174"/>
            <a:ext cx="5072066" cy="4857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176213" marR="0" lvl="0" indent="-17621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itchFamily="2" charset="2"/>
              <a:buNone/>
              <a:tabLst/>
              <a:defRPr/>
            </a:pPr>
            <a:r>
              <a:rPr kumimoji="0" lang="en-US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Location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Middle East, northwest of Saudi Arabia, between Israel (to the west), Iraq (to the east) and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syria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(to the north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).</a:t>
            </a:r>
          </a:p>
          <a:p>
            <a:pPr marL="176213" marR="0" lvl="0" indent="-17621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itchFamily="2" charset="2"/>
              <a:buNone/>
              <a:tabLst/>
              <a:defRPr/>
            </a:pPr>
            <a:r>
              <a:rPr kumimoji="0" lang="en-US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Population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around 8 Millions. note: increased estimate reflects revised assumptions about the net migration rate due to the increased flow of Syrian refugees (July 2014 est.)</a:t>
            </a:r>
            <a:endParaRPr kumimoji="0" lang="ar-JO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6213" marR="0" lvl="0" indent="-17621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itchFamily="2" charset="2"/>
              <a:buNone/>
              <a:tabLst/>
              <a:defRPr/>
            </a:pPr>
            <a:endParaRPr kumimoji="0" lang="ar-JO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2" descr="E:\Removable disk(G)\صور وخرائط محطات\jo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1571612"/>
            <a:ext cx="357186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1027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0" y="500063"/>
            <a:ext cx="9144000" cy="4929187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  <a:buSzTx/>
              <a:buFont typeface="Wingdings" pitchFamily="2" charset="2"/>
              <a:buChar char="Ø"/>
            </a:pPr>
            <a:r>
              <a:rPr lang="en-US" sz="2000" smtClean="0">
                <a:latin typeface="Arial" pitchFamily="34" charset="0"/>
              </a:rPr>
              <a:t>Advanced training, rehabilitation or construction of flow measurement, monitoring and climate stations.</a:t>
            </a:r>
          </a:p>
          <a:p>
            <a:pPr>
              <a:lnSpc>
                <a:spcPct val="90000"/>
              </a:lnSpc>
              <a:buClr>
                <a:schemeClr val="tx1"/>
              </a:buClr>
              <a:buSzTx/>
              <a:buFont typeface="Wingdings" pitchFamily="2" charset="2"/>
              <a:buChar char="Ø"/>
            </a:pPr>
            <a:r>
              <a:rPr lang="en-US" sz="2000" smtClean="0">
                <a:latin typeface="Arial" pitchFamily="34" charset="0"/>
              </a:rPr>
              <a:t>Purchase and installation of measuring and transmission equipment, additional equipment, and laboratory 	equipment.</a:t>
            </a:r>
          </a:p>
          <a:p>
            <a:pPr>
              <a:lnSpc>
                <a:spcPct val="90000"/>
              </a:lnSpc>
              <a:buClr>
                <a:schemeClr val="tx1"/>
              </a:buClr>
              <a:buSzTx/>
              <a:buFont typeface="Wingdings" pitchFamily="2" charset="2"/>
              <a:buChar char="Ø"/>
            </a:pPr>
            <a:r>
              <a:rPr lang="en-US" sz="2000" smtClean="0">
                <a:latin typeface="Arial" pitchFamily="34" charset="0"/>
              </a:rPr>
              <a:t>Improvement of measurement networks in selected areas (pilot 	projects).</a:t>
            </a:r>
          </a:p>
          <a:p>
            <a:pPr>
              <a:lnSpc>
                <a:spcPct val="90000"/>
              </a:lnSpc>
              <a:buClr>
                <a:schemeClr val="tx1"/>
              </a:buClr>
              <a:buSzTx/>
              <a:buFont typeface="Wingdings" pitchFamily="2" charset="2"/>
              <a:buChar char="Ø"/>
            </a:pPr>
            <a:r>
              <a:rPr lang="en-US" sz="2000" smtClean="0">
                <a:latin typeface="Arial" pitchFamily="34" charset="0"/>
              </a:rPr>
              <a:t>Database enhancement, extension of decision support systems for climate and climate change.</a:t>
            </a:r>
          </a:p>
          <a:p>
            <a:pPr>
              <a:lnSpc>
                <a:spcPct val="90000"/>
              </a:lnSpc>
              <a:buClr>
                <a:schemeClr val="tx1"/>
              </a:buClr>
              <a:buSzTx/>
              <a:buFont typeface="Wingdings" pitchFamily="2" charset="2"/>
              <a:buChar char="Ø"/>
            </a:pPr>
            <a:r>
              <a:rPr lang="en-US" sz="2000" smtClean="0">
                <a:latin typeface="Arial" pitchFamily="34" charset="0"/>
              </a:rPr>
              <a:t> updating the WEB site</a:t>
            </a:r>
          </a:p>
          <a:p>
            <a:pPr>
              <a:lnSpc>
                <a:spcPct val="90000"/>
              </a:lnSpc>
              <a:buClr>
                <a:schemeClr val="tx1"/>
              </a:buClr>
              <a:buSzTx/>
              <a:buFont typeface="Wingdings" pitchFamily="2" charset="2"/>
              <a:buChar char="Ø"/>
            </a:pPr>
            <a:r>
              <a:rPr lang="en-US" sz="2000" smtClean="0">
                <a:latin typeface="Arial" pitchFamily="34" charset="0"/>
              </a:rPr>
              <a:t> Updating dept. legisliation System</a:t>
            </a:r>
          </a:p>
          <a:p>
            <a:pPr>
              <a:lnSpc>
                <a:spcPct val="90000"/>
              </a:lnSpc>
              <a:buClr>
                <a:schemeClr val="tx1"/>
              </a:buClr>
              <a:buSzTx/>
              <a:buFont typeface="Wingdings" pitchFamily="2" charset="2"/>
              <a:buChar char="Ø"/>
            </a:pPr>
            <a:r>
              <a:rPr lang="en-US" sz="2400" smtClean="0">
                <a:solidFill>
                  <a:srgbClr val="C00000"/>
                </a:solidFill>
              </a:rPr>
              <a:t>GIS Data Portal</a:t>
            </a:r>
          </a:p>
          <a:p>
            <a:pPr>
              <a:lnSpc>
                <a:spcPct val="90000"/>
              </a:lnSpc>
              <a:buClr>
                <a:schemeClr val="tx1"/>
              </a:buClr>
              <a:buSzTx/>
              <a:buFont typeface="Wingdings" pitchFamily="2" charset="2"/>
              <a:buChar char="Ø"/>
            </a:pPr>
            <a:r>
              <a:rPr lang="en-US" sz="2400" smtClean="0">
                <a:solidFill>
                  <a:srgbClr val="C00000"/>
                </a:solidFill>
                <a:latin typeface="Arial" pitchFamily="34" charset="0"/>
              </a:rPr>
              <a:t>Rainfall Enhancement projects</a:t>
            </a:r>
          </a:p>
          <a:p>
            <a:pPr>
              <a:lnSpc>
                <a:spcPct val="90000"/>
              </a:lnSpc>
              <a:buClr>
                <a:schemeClr val="tx1"/>
              </a:buClr>
              <a:buSzTx/>
              <a:buFont typeface="Wingdings" pitchFamily="2" charset="2"/>
              <a:buChar char="Ø"/>
            </a:pPr>
            <a:r>
              <a:rPr lang="en-US" sz="2400" smtClean="0">
                <a:solidFill>
                  <a:srgbClr val="C00000"/>
                </a:solidFill>
                <a:latin typeface="Arial" pitchFamily="34" charset="0"/>
              </a:rPr>
              <a:t>Climate Change Modeling</a:t>
            </a:r>
          </a:p>
          <a:p>
            <a:pPr>
              <a:lnSpc>
                <a:spcPct val="90000"/>
              </a:lnSpc>
              <a:buClr>
                <a:schemeClr val="tx1"/>
              </a:buClr>
              <a:buSzTx/>
              <a:buFont typeface="Wingdings" pitchFamily="2" charset="2"/>
              <a:buChar char="Ø"/>
            </a:pPr>
            <a:r>
              <a:rPr lang="en-US" sz="2400" smtClean="0">
                <a:solidFill>
                  <a:srgbClr val="C00000"/>
                </a:solidFill>
                <a:latin typeface="Arial" pitchFamily="34" charset="0"/>
              </a:rPr>
              <a:t>Seasonal forecast </a:t>
            </a:r>
          </a:p>
          <a:p>
            <a:pPr>
              <a:lnSpc>
                <a:spcPct val="90000"/>
              </a:lnSpc>
              <a:buClr>
                <a:schemeClr val="tx1"/>
              </a:buClr>
              <a:buSzTx/>
              <a:buFont typeface="Wingdings" pitchFamily="2" charset="2"/>
              <a:buChar char="Ø"/>
            </a:pPr>
            <a:endParaRPr lang="en-US" sz="2400" smtClean="0">
              <a:solidFill>
                <a:srgbClr val="C000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Tx/>
              <a:buFontTx/>
              <a:buChar char="•"/>
            </a:pPr>
            <a:endParaRPr lang="en-US" sz="2400" smtClean="0">
              <a:latin typeface="Arial" pitchFamily="34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Tx/>
              <a:buFontTx/>
              <a:buChar char="•"/>
            </a:pPr>
            <a:endParaRPr lang="en-US" sz="2400" smtClean="0">
              <a:latin typeface="Arial" pitchFamily="34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Tx/>
              <a:buFontTx/>
              <a:buChar char="•"/>
            </a:pPr>
            <a:endParaRPr lang="en-US" sz="2800" smtClean="0"/>
          </a:p>
        </p:txBody>
      </p:sp>
      <p:sp>
        <p:nvSpPr>
          <p:cNvPr id="5" name="Rectangle 4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prstDash val="sysDash"/>
          </a:ln>
          <a:effectLst>
            <a:outerShdw blurRad="65500" dist="38100" dir="5400000" rotWithShape="0">
              <a:srgbClr val="000000">
                <a:alpha val="40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ordan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eteorological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epartment 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JMD)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endParaRPr lang="ar-JO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0" y="5770563"/>
          <a:ext cx="1000125" cy="1087437"/>
        </p:xfrm>
        <a:graphic>
          <a:graphicData uri="http://schemas.openxmlformats.org/presentationml/2006/ole">
            <p:oleObj spid="_x0000_s29698" name="Bitmap Image" r:id="rId4" imgW="1104762" imgH="1085714" progId="PBrush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-71462"/>
            <a:ext cx="9144000" cy="707886"/>
          </a:xfrm>
          <a:prstGeom prst="rect">
            <a:avLst/>
          </a:prstGeom>
          <a:scene3d>
            <a:camera prst="perspectiveRelaxed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sz="4000" b="1" i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</a:rPr>
              <a:t>On-Going Activities </a:t>
            </a:r>
            <a:endParaRPr lang="en-GB" sz="4000" b="1" i="1" dirty="0">
              <a:solidFill>
                <a:schemeClr val="bg2">
                  <a:lumMod val="25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0" y="0"/>
          <a:ext cx="91440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0" y="1071563"/>
            <a:ext cx="9144000" cy="3967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l" defTabSz="762000" rtl="0">
              <a:spcBef>
                <a:spcPct val="50000"/>
              </a:spcBef>
              <a:buClr>
                <a:schemeClr val="hlink"/>
              </a:buClr>
              <a:buSzPct val="250000"/>
              <a:buFont typeface="Arial" pitchFamily="34" charset="0"/>
              <a:buChar char="•"/>
            </a:pPr>
            <a:r>
              <a:rPr lang="en-GB" sz="1600">
                <a:solidFill>
                  <a:schemeClr val="tx2"/>
                </a:solidFill>
                <a:latin typeface="Arial" pitchFamily="34" charset="0"/>
              </a:rPr>
              <a:t>   </a:t>
            </a:r>
            <a:r>
              <a:rPr lang="en-GB">
                <a:solidFill>
                  <a:schemeClr val="tx2"/>
                </a:solidFill>
                <a:latin typeface="Arial" pitchFamily="34" charset="0"/>
              </a:rPr>
              <a:t>Contribute to the advancement and application of atmospheric 	and hydrological sciences and new technologies </a:t>
            </a:r>
          </a:p>
          <a:p>
            <a:pPr algn="l" defTabSz="762000" rtl="0">
              <a:spcBef>
                <a:spcPct val="50000"/>
              </a:spcBef>
              <a:buClr>
                <a:schemeClr val="hlink"/>
              </a:buClr>
              <a:buSzPct val="120000"/>
              <a:buFont typeface="Symbol" pitchFamily="18" charset="2"/>
              <a:buChar char="·"/>
            </a:pPr>
            <a:r>
              <a:rPr lang="en-GB">
                <a:solidFill>
                  <a:schemeClr val="tx2"/>
                </a:solidFill>
                <a:latin typeface="Arial" pitchFamily="34" charset="0"/>
              </a:rPr>
              <a:t>   Assist and </a:t>
            </a:r>
            <a:r>
              <a:rPr lang="en-US">
                <a:solidFill>
                  <a:schemeClr val="tx2"/>
                </a:solidFill>
                <a:latin typeface="Arial" pitchFamily="34" charset="0"/>
              </a:rPr>
              <a:t>t</a:t>
            </a:r>
            <a:r>
              <a:rPr lang="en-US"/>
              <a:t>rain Staff</a:t>
            </a:r>
            <a:r>
              <a:rPr lang="en-GB">
                <a:solidFill>
                  <a:schemeClr val="tx2"/>
                </a:solidFill>
                <a:latin typeface="Arial" pitchFamily="34" charset="0"/>
              </a:rPr>
              <a:t> in strengthening their capacity to meet 	national, regional and global needs</a:t>
            </a:r>
          </a:p>
          <a:p>
            <a:pPr algn="l" defTabSz="762000" rtl="0">
              <a:spcBef>
                <a:spcPct val="50000"/>
              </a:spcBef>
              <a:buClr>
                <a:schemeClr val="hlink"/>
              </a:buClr>
              <a:buSzPct val="120000"/>
              <a:buFont typeface="Symbol" pitchFamily="18" charset="2"/>
              <a:buChar char="·"/>
            </a:pPr>
            <a:r>
              <a:rPr lang="en-GB">
                <a:solidFill>
                  <a:srgbClr val="474747"/>
                </a:solidFill>
                <a:latin typeface="Arial" pitchFamily="34" charset="0"/>
              </a:rPr>
              <a:t>  </a:t>
            </a:r>
            <a:r>
              <a:rPr lang="en-GB">
                <a:solidFill>
                  <a:schemeClr val="tx2"/>
                </a:solidFill>
                <a:latin typeface="Arial" pitchFamily="34" charset="0"/>
              </a:rPr>
              <a:t> Ensure coordination in meteorology and operational hydrology 	at the national level  and support similar efforts by other 	involved services at the national level</a:t>
            </a:r>
          </a:p>
          <a:p>
            <a:pPr algn="l" defTabSz="762000" rtl="0">
              <a:spcBef>
                <a:spcPct val="50000"/>
              </a:spcBef>
              <a:buClr>
                <a:schemeClr val="hlink"/>
              </a:buClr>
              <a:buSzPct val="120000"/>
              <a:buFont typeface="Symbol" pitchFamily="18" charset="2"/>
              <a:buChar char="·"/>
            </a:pPr>
            <a:r>
              <a:rPr lang="en-GB">
                <a:solidFill>
                  <a:schemeClr val="tx2"/>
                </a:solidFill>
                <a:latin typeface="Arial" pitchFamily="34" charset="0"/>
              </a:rPr>
              <a:t>   Contribute to addressing socio-economic sustainable 	development challenges</a:t>
            </a:r>
            <a:r>
              <a:rPr lang="en-GB" sz="1600">
                <a:solidFill>
                  <a:schemeClr val="tx2"/>
                </a:solidFill>
                <a:latin typeface="Arial" pitchFamily="34" charset="0"/>
              </a:rPr>
              <a:t>  </a:t>
            </a:r>
            <a:endParaRPr lang="en-GB" sz="1600">
              <a:solidFill>
                <a:srgbClr val="474747"/>
              </a:solidFill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prstDash val="sysDash"/>
          </a:ln>
          <a:effectLst>
            <a:outerShdw blurRad="65500" dist="38100" dir="5400000" rotWithShape="0">
              <a:srgbClr val="000000">
                <a:alpha val="40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ordan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eteorological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epartment 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JMD)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endParaRPr lang="ar-JO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0" y="5770563"/>
          <a:ext cx="1000125" cy="1087437"/>
        </p:xfrm>
        <a:graphic>
          <a:graphicData uri="http://schemas.openxmlformats.org/presentationml/2006/ole">
            <p:oleObj spid="_x0000_s30722" name="Bitmap Image" r:id="rId9" imgW="1104762" imgH="1085714" progId="PBrush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68760"/>
            <a:ext cx="6876256" cy="341632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reflection blurRad="6350" stA="50000" endA="300" endPos="55500" dist="101600" dir="5400000" sy="-100000" algn="bl" rotWithShape="0"/>
          </a:effectLst>
          <a:scene3d>
            <a:camera prst="perspectiveHeroicExtremeLeftFacing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1C1C1C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Thanks</a:t>
            </a:r>
          </a:p>
          <a:p>
            <a:pPr algn="ctr" rtl="0">
              <a:defRPr/>
            </a:pPr>
            <a:r>
              <a:rPr lang="en-U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1C1C1C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V </a:t>
            </a:r>
          </a:p>
          <a:p>
            <a:pPr algn="ctr" rtl="0">
              <a:defRPr/>
            </a:pPr>
            <a:r>
              <a:rPr lang="en-U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1C1C1C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Your Attention</a:t>
            </a:r>
          </a:p>
          <a:p>
            <a:pPr algn="ctr" rtl="0">
              <a:defRPr/>
            </a:pPr>
            <a:endParaRPr lang="en-US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prstDash val="sysDash"/>
          </a:ln>
          <a:effectLst>
            <a:outerShdw blurRad="65500" dist="38100" dir="5400000" rotWithShape="0">
              <a:srgbClr val="000000">
                <a:alpha val="40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ordan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eteorological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epartment 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JMD)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endParaRPr lang="ar-JO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0" y="5770563"/>
          <a:ext cx="1000125" cy="1087437"/>
        </p:xfrm>
        <a:graphic>
          <a:graphicData uri="http://schemas.openxmlformats.org/presentationml/2006/ole">
            <p:oleObj spid="_x0000_s33794" name="Bitmap Image" r:id="rId4" imgW="1104762" imgH="1085714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  <a:blipFill>
            <a:blip r:embed="rId3" cstate="print">
              <a:lum bright="24000"/>
            </a:blip>
            <a:stretch>
              <a:fillRect/>
            </a:stretch>
          </a:blipFill>
          <a:ln>
            <a:prstDash val="sysDash"/>
          </a:ln>
          <a:effectLst>
            <a:outerShdw blurRad="65500" dist="38100" dir="5400000" rotWithShape="0">
              <a:srgbClr val="000000">
                <a:alpha val="40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</a:t>
            </a:r>
            <a:r>
              <a:rPr lang="en-US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ordan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</a:t>
            </a:r>
            <a:r>
              <a:rPr lang="en-US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eteorological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</a:t>
            </a:r>
            <a:r>
              <a:rPr lang="en-US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epartment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JMD</a:t>
            </a:r>
            <a:r>
              <a:rPr lang="en-US" b="1" dirty="0">
                <a:solidFill>
                  <a:srgbClr val="FFFF00"/>
                </a:solidFill>
              </a:rPr>
              <a:t>)</a:t>
            </a:r>
            <a:endParaRPr lang="ar-JO" b="1" dirty="0">
              <a:solidFill>
                <a:srgbClr val="FFFF00"/>
              </a:solidFill>
            </a:endParaRPr>
          </a:p>
        </p:txBody>
      </p:sp>
      <p:sp>
        <p:nvSpPr>
          <p:cNvPr id="8" name="Title 9"/>
          <p:cNvSpPr txBox="1">
            <a:spLocks/>
          </p:cNvSpPr>
          <p:nvPr/>
        </p:nvSpPr>
        <p:spPr>
          <a:xfrm>
            <a:off x="0" y="0"/>
            <a:ext cx="9144000" cy="7857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b">
            <a:normAutofit fontScale="45000" lnSpcReduction="20000"/>
          </a:bodyPr>
          <a:lstStyle/>
          <a:p>
            <a:pPr algn="ctr" rtl="0">
              <a:defRPr/>
            </a:pPr>
            <a:r>
              <a:rPr 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</a:rPr>
              <a:t>Jordan Meteorological Department</a:t>
            </a:r>
            <a:r>
              <a:rPr lang="en-US" sz="6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</a:rPr>
              <a:t> </a:t>
            </a:r>
          </a:p>
          <a:p>
            <a:pPr algn="ctr" rtl="0">
              <a:defRPr/>
            </a:pPr>
            <a:r>
              <a:rPr lang="en-US" sz="4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</a:rPr>
              <a:t>JMD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5791200"/>
          <a:ext cx="981075" cy="1066800"/>
        </p:xfrm>
        <a:graphic>
          <a:graphicData uri="http://schemas.openxmlformats.org/presentationml/2006/ole">
            <p:oleObj spid="_x0000_s89090" name="Bitmap Image" r:id="rId4" imgW="1104762" imgH="1085714" progId="PBrush">
              <p:embed/>
            </p:oleObj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785794"/>
            <a:ext cx="9144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u="sng" dirty="0" smtClean="0">
                <a:solidFill>
                  <a:srgbClr val="0070C0"/>
                </a:solidFill>
              </a:rPr>
              <a:t>Gross Domestic Product (GDP)</a:t>
            </a:r>
            <a:r>
              <a:rPr lang="en-US" dirty="0" smtClean="0">
                <a:solidFill>
                  <a:srgbClr val="0070C0"/>
                </a:solidFill>
              </a:rPr>
              <a:t>: </a:t>
            </a:r>
            <a:r>
              <a:rPr lang="en-US" dirty="0" smtClean="0"/>
              <a:t>around </a:t>
            </a:r>
            <a:r>
              <a:rPr lang="en-US" dirty="0" smtClean="0">
                <a:effectLst/>
              </a:rPr>
              <a:t>$ 80 billion (2014 est.).</a:t>
            </a:r>
          </a:p>
          <a:p>
            <a:pPr algn="l" rtl="0"/>
            <a:r>
              <a:rPr lang="en-US" u="sng" dirty="0" smtClean="0">
                <a:solidFill>
                  <a:srgbClr val="0070C0"/>
                </a:solidFill>
              </a:rPr>
              <a:t>Composition of GDP</a:t>
            </a:r>
            <a:r>
              <a:rPr lang="en-US" dirty="0" smtClean="0"/>
              <a:t>:</a:t>
            </a:r>
          </a:p>
          <a:p>
            <a:pPr lvl="1" indent="20638" algn="l" rtl="0">
              <a:buFont typeface="Arial" pitchFamily="34" charset="0"/>
              <a:buChar char="•"/>
            </a:pPr>
            <a:r>
              <a:rPr lang="fr-FR" dirty="0" smtClean="0">
                <a:effectLst/>
              </a:rPr>
              <a:t>agriculture: 3%</a:t>
            </a:r>
          </a:p>
          <a:p>
            <a:pPr lvl="1" indent="20638" algn="l" rtl="0">
              <a:buFont typeface="Arial" pitchFamily="34" charset="0"/>
              <a:buChar char="•"/>
            </a:pPr>
            <a:r>
              <a:rPr lang="fr-FR" sz="2800" dirty="0" smtClean="0">
                <a:effectLst/>
              </a:rPr>
              <a:t>industry</a:t>
            </a:r>
            <a:r>
              <a:rPr lang="fr-FR" dirty="0" smtClean="0">
                <a:effectLst/>
              </a:rPr>
              <a:t>: 30%</a:t>
            </a:r>
          </a:p>
          <a:p>
            <a:pPr lvl="1" indent="20638" algn="l" rtl="0">
              <a:buFont typeface="Arial" pitchFamily="34" charset="0"/>
              <a:buChar char="•"/>
            </a:pPr>
            <a:r>
              <a:rPr lang="fr-FR" dirty="0" smtClean="0">
                <a:effectLst/>
              </a:rPr>
              <a:t>services: 70% (2014 est.)</a:t>
            </a:r>
            <a:endParaRPr lang="fr-FR" dirty="0" smtClean="0"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28662" y="2786058"/>
            <a:ext cx="84296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800" u="sng" dirty="0" smtClean="0"/>
              <a:t>Main industries and services</a:t>
            </a:r>
            <a:r>
              <a:rPr lang="en-US" sz="1800" dirty="0" smtClean="0"/>
              <a:t>:</a:t>
            </a:r>
          </a:p>
          <a:p>
            <a:pPr lvl="2" indent="20638" algn="l" rtl="0"/>
            <a:r>
              <a:rPr lang="en-US" sz="1800" dirty="0" smtClean="0"/>
              <a:t> tourism,</a:t>
            </a:r>
          </a:p>
          <a:p>
            <a:pPr lvl="2" indent="20638" algn="l" rtl="0"/>
            <a:r>
              <a:rPr lang="en-US" sz="1800" dirty="0" smtClean="0"/>
              <a:t> information technology, </a:t>
            </a:r>
          </a:p>
          <a:p>
            <a:pPr lvl="2" indent="20638" algn="l" rtl="0"/>
            <a:r>
              <a:rPr lang="en-US" sz="1800" dirty="0" smtClean="0"/>
              <a:t> clothing, </a:t>
            </a:r>
          </a:p>
          <a:p>
            <a:pPr lvl="2" indent="20638" algn="l" rtl="0"/>
            <a:r>
              <a:rPr lang="en-US" sz="1800" dirty="0" smtClean="0"/>
              <a:t> fertilizers, </a:t>
            </a:r>
          </a:p>
          <a:p>
            <a:pPr lvl="2" indent="20638" algn="l" rtl="0"/>
            <a:r>
              <a:rPr lang="en-US" sz="1800" dirty="0" smtClean="0"/>
              <a:t> potash, phosphate mining, </a:t>
            </a:r>
          </a:p>
          <a:p>
            <a:pPr lvl="2" indent="20638" algn="l" rtl="0"/>
            <a:r>
              <a:rPr lang="en-US" sz="1800" dirty="0" smtClean="0"/>
              <a:t> pharmaceuticals, </a:t>
            </a:r>
          </a:p>
          <a:p>
            <a:pPr lvl="2" indent="20638" algn="l" rtl="0"/>
            <a:r>
              <a:rPr lang="en-US" sz="1800" dirty="0" smtClean="0"/>
              <a:t> petroleum refining, </a:t>
            </a:r>
          </a:p>
          <a:p>
            <a:pPr lvl="2" indent="20638" algn="l" rtl="0"/>
            <a:r>
              <a:rPr lang="en-US" sz="1800" dirty="0" smtClean="0"/>
              <a:t> cement, </a:t>
            </a:r>
          </a:p>
          <a:p>
            <a:pPr lvl="2" indent="20638" algn="l" rtl="0"/>
            <a:r>
              <a:rPr lang="en-US" sz="1800" dirty="0" smtClean="0"/>
              <a:t> inorganic chemicals, </a:t>
            </a:r>
          </a:p>
          <a:p>
            <a:pPr lvl="2" indent="20638" algn="l" rtl="0"/>
            <a:r>
              <a:rPr lang="en-US" sz="1800" dirty="0" smtClean="0"/>
              <a:t> light manufacturing</a:t>
            </a:r>
            <a:endParaRPr lang="ar-JO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  <a:blipFill>
            <a:blip r:embed="rId3" cstate="print">
              <a:lum bright="24000"/>
            </a:blip>
            <a:stretch>
              <a:fillRect/>
            </a:stretch>
          </a:blipFill>
          <a:ln>
            <a:prstDash val="sysDash"/>
          </a:ln>
          <a:effectLst>
            <a:outerShdw blurRad="65500" dist="38100" dir="5400000" rotWithShape="0">
              <a:srgbClr val="000000">
                <a:alpha val="40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</a:t>
            </a:r>
            <a:r>
              <a:rPr lang="en-US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ordan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</a:t>
            </a:r>
            <a:r>
              <a:rPr lang="en-US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eteorological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</a:t>
            </a:r>
            <a:r>
              <a:rPr lang="en-US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epartment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JMD</a:t>
            </a:r>
            <a:r>
              <a:rPr lang="en-US" b="1" dirty="0">
                <a:solidFill>
                  <a:srgbClr val="FFFF00"/>
                </a:solidFill>
              </a:rPr>
              <a:t>)</a:t>
            </a:r>
            <a:endParaRPr lang="ar-JO" b="1" dirty="0">
              <a:solidFill>
                <a:srgbClr val="FFFF00"/>
              </a:solidFill>
            </a:endParaRPr>
          </a:p>
        </p:txBody>
      </p:sp>
      <p:sp>
        <p:nvSpPr>
          <p:cNvPr id="8" name="Title 9"/>
          <p:cNvSpPr txBox="1">
            <a:spLocks/>
          </p:cNvSpPr>
          <p:nvPr/>
        </p:nvSpPr>
        <p:spPr>
          <a:xfrm>
            <a:off x="0" y="0"/>
            <a:ext cx="9144000" cy="14287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b">
            <a:normAutofit fontScale="90000" lnSpcReduction="10000"/>
          </a:bodyPr>
          <a:lstStyle/>
          <a:p>
            <a:pPr algn="ctr" rtl="0">
              <a:defRPr/>
            </a:pPr>
            <a:r>
              <a:rPr 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</a:rPr>
              <a:t>Jordan Meteorological Department</a:t>
            </a:r>
            <a:r>
              <a:rPr lang="en-US" sz="6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</a:rPr>
              <a:t> </a:t>
            </a:r>
          </a:p>
          <a:p>
            <a:pPr algn="ctr" rtl="0">
              <a:defRPr/>
            </a:pPr>
            <a:r>
              <a:rPr lang="en-US" sz="4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</a:rPr>
              <a:t>JMD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5791200"/>
          <a:ext cx="981075" cy="1066800"/>
        </p:xfrm>
        <a:graphic>
          <a:graphicData uri="http://schemas.openxmlformats.org/presentationml/2006/ole">
            <p:oleObj spid="_x0000_s91138" name="Bitmap Image" r:id="rId4" imgW="1104762" imgH="1085714" progId="PBrush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  <a:blipFill>
            <a:blip r:embed="rId3" cstate="print">
              <a:lum bright="24000"/>
            </a:blip>
            <a:stretch>
              <a:fillRect/>
            </a:stretch>
          </a:blipFill>
          <a:ln>
            <a:prstDash val="sysDash"/>
          </a:ln>
          <a:effectLst>
            <a:outerShdw blurRad="65500" dist="38100" dir="5400000" rotWithShape="0">
              <a:srgbClr val="000000">
                <a:alpha val="40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</a:t>
            </a:r>
            <a:r>
              <a:rPr lang="en-US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ordan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</a:t>
            </a:r>
            <a:r>
              <a:rPr lang="en-US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eteorological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</a:t>
            </a:r>
            <a:r>
              <a:rPr lang="en-US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epartment</a:t>
            </a: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JMD</a:t>
            </a:r>
            <a:r>
              <a:rPr lang="en-US" b="1" dirty="0">
                <a:solidFill>
                  <a:srgbClr val="FFFF00"/>
                </a:solidFill>
              </a:rPr>
              <a:t>)</a:t>
            </a:r>
            <a:endParaRPr lang="ar-JO" b="1" dirty="0">
              <a:solidFill>
                <a:srgbClr val="FFFF00"/>
              </a:solidFill>
            </a:endParaRPr>
          </a:p>
        </p:txBody>
      </p:sp>
      <p:sp>
        <p:nvSpPr>
          <p:cNvPr id="8" name="Title 9"/>
          <p:cNvSpPr txBox="1">
            <a:spLocks/>
          </p:cNvSpPr>
          <p:nvPr/>
        </p:nvSpPr>
        <p:spPr>
          <a:xfrm>
            <a:off x="0" y="0"/>
            <a:ext cx="9144000" cy="14287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b">
            <a:normAutofit fontScale="90000" lnSpcReduction="10000"/>
          </a:bodyPr>
          <a:lstStyle/>
          <a:p>
            <a:pPr algn="ctr" rtl="0">
              <a:defRPr/>
            </a:pPr>
            <a:r>
              <a:rPr 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</a:rPr>
              <a:t>Jordan Meteorological Department</a:t>
            </a:r>
            <a:r>
              <a:rPr lang="en-US" sz="6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</a:rPr>
              <a:t> </a:t>
            </a:r>
          </a:p>
          <a:p>
            <a:pPr algn="ctr" rtl="0">
              <a:defRPr/>
            </a:pPr>
            <a:r>
              <a:rPr lang="en-US" sz="4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</a:rPr>
              <a:t>JMD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5791200"/>
          <a:ext cx="981075" cy="1066800"/>
        </p:xfrm>
        <a:graphic>
          <a:graphicData uri="http://schemas.openxmlformats.org/presentationml/2006/ole">
            <p:oleObj spid="_x0000_s90114" name="Bitmap Image" r:id="rId4" imgW="1104762" imgH="1085714" progId="PBrush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0" y="0"/>
          <a:ext cx="9144000" cy="1214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3124200"/>
          <a:ext cx="9144000" cy="3124200"/>
        </p:xfrm>
        <a:graphic>
          <a:graphicData uri="http://schemas.openxmlformats.org/presentationml/2006/ole">
            <p:oleObj spid="_x0000_s2050" name="Slide" r:id="rId8" imgW="3387831" imgH="2541999" progId="PowerPoint.Slide.8">
              <p:embed/>
            </p:oleObj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>
            <a:prstDash val="sysDash"/>
          </a:ln>
          <a:effectLst>
            <a:outerShdw blurRad="65500" dist="38100" dir="5400000" rotWithShape="0">
              <a:srgbClr val="000000">
                <a:alpha val="40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</a:t>
            </a:r>
            <a:r>
              <a:rPr lang="en-US" b="1" dirty="0">
                <a:solidFill>
                  <a:schemeClr val="tx2"/>
                </a:solidFill>
              </a:rPr>
              <a:t>ordan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en-US" b="1" dirty="0">
                <a:solidFill>
                  <a:schemeClr val="tx2"/>
                </a:solidFill>
              </a:rPr>
              <a:t>eteorological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en-US" b="1" dirty="0">
                <a:solidFill>
                  <a:schemeClr val="tx2"/>
                </a:solidFill>
              </a:rPr>
              <a:t>epartment </a:t>
            </a:r>
            <a:r>
              <a:rPr lang="en-US" b="1" dirty="0">
                <a:solidFill>
                  <a:srgbClr val="FFFF00"/>
                </a:solidFill>
              </a:rPr>
              <a:t>(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JMD)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endParaRPr lang="ar-JO" b="1" dirty="0">
              <a:solidFill>
                <a:schemeClr val="tx2"/>
              </a:solidFill>
            </a:endParaRP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0" y="5791200"/>
          <a:ext cx="981075" cy="1066800"/>
        </p:xfrm>
        <a:graphic>
          <a:graphicData uri="http://schemas.openxmlformats.org/presentationml/2006/ole">
            <p:oleObj spid="_x0000_s2051" name="Bitmap Image" r:id="rId10" imgW="1104762" imgH="1085714" progId="PBrush">
              <p:embed/>
            </p:oleObj>
          </a:graphicData>
        </a:graphic>
      </p:graphicFrame>
      <p:sp>
        <p:nvSpPr>
          <p:cNvPr id="4" name="Text Box 9" descr="Rectangle: Click to edit Master text styles&#10;Second level&#10;Third level&#10;Fourth level&#10;Fifth level"/>
          <p:cNvSpPr txBox="1">
            <a:spLocks noGrp="1" noChangeArrowheads="1"/>
          </p:cNvSpPr>
          <p:nvPr>
            <p:ph idx="1"/>
          </p:nvPr>
        </p:nvSpPr>
        <p:spPr>
          <a:xfrm>
            <a:off x="0" y="1285875"/>
            <a:ext cx="9144000" cy="226853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488" tIns="44450" rIns="90488" bIns="44450">
            <a:spAutoFit/>
          </a:bodyPr>
          <a:lstStyle/>
          <a:p>
            <a:pPr algn="just" defTabSz="762000">
              <a:buClr>
                <a:schemeClr val="tx1"/>
              </a:buClr>
              <a:buSzPct val="150000"/>
              <a:buFont typeface="Wingdings" pitchFamily="2" charset="2"/>
              <a:buChar char="Ø"/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/>
              <a:t>JMD was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established </a:t>
            </a:r>
            <a:r>
              <a:rPr lang="en-US" sz="2800" b="1" baseline="34000" dirty="0" smtClean="0">
                <a:solidFill>
                  <a:srgbClr val="1C1C1C"/>
                </a:solidFill>
                <a:latin typeface="Arial" pitchFamily="34" charset="0"/>
                <a:cs typeface="Arial" pitchFamily="34" charset="0"/>
              </a:rPr>
              <a:t>1951</a:t>
            </a:r>
            <a:r>
              <a:rPr lang="en-US" sz="2400" dirty="0" smtClean="0">
                <a:solidFill>
                  <a:srgbClr val="1C1C1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as part of the Civil Aviation 	Authority</a:t>
            </a:r>
          </a:p>
          <a:p>
            <a:pPr algn="just" defTabSz="762000">
              <a:buClr>
                <a:schemeClr val="tx1"/>
              </a:buClr>
              <a:buSzPct val="150000"/>
              <a:buFont typeface="Wingdings" pitchFamily="2" charset="2"/>
              <a:buChar char="Ø"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 Set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up on </a:t>
            </a:r>
            <a:r>
              <a:rPr lang="en-US" sz="2800" b="1" baseline="46000" dirty="0" smtClean="0">
                <a:solidFill>
                  <a:srgbClr val="1C1C1C"/>
                </a:solidFill>
                <a:latin typeface="Arial" pitchFamily="34" charset="0"/>
                <a:cs typeface="Arial" pitchFamily="34" charset="0"/>
              </a:rPr>
              <a:t>1967</a:t>
            </a:r>
            <a:r>
              <a:rPr lang="en-US" sz="2800" dirty="0" smtClean="0">
                <a:solidFill>
                  <a:srgbClr val="1C1C1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as independent entity/MOT</a:t>
            </a:r>
            <a:r>
              <a:rPr lang="ar-SA" altLang="en-US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en-US" altLang="en-US" sz="2400" dirty="0" smtClean="0">
              <a:latin typeface="Arial" pitchFamily="34" charset="0"/>
              <a:cs typeface="Arial" pitchFamily="34" charset="0"/>
            </a:endParaRPr>
          </a:p>
          <a:p>
            <a:pPr algn="just" defTabSz="762000">
              <a:buClr>
                <a:schemeClr val="tx1"/>
              </a:buClr>
              <a:buSzPct val="150000"/>
              <a:buFont typeface="Wingdings" pitchFamily="2" charset="2"/>
              <a:buChar char="Ø"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 World Meteorological Organization member since </a:t>
            </a:r>
            <a:r>
              <a:rPr lang="en-US" sz="2800" b="1" baseline="40000" dirty="0" smtClean="0">
                <a:solidFill>
                  <a:srgbClr val="1C1C1C"/>
                </a:solidFill>
                <a:latin typeface="Arial" pitchFamily="34" charset="0"/>
                <a:cs typeface="Arial" pitchFamily="34" charset="0"/>
              </a:rPr>
              <a:t>1955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 defTabSz="762000">
              <a:buClr>
                <a:schemeClr val="tx1"/>
              </a:buClr>
              <a:buSzPct val="150000"/>
              <a:buFont typeface="Wingdings" pitchFamily="2" charset="2"/>
              <a:buChar char="Ø"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 Arab league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member since </a:t>
            </a:r>
            <a:r>
              <a:rPr lang="en-US" sz="2800" b="1" baseline="40000" dirty="0" smtClean="0">
                <a:solidFill>
                  <a:srgbClr val="1C1C1C"/>
                </a:solidFill>
                <a:latin typeface="Arial" pitchFamily="34" charset="0"/>
                <a:cs typeface="Arial" pitchFamily="34" charset="0"/>
              </a:rPr>
              <a:t>1955</a:t>
            </a:r>
            <a:endParaRPr lang="en-US" sz="2600" b="1" baseline="40000" dirty="0">
              <a:solidFill>
                <a:srgbClr val="1C1C1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67797"/>
            <a:ext cx="9144000" cy="4616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prstDash val="sysDash"/>
          </a:ln>
          <a:effectLst>
            <a:outerShdw blurRad="65500" dist="38100" dir="5400000" rotWithShape="0">
              <a:srgbClr val="000000">
                <a:alpha val="40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b="1" dirty="0">
                <a:solidFill>
                  <a:srgbClr val="002060"/>
                </a:solidFill>
              </a:rPr>
              <a:t>ordan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b="1" dirty="0">
                <a:solidFill>
                  <a:srgbClr val="002060"/>
                </a:solidFill>
              </a:rPr>
              <a:t>eteorological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b="1" dirty="0">
                <a:solidFill>
                  <a:srgbClr val="002060"/>
                </a:solidFill>
              </a:rPr>
              <a:t>epartment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(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JMD</a:t>
            </a:r>
            <a:r>
              <a:rPr lang="en-US" b="1" dirty="0">
                <a:solidFill>
                  <a:srgbClr val="FFFF00"/>
                </a:solidFill>
              </a:rPr>
              <a:t>)</a:t>
            </a:r>
            <a:endParaRPr lang="ar-JO" b="1" dirty="0">
              <a:solidFill>
                <a:srgbClr val="FFFF00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  <a:gradFill>
            <a:gsLst>
              <a:gs pos="0">
                <a:srgbClr val="FFEFD1">
                  <a:alpha val="83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9050"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2060"/>
                </a:solidFill>
              </a:rPr>
              <a:t>Role of JMD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0" y="928670"/>
            <a:ext cx="9144000" cy="3016210"/>
          </a:xfrm>
          <a:gradFill flip="none" rotWithShape="0">
            <a:gsLst>
              <a:gs pos="74000">
                <a:srgbClr val="00B0F0">
                  <a:alpha val="49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  <a:tileRect/>
          </a:gradFill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  <a:cs typeface="Traditional Arabic" pitchFamily="2" charset="-78"/>
              </a:rPr>
              <a:t>Establishment of observations network and forecast </a:t>
            </a:r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  <a:cs typeface="Traditional Arabic" pitchFamily="2" charset="-78"/>
              </a:rPr>
              <a:t>offices</a:t>
            </a:r>
            <a:endParaRPr lang="en-US" sz="2000" b="1" dirty="0">
              <a:solidFill>
                <a:schemeClr val="tx2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n-US" sz="2800" b="1" baseline="40000" dirty="0" smtClean="0">
                <a:solidFill>
                  <a:srgbClr val="00B0F0"/>
                </a:solidFill>
                <a:latin typeface="Times New Roman" pitchFamily="18" charset="0"/>
                <a:cs typeface="Traditional Arabic" pitchFamily="2" charset="-78"/>
              </a:rPr>
              <a:t>“ weather &amp; climate” 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  <a:cs typeface="Traditional Arabic" pitchFamily="2" charset="-78"/>
              </a:rPr>
              <a:t>warnings and </a:t>
            </a:r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  <a:cs typeface="Traditional Arabic" pitchFamily="2" charset="-78"/>
              </a:rPr>
              <a:t>forecasts</a:t>
            </a:r>
            <a:endParaRPr lang="en-US" sz="2000" b="1" dirty="0">
              <a:solidFill>
                <a:schemeClr val="tx2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  <a:cs typeface="Traditional Arabic" pitchFamily="2" charset="-78"/>
              </a:rPr>
              <a:t>services 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  <a:cs typeface="Traditional Arabic" pitchFamily="2" charset="-78"/>
              </a:rPr>
              <a:t>to </a:t>
            </a:r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  <a:cs typeface="Traditional Arabic" pitchFamily="2" charset="-78"/>
              </a:rPr>
              <a:t>transport 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  <a:cs typeface="Traditional Arabic" pitchFamily="2" charset="-78"/>
              </a:rPr>
              <a:t>, agriculture , hydrology </a:t>
            </a:r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  <a:cs typeface="Traditional Arabic" pitchFamily="2" charset="-78"/>
              </a:rPr>
              <a:t> and 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  <a:cs typeface="Traditional Arabic" pitchFamily="2" charset="-78"/>
              </a:rPr>
              <a:t>other economic </a:t>
            </a:r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  <a:cs typeface="Traditional Arabic" pitchFamily="2" charset="-78"/>
              </a:rPr>
              <a:t>sectors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  <a:cs typeface="Traditional Arabic" pitchFamily="2" charset="-78"/>
              </a:rPr>
              <a:t>climate data bank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  <a:cs typeface="Traditional Arabic" pitchFamily="2" charset="-78"/>
              </a:rPr>
              <a:t>Establishment of a rapid communications system for  national and international data and products  exchange</a:t>
            </a:r>
            <a:endParaRPr lang="en-US" sz="2000" b="1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</a:rPr>
              <a:t>Promote 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</a:rPr>
              <a:t>research and </a:t>
            </a:r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</a:rPr>
              <a:t>training in the different fields  of meteorology</a:t>
            </a:r>
            <a:r>
              <a:rPr lang="en-US" sz="1800" b="1" dirty="0" smtClean="0">
                <a:solidFill>
                  <a:schemeClr val="tx2"/>
                </a:solidFill>
                <a:latin typeface="Times New Roman" pitchFamily="18" charset="0"/>
              </a:rPr>
              <a:t>. </a:t>
            </a:r>
            <a:endParaRPr lang="en-US" sz="1800" b="1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357688"/>
            <a:ext cx="9144000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0" y="5791200"/>
          <a:ext cx="981075" cy="1066800"/>
        </p:xfrm>
        <a:graphic>
          <a:graphicData uri="http://schemas.openxmlformats.org/presentationml/2006/ole">
            <p:oleObj spid="_x0000_s4098" name="Bitmap Image" r:id="rId6" imgW="1104762" imgH="1085714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Administrator\Desktop\Desktop3\مناخيات-جديد\weather 2003\snow 24-26-2-200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3714752"/>
            <a:ext cx="9144000" cy="26432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1" name="TextBox 30"/>
          <p:cNvSpPr txBox="1"/>
          <p:nvPr/>
        </p:nvSpPr>
        <p:spPr>
          <a:xfrm>
            <a:off x="0" y="357167"/>
            <a:ext cx="8429684" cy="3847207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rtl="0">
              <a:defRPr/>
            </a:pPr>
            <a:endParaRPr lang="en-US" b="1" dirty="0"/>
          </a:p>
          <a:p>
            <a:pPr algn="ctr" rtl="0">
              <a:defRPr/>
            </a:pPr>
            <a:endParaRPr lang="en-US" b="1" dirty="0"/>
          </a:p>
          <a:p>
            <a:pPr algn="ctr" rtl="0">
              <a:defRPr/>
            </a:pPr>
            <a:endParaRPr lang="en-US" sz="3200" b="1" dirty="0"/>
          </a:p>
          <a:p>
            <a:pPr algn="ctr" rtl="0">
              <a:defRPr/>
            </a:pPr>
            <a:r>
              <a:rPr lang="en-US" sz="4400" b="1" dirty="0">
                <a:solidFill>
                  <a:srgbClr val="1C1C1C"/>
                </a:solidFill>
              </a:rPr>
              <a:t>Organization</a:t>
            </a:r>
            <a:endParaRPr lang="en-US" sz="3200" b="1" dirty="0">
              <a:solidFill>
                <a:srgbClr val="1C1C1C"/>
              </a:solidFill>
            </a:endParaRPr>
          </a:p>
          <a:p>
            <a:pPr algn="ctr" rtl="0">
              <a:defRPr/>
            </a:pPr>
            <a:endParaRPr lang="en-US" b="1" dirty="0"/>
          </a:p>
          <a:p>
            <a:pPr algn="ctr" rtl="0">
              <a:defRPr/>
            </a:pPr>
            <a:endParaRPr lang="en-US" b="1" dirty="0"/>
          </a:p>
          <a:p>
            <a:pPr algn="ctr" rtl="0">
              <a:defRPr/>
            </a:pPr>
            <a:endParaRPr lang="en-US" b="1" dirty="0"/>
          </a:p>
          <a:p>
            <a:pPr algn="ctr" rtl="0">
              <a:defRPr/>
            </a:pPr>
            <a:endParaRPr lang="en-US" b="1" dirty="0"/>
          </a:p>
          <a:p>
            <a:pPr algn="ctr" rtl="0">
              <a:defRPr/>
            </a:pPr>
            <a:endParaRPr lang="en-GB" b="1" dirty="0"/>
          </a:p>
        </p:txBody>
      </p:sp>
      <p:sp>
        <p:nvSpPr>
          <p:cNvPr id="29" name="Rectangle 28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prstDash val="sysDash"/>
          </a:ln>
          <a:effectLst>
            <a:outerShdw blurRad="65500" dist="38100" dir="5400000" rotWithShape="0">
              <a:srgbClr val="000000">
                <a:alpha val="40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b="1" dirty="0">
                <a:solidFill>
                  <a:srgbClr val="002060"/>
                </a:solidFill>
              </a:rPr>
              <a:t>ordan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b="1" dirty="0">
                <a:solidFill>
                  <a:srgbClr val="002060"/>
                </a:solidFill>
              </a:rPr>
              <a:t>eteorological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b="1" dirty="0">
                <a:solidFill>
                  <a:srgbClr val="002060"/>
                </a:solidFill>
              </a:rPr>
              <a:t>epartment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(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JMD</a:t>
            </a:r>
            <a:r>
              <a:rPr lang="en-US" b="1" dirty="0">
                <a:solidFill>
                  <a:srgbClr val="FFFF00"/>
                </a:solidFill>
              </a:rPr>
              <a:t>)</a:t>
            </a:r>
            <a:endParaRPr lang="ar-JO" b="1" dirty="0">
              <a:solidFill>
                <a:srgbClr val="FFFF00"/>
              </a:solidFill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0" y="5791200"/>
          <a:ext cx="981075" cy="1066800"/>
        </p:xfrm>
        <a:graphic>
          <a:graphicData uri="http://schemas.openxmlformats.org/presentationml/2006/ole">
            <p:oleObj spid="_x0000_s5122" name="Bitmap Image" r:id="rId6" imgW="1104762" imgH="1085714" progId="PBrush">
              <p:embed/>
            </p:oleObj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ueprint 2">
    <a:dk1>
      <a:srgbClr val="40458C"/>
    </a:dk1>
    <a:lt1>
      <a:srgbClr val="FFFFFF"/>
    </a:lt1>
    <a:dk2>
      <a:srgbClr val="660066"/>
    </a:dk2>
    <a:lt2>
      <a:srgbClr val="B7C1EB"/>
    </a:lt2>
    <a:accent1>
      <a:srgbClr val="ECD882"/>
    </a:accent1>
    <a:accent2>
      <a:srgbClr val="B2B2B2"/>
    </a:accent2>
    <a:accent3>
      <a:srgbClr val="FFFFFF"/>
    </a:accent3>
    <a:accent4>
      <a:srgbClr val="353A77"/>
    </a:accent4>
    <a:accent5>
      <a:srgbClr val="F4E9C1"/>
    </a:accent5>
    <a:accent6>
      <a:srgbClr val="A1A1A1"/>
    </a:accent6>
    <a:hlink>
      <a:srgbClr val="6F89F7"/>
    </a:hlink>
    <a:folHlink>
      <a:srgbClr val="CFDBFD"/>
    </a:folHlink>
  </a:clrScheme>
  <a:fontScheme name="Blueprint">
    <a:majorFont>
      <a:latin typeface="Tahoma"/>
      <a:ea typeface=""/>
      <a:cs typeface="Times New Roman"/>
    </a:majorFont>
    <a:minorFont>
      <a:latin typeface="Tahoma"/>
      <a:ea typeface=""/>
      <a:cs typeface="Times New Roma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Blueprint 2">
    <a:dk1>
      <a:srgbClr val="40458C"/>
    </a:dk1>
    <a:lt1>
      <a:srgbClr val="FFFFFF"/>
    </a:lt1>
    <a:dk2>
      <a:srgbClr val="660066"/>
    </a:dk2>
    <a:lt2>
      <a:srgbClr val="B7C1EB"/>
    </a:lt2>
    <a:accent1>
      <a:srgbClr val="ECD882"/>
    </a:accent1>
    <a:accent2>
      <a:srgbClr val="B2B2B2"/>
    </a:accent2>
    <a:accent3>
      <a:srgbClr val="FFFFFF"/>
    </a:accent3>
    <a:accent4>
      <a:srgbClr val="353A77"/>
    </a:accent4>
    <a:accent5>
      <a:srgbClr val="F4E9C1"/>
    </a:accent5>
    <a:accent6>
      <a:srgbClr val="A1A1A1"/>
    </a:accent6>
    <a:hlink>
      <a:srgbClr val="6F89F7"/>
    </a:hlink>
    <a:folHlink>
      <a:srgbClr val="CFDBFD"/>
    </a:folHlink>
  </a:clrScheme>
  <a:fontScheme name="Blueprint">
    <a:majorFont>
      <a:latin typeface="Tahoma"/>
      <a:ea typeface=""/>
      <a:cs typeface="Times New Roman"/>
    </a:majorFont>
    <a:minorFont>
      <a:latin typeface="Tahoma"/>
      <a:ea typeface=""/>
      <a:cs typeface="Times New Roma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Blueprint 2">
    <a:dk1>
      <a:srgbClr val="40458C"/>
    </a:dk1>
    <a:lt1>
      <a:srgbClr val="FFFFFF"/>
    </a:lt1>
    <a:dk2>
      <a:srgbClr val="660066"/>
    </a:dk2>
    <a:lt2>
      <a:srgbClr val="B7C1EB"/>
    </a:lt2>
    <a:accent1>
      <a:srgbClr val="ECD882"/>
    </a:accent1>
    <a:accent2>
      <a:srgbClr val="B2B2B2"/>
    </a:accent2>
    <a:accent3>
      <a:srgbClr val="FFFFFF"/>
    </a:accent3>
    <a:accent4>
      <a:srgbClr val="353A77"/>
    </a:accent4>
    <a:accent5>
      <a:srgbClr val="F4E9C1"/>
    </a:accent5>
    <a:accent6>
      <a:srgbClr val="A1A1A1"/>
    </a:accent6>
    <a:hlink>
      <a:srgbClr val="6F89F7"/>
    </a:hlink>
    <a:folHlink>
      <a:srgbClr val="CFDBFD"/>
    </a:folHlink>
  </a:clrScheme>
  <a:fontScheme name="Blueprint">
    <a:majorFont>
      <a:latin typeface="Tahoma"/>
      <a:ea typeface=""/>
      <a:cs typeface="Times New Roman"/>
    </a:majorFont>
    <a:minorFont>
      <a:latin typeface="Tahoma"/>
      <a:ea typeface=""/>
      <a:cs typeface="Times New Roma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Blueprint 2">
    <a:dk1>
      <a:srgbClr val="40458C"/>
    </a:dk1>
    <a:lt1>
      <a:srgbClr val="FFFFFF"/>
    </a:lt1>
    <a:dk2>
      <a:srgbClr val="660066"/>
    </a:dk2>
    <a:lt2>
      <a:srgbClr val="B7C1EB"/>
    </a:lt2>
    <a:accent1>
      <a:srgbClr val="ECD882"/>
    </a:accent1>
    <a:accent2>
      <a:srgbClr val="B2B2B2"/>
    </a:accent2>
    <a:accent3>
      <a:srgbClr val="FFFFFF"/>
    </a:accent3>
    <a:accent4>
      <a:srgbClr val="353A77"/>
    </a:accent4>
    <a:accent5>
      <a:srgbClr val="F4E9C1"/>
    </a:accent5>
    <a:accent6>
      <a:srgbClr val="A1A1A1"/>
    </a:accent6>
    <a:hlink>
      <a:srgbClr val="6F89F7"/>
    </a:hlink>
    <a:folHlink>
      <a:srgbClr val="CFDBFD"/>
    </a:folHlink>
  </a:clrScheme>
  <a:fontScheme name="Blueprint">
    <a:majorFont>
      <a:latin typeface="Tahoma"/>
      <a:ea typeface=""/>
      <a:cs typeface="Times New Roman"/>
    </a:majorFont>
    <a:minorFont>
      <a:latin typeface="Tahoma"/>
      <a:ea typeface=""/>
      <a:cs typeface="Times New Roma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Blueprint 2">
    <a:dk1>
      <a:srgbClr val="40458C"/>
    </a:dk1>
    <a:lt1>
      <a:srgbClr val="FFFFFF"/>
    </a:lt1>
    <a:dk2>
      <a:srgbClr val="660066"/>
    </a:dk2>
    <a:lt2>
      <a:srgbClr val="B7C1EB"/>
    </a:lt2>
    <a:accent1>
      <a:srgbClr val="ECD882"/>
    </a:accent1>
    <a:accent2>
      <a:srgbClr val="B2B2B2"/>
    </a:accent2>
    <a:accent3>
      <a:srgbClr val="FFFFFF"/>
    </a:accent3>
    <a:accent4>
      <a:srgbClr val="353A77"/>
    </a:accent4>
    <a:accent5>
      <a:srgbClr val="F4E9C1"/>
    </a:accent5>
    <a:accent6>
      <a:srgbClr val="A1A1A1"/>
    </a:accent6>
    <a:hlink>
      <a:srgbClr val="6F89F7"/>
    </a:hlink>
    <a:folHlink>
      <a:srgbClr val="CFDBFD"/>
    </a:folHlink>
  </a:clrScheme>
  <a:fontScheme name="Blueprint">
    <a:majorFont>
      <a:latin typeface="Tahoma"/>
      <a:ea typeface=""/>
      <a:cs typeface="Times New Roman"/>
    </a:majorFont>
    <a:minorFont>
      <a:latin typeface="Tahoma"/>
      <a:ea typeface=""/>
      <a:cs typeface="Times New Roma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2313</TotalTime>
  <Words>1129</Words>
  <Application>Microsoft Office PowerPoint</Application>
  <PresentationFormat>On-screen Show (4:3)</PresentationFormat>
  <Paragraphs>383</Paragraphs>
  <Slides>32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Tahoma</vt:lpstr>
      <vt:lpstr>Times New Roman</vt:lpstr>
      <vt:lpstr>Arial</vt:lpstr>
      <vt:lpstr>Wingdings</vt:lpstr>
      <vt:lpstr>Calibri</vt:lpstr>
      <vt:lpstr>Simplified Arabic</vt:lpstr>
      <vt:lpstr>DecoTypeNaskh</vt:lpstr>
      <vt:lpstr>Traditional Arabic</vt:lpstr>
      <vt:lpstr>MS PGothic</vt:lpstr>
      <vt:lpstr>Symbol</vt:lpstr>
      <vt:lpstr>Office Theme</vt:lpstr>
      <vt:lpstr>Bitmap Image</vt:lpstr>
      <vt:lpstr>Slide</vt:lpstr>
      <vt:lpstr>Slide 1</vt:lpstr>
      <vt:lpstr>Slide 2</vt:lpstr>
      <vt:lpstr>Slide 3</vt:lpstr>
      <vt:lpstr>Slide 4</vt:lpstr>
      <vt:lpstr>Slide 5</vt:lpstr>
      <vt:lpstr>Slide 6</vt:lpstr>
      <vt:lpstr>Slide 7</vt:lpstr>
      <vt:lpstr>Role of JMD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        Measured Data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>JMD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samawi</dc:creator>
  <cp:lastModifiedBy>dg</cp:lastModifiedBy>
  <cp:revision>345</cp:revision>
  <dcterms:created xsi:type="dcterms:W3CDTF">2007-05-27T17:30:46Z</dcterms:created>
  <dcterms:modified xsi:type="dcterms:W3CDTF">2015-06-23T09:08:37Z</dcterms:modified>
</cp:coreProperties>
</file>